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23"/>
  </p:notesMasterIdLst>
  <p:sldIdLst>
    <p:sldId id="2147482987" r:id="rId2"/>
    <p:sldId id="2147471438" r:id="rId3"/>
    <p:sldId id="2147471434" r:id="rId4"/>
    <p:sldId id="2147471417" r:id="rId5"/>
    <p:sldId id="2147471418" r:id="rId6"/>
    <p:sldId id="2147471442" r:id="rId7"/>
    <p:sldId id="2146847410" r:id="rId8"/>
    <p:sldId id="2146847407" r:id="rId9"/>
    <p:sldId id="2146847406" r:id="rId10"/>
    <p:sldId id="2147471444" r:id="rId11"/>
    <p:sldId id="2147471445" r:id="rId12"/>
    <p:sldId id="2147482979" r:id="rId13"/>
    <p:sldId id="262" r:id="rId14"/>
    <p:sldId id="2147482980" r:id="rId15"/>
    <p:sldId id="2147482981" r:id="rId16"/>
    <p:sldId id="259" r:id="rId17"/>
    <p:sldId id="2147471436" r:id="rId18"/>
    <p:sldId id="258" r:id="rId19"/>
    <p:sldId id="2147471433" r:id="rId20"/>
    <p:sldId id="2147471435" r:id="rId21"/>
    <p:sldId id="409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6788BBB-17DC-46CD-9E27-978ED01392F7}">
          <p14:sldIdLst>
            <p14:sldId id="2147482987"/>
            <p14:sldId id="2147471438"/>
            <p14:sldId id="2147471434"/>
            <p14:sldId id="2147471417"/>
            <p14:sldId id="2147471418"/>
            <p14:sldId id="2147471442"/>
            <p14:sldId id="2146847410"/>
            <p14:sldId id="2146847407"/>
            <p14:sldId id="2146847406"/>
            <p14:sldId id="2147471444"/>
            <p14:sldId id="2147471445"/>
            <p14:sldId id="2147482979"/>
            <p14:sldId id="262"/>
            <p14:sldId id="2147482980"/>
            <p14:sldId id="2147482981"/>
            <p14:sldId id="259"/>
            <p14:sldId id="2147471436"/>
            <p14:sldId id="258"/>
            <p14:sldId id="2147471433"/>
            <p14:sldId id="2147471435"/>
            <p14:sldId id="409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51"/>
    <a:srgbClr val="F0FDF4"/>
    <a:srgbClr val="FFFBEB"/>
    <a:srgbClr val="8CE1D2"/>
    <a:srgbClr val="34B980"/>
    <a:srgbClr val="F4B238"/>
    <a:srgbClr val="35B97F"/>
    <a:srgbClr val="8BE1D2"/>
    <a:srgbClr val="78AE98"/>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7C4687-DA39-4BAB-A57B-87FC574DF02D}" v="13" dt="2026-04-01T14:03:01.079"/>
    <p1510:client id="{77538C73-F7A7-4D55-9B59-425F94158C02}" v="1" dt="2026-04-01T11:40:23.4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42" autoAdjust="0"/>
    <p:restoredTop sz="96190" autoAdjust="0"/>
  </p:normalViewPr>
  <p:slideViewPr>
    <p:cSldViewPr snapToGrid="0">
      <p:cViewPr varScale="1">
        <p:scale>
          <a:sx n="89" d="100"/>
          <a:sy n="89" d="100"/>
        </p:scale>
        <p:origin x="440" y="60"/>
      </p:cViewPr>
      <p:guideLst/>
    </p:cSldViewPr>
  </p:slideViewPr>
  <p:outlineViewPr>
    <p:cViewPr>
      <p:scale>
        <a:sx n="33" d="100"/>
        <a:sy n="33" d="100"/>
      </p:scale>
      <p:origin x="0" y="0"/>
    </p:cViewPr>
  </p:outlineViewPr>
  <p:notesTextViewPr>
    <p:cViewPr>
      <p:scale>
        <a:sx n="85" d="100"/>
        <a:sy n="85" d="100"/>
      </p:scale>
      <p:origin x="0" y="0"/>
    </p:cViewPr>
  </p:notesTextViewPr>
  <p:sorterViewPr>
    <p:cViewPr>
      <p:scale>
        <a:sx n="180" d="100"/>
        <a:sy n="180" d="100"/>
      </p:scale>
      <p:origin x="0" y="0"/>
    </p:cViewPr>
  </p:sorterViewPr>
  <p:notesViewPr>
    <p:cSldViewPr snapToGrid="0">
      <p:cViewPr varScale="1">
        <p:scale>
          <a:sx n="103" d="100"/>
          <a:sy n="103" d="100"/>
        </p:scale>
        <p:origin x="3296"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A27B51-ABFD-4EC0-A588-FAF9587D280D}" type="datetimeFigureOut">
              <a:rPr lang="en-US" smtClean="0"/>
              <a:t>4/2/2026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2C1DCA-C03B-4ACD-81E6-F7BAB0AB0367}" type="slidenum">
              <a:rPr lang="en-US" smtClean="0"/>
              <a:t>‹#›</a:t>
            </a:fld>
            <a:endParaRPr lang="en-US"/>
          </a:p>
        </p:txBody>
      </p:sp>
    </p:spTree>
    <p:extLst>
      <p:ext uri="{BB962C8B-B14F-4D97-AF65-F5344CB8AC3E}">
        <p14:creationId xmlns:p14="http://schemas.microsoft.com/office/powerpoint/2010/main" val="3899789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2C1DCA-C03B-4ACD-81E6-F7BAB0AB03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243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94D1D-85B9-C809-F13D-522055A1A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05E99F-EF7E-A59A-65C0-0542C25633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2BEEE1-6E5A-CD75-4D63-4F1C03676357}"/>
              </a:ext>
            </a:extLst>
          </p:cNvPr>
          <p:cNvSpPr>
            <a:spLocks noGrp="1"/>
          </p:cNvSpPr>
          <p:nvPr>
            <p:ph type="body" idx="1"/>
          </p:nvPr>
        </p:nvSpPr>
        <p:spPr/>
        <p:txBody>
          <a:bodyPr/>
          <a:lstStyle/>
          <a:p>
            <a:endParaRPr lang="en-AE" dirty="0"/>
          </a:p>
        </p:txBody>
      </p:sp>
      <p:sp>
        <p:nvSpPr>
          <p:cNvPr id="4" name="Slide Number Placeholder 3">
            <a:extLst>
              <a:ext uri="{FF2B5EF4-FFF2-40B4-BE49-F238E27FC236}">
                <a16:creationId xmlns:a16="http://schemas.microsoft.com/office/drawing/2014/main" id="{C7BCA57D-DFAA-093F-90BE-289F97D2624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2C1DCA-C03B-4ACD-81E6-F7BAB0AB03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001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1B630-C5A7-BC99-1E83-CD7E108255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259C9B-76F1-8D63-C083-7057288C0E64}"/>
              </a:ext>
            </a:extLst>
          </p:cNvPr>
          <p:cNvSpPr>
            <a:spLocks noGrp="1" noRot="1" noChangeAspect="1"/>
          </p:cNvSpPr>
          <p:nvPr>
            <p:ph type="sldImg"/>
          </p:nvPr>
        </p:nvSpPr>
        <p:spPr/>
        <p:txBody>
          <a:bodyPr/>
          <a:lstStyle/>
          <a:p>
            <a:endParaRPr lang="en-AE"/>
          </a:p>
        </p:txBody>
      </p:sp>
      <p:sp>
        <p:nvSpPr>
          <p:cNvPr id="3" name="Notes Placeholder 2">
            <a:extLst>
              <a:ext uri="{FF2B5EF4-FFF2-40B4-BE49-F238E27FC236}">
                <a16:creationId xmlns:a16="http://schemas.microsoft.com/office/drawing/2014/main" id="{48142D29-40D9-3DB0-F081-B2A353F9675F}"/>
              </a:ext>
            </a:extLst>
          </p:cNvPr>
          <p:cNvSpPr>
            <a:spLocks noGrp="1"/>
          </p:cNvSpPr>
          <p:nvPr>
            <p:ph type="body" idx="1"/>
          </p:nvPr>
        </p:nvSpPr>
        <p:spPr/>
        <p:txBody>
          <a:bodyPr/>
          <a:lstStyle/>
          <a:p>
            <a:r>
              <a:rPr lang="en-AE" dirty="0"/>
              <a:t>Khalid Bahlooq</a:t>
            </a:r>
          </a:p>
        </p:txBody>
      </p:sp>
      <p:sp>
        <p:nvSpPr>
          <p:cNvPr id="4" name="Slide Number Placeholder 3">
            <a:extLst>
              <a:ext uri="{FF2B5EF4-FFF2-40B4-BE49-F238E27FC236}">
                <a16:creationId xmlns:a16="http://schemas.microsoft.com/office/drawing/2014/main" id="{142CAC9C-AE1B-1D38-0EFD-CA5790D4292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2C1DCA-C03B-4ACD-81E6-F7BAB0AB03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295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2FB7C-0C61-5206-5F77-89B94DA0E6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BF16B5-D68D-4523-9E11-97D9F84832E6}"/>
              </a:ext>
            </a:extLst>
          </p:cNvPr>
          <p:cNvSpPr>
            <a:spLocks noGrp="1" noRot="1" noChangeAspect="1"/>
          </p:cNvSpPr>
          <p:nvPr>
            <p:ph type="sldImg"/>
          </p:nvPr>
        </p:nvSpPr>
        <p:spPr/>
        <p:txBody>
          <a:bodyPr/>
          <a:lstStyle/>
          <a:p>
            <a:endParaRPr lang="en-AE"/>
          </a:p>
        </p:txBody>
      </p:sp>
      <p:sp>
        <p:nvSpPr>
          <p:cNvPr id="3" name="Notes Placeholder 2">
            <a:extLst>
              <a:ext uri="{FF2B5EF4-FFF2-40B4-BE49-F238E27FC236}">
                <a16:creationId xmlns:a16="http://schemas.microsoft.com/office/drawing/2014/main" id="{DA022E1F-08DA-D2CC-4F4E-0E4EBE68443E}"/>
              </a:ext>
            </a:extLst>
          </p:cNvPr>
          <p:cNvSpPr>
            <a:spLocks noGrp="1"/>
          </p:cNvSpPr>
          <p:nvPr>
            <p:ph type="body" idx="1"/>
          </p:nvPr>
        </p:nvSpPr>
        <p:spPr/>
        <p:txBody>
          <a:bodyPr/>
          <a:lstStyle/>
          <a:p>
            <a:r>
              <a:rPr lang="en-AE" dirty="0"/>
              <a:t>Khalid Bahlooq</a:t>
            </a:r>
          </a:p>
        </p:txBody>
      </p:sp>
      <p:sp>
        <p:nvSpPr>
          <p:cNvPr id="4" name="Slide Number Placeholder 3">
            <a:extLst>
              <a:ext uri="{FF2B5EF4-FFF2-40B4-BE49-F238E27FC236}">
                <a16:creationId xmlns:a16="http://schemas.microsoft.com/office/drawing/2014/main" id="{03590313-9183-2590-B852-B39AC6B9834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2C1DCA-C03B-4ACD-81E6-F7BAB0AB03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548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E"/>
          </a:p>
        </p:txBody>
      </p:sp>
      <p:sp>
        <p:nvSpPr>
          <p:cNvPr id="3" name="Notes Placeholder 2"/>
          <p:cNvSpPr>
            <a:spLocks noGrp="1"/>
          </p:cNvSpPr>
          <p:nvPr>
            <p:ph type="body" idx="1"/>
          </p:nvPr>
        </p:nvSpPr>
        <p:spPr/>
        <p:txBody>
          <a:bodyPr/>
          <a:lstStyle/>
          <a:p>
            <a:endParaRPr lang="en-A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581DD6-6A5E-4210-9301-823D12034FE5}" type="slidenum">
              <a:rPr kumimoji="0" lang="en-A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7067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912BA-D4E4-9920-DFDA-8A130EB335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663232-18DD-5C38-B474-481957895705}"/>
              </a:ext>
            </a:extLst>
          </p:cNvPr>
          <p:cNvSpPr>
            <a:spLocks noGrp="1" noRot="1" noChangeAspect="1"/>
          </p:cNvSpPr>
          <p:nvPr>
            <p:ph type="sldImg"/>
          </p:nvPr>
        </p:nvSpPr>
        <p:spPr/>
        <p:txBody>
          <a:bodyPr/>
          <a:lstStyle/>
          <a:p>
            <a:endParaRPr lang="en-AE"/>
          </a:p>
        </p:txBody>
      </p:sp>
      <p:sp>
        <p:nvSpPr>
          <p:cNvPr id="3" name="Notes Placeholder 2">
            <a:extLst>
              <a:ext uri="{FF2B5EF4-FFF2-40B4-BE49-F238E27FC236}">
                <a16:creationId xmlns:a16="http://schemas.microsoft.com/office/drawing/2014/main" id="{09BA5DA8-F60C-4D0B-40DF-9784D6BE1539}"/>
              </a:ext>
            </a:extLst>
          </p:cNvPr>
          <p:cNvSpPr>
            <a:spLocks noGrp="1"/>
          </p:cNvSpPr>
          <p:nvPr>
            <p:ph type="body" idx="1"/>
          </p:nvPr>
        </p:nvSpPr>
        <p:spPr/>
        <p:txBody>
          <a:bodyPr/>
          <a:lstStyle/>
          <a:p>
            <a:r>
              <a:rPr lang="en-AE" dirty="0"/>
              <a:t>Khalid Bahlooq</a:t>
            </a:r>
          </a:p>
        </p:txBody>
      </p:sp>
      <p:sp>
        <p:nvSpPr>
          <p:cNvPr id="4" name="Slide Number Placeholder 3">
            <a:extLst>
              <a:ext uri="{FF2B5EF4-FFF2-40B4-BE49-F238E27FC236}">
                <a16:creationId xmlns:a16="http://schemas.microsoft.com/office/drawing/2014/main" id="{C089A0EA-1210-3969-B0DD-FB26834D292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2C1DCA-C03B-4ACD-81E6-F7BAB0AB03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180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CD68A-CD46-F69E-9142-1D09509AB8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062B7-AB1C-B5DE-E334-003CC04249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EC4087-6340-9455-B7E2-7111E3C0E986}"/>
              </a:ext>
            </a:extLst>
          </p:cNvPr>
          <p:cNvSpPr>
            <a:spLocks noGrp="1"/>
          </p:cNvSpPr>
          <p:nvPr>
            <p:ph type="body" idx="1"/>
          </p:nvPr>
        </p:nvSpPr>
        <p:spPr/>
        <p:txBody>
          <a:bodyPr/>
          <a:lstStyle/>
          <a:p>
            <a:r>
              <a:rPr lang="en-US" b="1" dirty="0"/>
              <a:t>Copilot cost saving:</a:t>
            </a:r>
          </a:p>
          <a:p>
            <a:r>
              <a:rPr lang="en-US" dirty="0"/>
              <a:t>Productivity Value = Total Number of Interactions * Hours Saved per Interaction * Per Hour Rate.</a:t>
            </a:r>
          </a:p>
          <a:p>
            <a:r>
              <a:rPr lang="en-US" dirty="0"/>
              <a:t>The Per Hour Rate is 353 AED, as provided by the AI team. This formula has been discussed and acknowledged by the AI team.</a:t>
            </a:r>
          </a:p>
          <a:p>
            <a:endParaRPr lang="en-US" b="1" dirty="0"/>
          </a:p>
          <a:p>
            <a:r>
              <a:rPr lang="en-US" b="1" dirty="0"/>
              <a:t>Strategic Dashboard Impact:</a:t>
            </a:r>
          </a:p>
          <a:p>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1. Smart Response Dashboard </a:t>
            </a:r>
            <a:r>
              <a:rPr lang="en-US" dirty="0"/>
              <a:t>This dashboard provides all technical notifications received/attended related to electricity/water interruption or any failure in the network I&amp;TF , Water &amp; Civil. Enhanced dashboard performance through SAP and Fabric integration, reducing refresh time by ~27% and enabling near real-time visibility.</a:t>
            </a:r>
            <a:br>
              <a:rPr lang="en-US" dirty="0"/>
            </a:br>
            <a:r>
              <a:rPr lang="en-US" dirty="0"/>
              <a:t>Supports faster response and improved operational decision-making for critical network incidents. From 30 minutes to 22 minutes</a:t>
            </a:r>
          </a:p>
          <a:p>
            <a:endParaRPr lang="en-US" b="1" dirty="0"/>
          </a:p>
          <a:p>
            <a:r>
              <a:rPr lang="en-US" dirty="0"/>
              <a:t>2. </a:t>
            </a:r>
            <a:r>
              <a:rPr lang="en-US" u="sng" dirty="0"/>
              <a:t>STM Portal (Dashboard) I&amp;TF </a:t>
            </a:r>
            <a:r>
              <a:rPr lang="en-US" u="none" dirty="0"/>
              <a:t>Experience Team </a:t>
            </a:r>
            <a:r>
              <a:rPr lang="en-US" dirty="0"/>
              <a:t>formation with automation review and approval workflow - Journey Portfolio Management to manage and document service catalogue, customer segmentation, delivery channels, process maps, journeys maps, baseline, etc. - Improvement cycle Management to view, manage, and document improvement initiatives/programs across all stages (design, development &amp; testing, and implementation)I&amp;TF </a:t>
            </a:r>
            <a:br>
              <a:rPr lang="en-US" dirty="0"/>
            </a:br>
            <a:r>
              <a:rPr lang="en-US" dirty="0"/>
              <a:t>Benefits:</a:t>
            </a:r>
            <a:br>
              <a:rPr lang="en-US" dirty="0"/>
            </a:br>
            <a:r>
              <a:rPr lang="en-US" dirty="0"/>
              <a:t>- Automating Service </a:t>
            </a:r>
            <a:r>
              <a:rPr lang="en-US" dirty="0" err="1"/>
              <a:t>Transformatie</a:t>
            </a:r>
            <a:r>
              <a:rPr lang="en-US" dirty="0"/>
              <a:t> Management</a:t>
            </a:r>
          </a:p>
          <a:p>
            <a:r>
              <a:rPr lang="en-US" dirty="0"/>
              <a:t>- Eliminating Silo</a:t>
            </a:r>
          </a:p>
          <a:p>
            <a:r>
              <a:rPr lang="en-US" dirty="0"/>
              <a:t>- Improving Data Accuracy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I&amp;TF Experience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a:t>
            </a:r>
            <a:r>
              <a:rPr lang="en-US" u="sng" dirty="0"/>
              <a:t>CAIO Co-pilot dashboard </a:t>
            </a:r>
            <a:r>
              <a:rPr lang="en-US" dirty="0"/>
              <a:t>The CAIO view will mirror the EVP view with enhancements relevant to AI governance. </a:t>
            </a:r>
            <a:br>
              <a:rPr lang="en-US" dirty="0"/>
            </a:br>
            <a:r>
              <a:rPr lang="en-US" dirty="0"/>
              <a:t>The daily filter will allow deep operational insight into daily usage patterns, adoption spikes, training impact, and productivity gains. </a:t>
            </a:r>
            <a:br>
              <a:rPr lang="en-US" dirty="0"/>
            </a:br>
            <a:r>
              <a:rPr lang="en-US" dirty="0"/>
              <a:t>The enhancement supports the broader AI adoption strategy I&amp;TF – CAIO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4. </a:t>
            </a:r>
            <a:r>
              <a:rPr lang="en-US" sz="1200" u="sng" kern="1200" dirty="0">
                <a:solidFill>
                  <a:schemeClr val="tx1"/>
                </a:solidFill>
                <a:effectLst/>
                <a:latin typeface="+mn-lt"/>
                <a:ea typeface="+mn-ea"/>
                <a:cs typeface="+mn-cs"/>
              </a:rPr>
              <a:t>SSS Dashboard </a:t>
            </a:r>
            <a:r>
              <a:rPr lang="en-US" sz="1200" kern="1200" dirty="0">
                <a:solidFill>
                  <a:schemeClr val="tx1"/>
                </a:solidFill>
                <a:effectLst/>
                <a:latin typeface="+mn-lt"/>
                <a:ea typeface="+mn-ea"/>
                <a:cs typeface="+mn-cs"/>
              </a:rPr>
              <a:t>- The Objective of the dashboard is to identify and the display the Service inquires and General Inquires statistics for a given time period for SSS (Smart Service Solution) I&amp;TF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General Inquiry: Billing, Timing, Disconnection/Reconnection, Password Rest, etc.</a:t>
            </a:r>
            <a:br>
              <a:rPr lang="en-US" dirty="0"/>
            </a:br>
            <a:r>
              <a:rPr lang="en-US" dirty="0"/>
              <a:t>Service Inquiry: Activation of E/W, EV Green Charger, Bill Payment, etc.</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a:t>
            </a:r>
            <a:r>
              <a:rPr lang="en-US" u="sng" dirty="0"/>
              <a:t>Planned Outage Analysis dashboard-DSSR </a:t>
            </a:r>
            <a:r>
              <a:rPr lang="en-US" dirty="0"/>
              <a:t>(Enhancement)Dashboard provides Zone wise Scheduled Outage statistics along with Planned SAIDI &amp; SAIFI, MDG Utilization and Status of NSOP </a:t>
            </a:r>
            <a:r>
              <a:rPr lang="en-US" dirty="0" err="1"/>
              <a:t>DefectsDP</a:t>
            </a:r>
            <a:r>
              <a:rPr lang="en-US" dirty="0"/>
              <a:t> - Distribution Control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a:t>
            </a:r>
            <a:r>
              <a:rPr lang="en-US" u="sng" dirty="0"/>
              <a:t>MD Dashboard Enhancement </a:t>
            </a:r>
            <a:r>
              <a:rPr lang="en-US" dirty="0"/>
              <a:t>- GD Water &amp; Water Storage. This dashboard provides real-time data from Hassan reservoirs and </a:t>
            </a:r>
            <a:r>
              <a:rPr lang="en-US" dirty="0" err="1"/>
              <a:t>Hassyan</a:t>
            </a:r>
            <a:r>
              <a:rPr lang="en-US" dirty="0"/>
              <a:t> (IWP), ensuring comprehensive visibility of water storage in city reservoir, and water supply. These enhancements to be reflected in MD Dashboard Power BI Application (Web &amp; smart office App) and MD Dashboard Desktop application in MD office. Generation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7. </a:t>
            </a:r>
            <a:r>
              <a:rPr lang="en-US" u="sng" dirty="0"/>
              <a:t>DM Housing fee &amp; Sewerage charges reports: </a:t>
            </a:r>
            <a:r>
              <a:rPr lang="en-US" dirty="0"/>
              <a:t>The development of six operational reports covering Housing Fee and Sewerage charges. The solution enhances monthly reporting, billing transparency, and eligibility identification using existing Sales Statistics data sources.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Below each for Housing and Sewerage:</a:t>
            </a:r>
            <a:br>
              <a:rPr lang="en-US" dirty="0"/>
            </a:br>
            <a:r>
              <a:rPr lang="en-US" dirty="0"/>
              <a:t>1. DM Housing Fee Monthly Statement</a:t>
            </a:r>
            <a:br>
              <a:rPr lang="en-US" dirty="0"/>
            </a:br>
            <a:r>
              <a:rPr lang="en-US" dirty="0"/>
              <a:t>2. Housing Fee Billing Report</a:t>
            </a:r>
            <a:br>
              <a:rPr lang="en-US" dirty="0"/>
            </a:br>
            <a:r>
              <a:rPr lang="en-US" dirty="0"/>
              <a:t>3. Housing Fee Eligible Accounts</a:t>
            </a:r>
            <a:br>
              <a:rPr lang="en-US" dirty="0"/>
            </a:br>
            <a:r>
              <a:rPr lang="en-US" dirty="0"/>
              <a:t>4. DM Sewerage Fee Monthly Statement</a:t>
            </a:r>
            <a:br>
              <a:rPr lang="en-US" dirty="0"/>
            </a:br>
            <a:r>
              <a:rPr lang="en-US" dirty="0"/>
              <a:t>5. Sewerage Fee Billing Report</a:t>
            </a:r>
            <a:br>
              <a:rPr lang="en-US" dirty="0"/>
            </a:br>
            <a:r>
              <a:rPr lang="en-US" dirty="0"/>
              <a:t>6. Sewerage Fee Eligible Accounts Billing Services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Intelligence automation (Power Automate):</a:t>
            </a:r>
          </a:p>
          <a:p>
            <a:pPr marL="228600" indent="-228600">
              <a:buFont typeface="+mj-lt"/>
              <a:buAutoNum type="arabicPeriod"/>
            </a:pPr>
            <a:r>
              <a:rPr lang="en-US" dirty="0"/>
              <a:t>Innovation Portfolio Dashboards</a:t>
            </a:r>
          </a:p>
          <a:p>
            <a:pPr marL="228600" indent="-228600">
              <a:buFont typeface="+mj-lt"/>
              <a:buAutoNum type="arabicPeriod"/>
            </a:pPr>
            <a:r>
              <a:rPr lang="en-US" dirty="0"/>
              <a:t>Cybersecurity Awareness Statistics Dashboards</a:t>
            </a:r>
          </a:p>
          <a:p>
            <a:pPr marL="228600" indent="-228600">
              <a:buFont typeface="+mj-lt"/>
              <a:buAutoNum type="arabicPeriod"/>
            </a:pPr>
            <a:r>
              <a:rPr lang="en-US" dirty="0" err="1"/>
              <a:t>OneID</a:t>
            </a:r>
            <a:r>
              <a:rPr lang="en-US" dirty="0"/>
              <a:t> Dashboards</a:t>
            </a:r>
          </a:p>
          <a:p>
            <a:pPr marL="228600" indent="-228600">
              <a:buFont typeface="+mj-lt"/>
              <a:buAutoNum type="arabicPeriod"/>
            </a:pPr>
            <a:r>
              <a:rPr lang="en-US" dirty="0" err="1"/>
              <a:t>Sailpoint</a:t>
            </a:r>
            <a:r>
              <a:rPr lang="en-US" dirty="0"/>
              <a:t> Dashboards</a:t>
            </a:r>
          </a:p>
          <a:p>
            <a:pPr marL="228600" indent="-228600">
              <a:buFont typeface="+mj-lt"/>
              <a:buAutoNum type="arabicPeriod"/>
            </a:pPr>
            <a:r>
              <a:rPr lang="en-US" dirty="0"/>
              <a:t>TP/OT Cybersecurity Dashboards</a:t>
            </a:r>
            <a:endParaRPr lang="en-US" sz="1200" kern="1200" dirty="0">
              <a:solidFill>
                <a:schemeClr val="tx1"/>
              </a:solidFill>
              <a:effectLst/>
              <a:latin typeface="+mn-lt"/>
              <a:ea typeface="+mn-ea"/>
              <a:cs typeface="+mn-cs"/>
            </a:endParaRPr>
          </a:p>
          <a:p>
            <a:r>
              <a:rPr lang="en-US" dirty="0"/>
              <a:t>Fully automated, real-time dashboard updates are enabled through Power Automate, eliminating the need for scheduled refreshes and reducing operational overhead.</a:t>
            </a:r>
            <a:br>
              <a:rPr lang="en-US" dirty="0"/>
            </a:br>
            <a:r>
              <a:rPr lang="en-US" dirty="0"/>
              <a:t>Executives receive timely insights and automated notifications, enabling faster decision-making with always up-to-date and reliable data</a:t>
            </a:r>
          </a:p>
          <a:p>
            <a:endParaRPr lang="en-US" dirty="0"/>
          </a:p>
        </p:txBody>
      </p:sp>
      <p:sp>
        <p:nvSpPr>
          <p:cNvPr id="4" name="Slide Number Placeholder 3">
            <a:extLst>
              <a:ext uri="{FF2B5EF4-FFF2-40B4-BE49-F238E27FC236}">
                <a16:creationId xmlns:a16="http://schemas.microsoft.com/office/drawing/2014/main" id="{F36FCCBC-8B22-CF23-66F7-9C60A97D1A03}"/>
              </a:ext>
            </a:extLst>
          </p:cNvPr>
          <p:cNvSpPr>
            <a:spLocks noGrp="1"/>
          </p:cNvSpPr>
          <p:nvPr>
            <p:ph type="sldNum" sz="quarter" idx="5"/>
          </p:nvPr>
        </p:nvSpPr>
        <p:spPr/>
        <p:txBody>
          <a:bodyPr/>
          <a:lstStyle/>
          <a:p>
            <a:fld id="{B22C1DCA-C03B-4ACD-81E6-F7BAB0AB0367}" type="slidenum">
              <a:rPr lang="en-US" smtClean="0"/>
              <a:t>18</a:t>
            </a:fld>
            <a:endParaRPr lang="en-US"/>
          </a:p>
        </p:txBody>
      </p:sp>
    </p:spTree>
    <p:extLst>
      <p:ext uri="{BB962C8B-B14F-4D97-AF65-F5344CB8AC3E}">
        <p14:creationId xmlns:p14="http://schemas.microsoft.com/office/powerpoint/2010/main" val="2812362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PoC data governance workflow approval </a:t>
            </a:r>
            <a:br>
              <a:rPr lang="en-US" dirty="0"/>
            </a:br>
            <a:endParaRPr lang="en-AE" dirty="0"/>
          </a:p>
        </p:txBody>
      </p:sp>
      <p:sp>
        <p:nvSpPr>
          <p:cNvPr id="4" name="Slide Number Placeholder 3"/>
          <p:cNvSpPr>
            <a:spLocks noGrp="1"/>
          </p:cNvSpPr>
          <p:nvPr>
            <p:ph type="sldNum" sz="quarter" idx="5"/>
          </p:nvPr>
        </p:nvSpPr>
        <p:spPr/>
        <p:txBody>
          <a:bodyPr/>
          <a:lstStyle/>
          <a:p>
            <a:fld id="{B22C1DCA-C03B-4ACD-81E6-F7BAB0AB0367}" type="slidenum">
              <a:rPr lang="en-US" smtClean="0"/>
              <a:t>19</a:t>
            </a:fld>
            <a:endParaRPr lang="en-US"/>
          </a:p>
        </p:txBody>
      </p:sp>
    </p:spTree>
    <p:extLst>
      <p:ext uri="{BB962C8B-B14F-4D97-AF65-F5344CB8AC3E}">
        <p14:creationId xmlns:p14="http://schemas.microsoft.com/office/powerpoint/2010/main" val="1186039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CBEA2-C64F-A28B-A5EB-654FC3BAB5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4B534-A5CA-F564-A596-810F98EDB0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CE068-B219-68F1-D5A5-4C874EEA67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60830C-DE76-F28D-6EF1-5F1E310A675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763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DCA47-F5F0-12AA-4D6A-99850EBC45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982064-C840-2FFD-3463-3D254F2539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090ECB-A258-E98B-D91C-B7B86934F5EC}"/>
              </a:ext>
            </a:extLst>
          </p:cNvPr>
          <p:cNvSpPr>
            <a:spLocks noGrp="1"/>
          </p:cNvSpPr>
          <p:nvPr>
            <p:ph type="body" idx="1"/>
          </p:nvPr>
        </p:nvSpPr>
        <p:spPr/>
        <p:txBody>
          <a:bodyPr/>
          <a:lstStyle/>
          <a:p>
            <a:endParaRPr lang="en-AE" dirty="0"/>
          </a:p>
        </p:txBody>
      </p:sp>
      <p:sp>
        <p:nvSpPr>
          <p:cNvPr id="4" name="Slide Number Placeholder 3">
            <a:extLst>
              <a:ext uri="{FF2B5EF4-FFF2-40B4-BE49-F238E27FC236}">
                <a16:creationId xmlns:a16="http://schemas.microsoft.com/office/drawing/2014/main" id="{32ABBCC8-C249-020F-0F33-7EEF2281A7E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2C1DCA-C03B-4ACD-81E6-F7BAB0AB03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72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05276-9B55-FB80-856F-CB39E18E4A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4E669C-AED8-4200-99C3-3EB7EE4F7747}"/>
              </a:ext>
            </a:extLst>
          </p:cNvPr>
          <p:cNvSpPr>
            <a:spLocks noGrp="1" noRot="1" noChangeAspect="1"/>
          </p:cNvSpPr>
          <p:nvPr>
            <p:ph type="sldImg"/>
          </p:nvPr>
        </p:nvSpPr>
        <p:spPr/>
        <p:txBody>
          <a:bodyPr/>
          <a:lstStyle/>
          <a:p>
            <a:endParaRPr lang="en-AE"/>
          </a:p>
        </p:txBody>
      </p:sp>
      <p:sp>
        <p:nvSpPr>
          <p:cNvPr id="3" name="Notes Placeholder 2">
            <a:extLst>
              <a:ext uri="{FF2B5EF4-FFF2-40B4-BE49-F238E27FC236}">
                <a16:creationId xmlns:a16="http://schemas.microsoft.com/office/drawing/2014/main" id="{338B1DFA-0BCB-DFA1-9CFD-57DBD0A4DEA1}"/>
              </a:ext>
            </a:extLst>
          </p:cNvPr>
          <p:cNvSpPr>
            <a:spLocks noGrp="1"/>
          </p:cNvSpPr>
          <p:nvPr>
            <p:ph type="body" idx="1"/>
          </p:nvPr>
        </p:nvSpPr>
        <p:spPr/>
        <p:txBody>
          <a:bodyPr/>
          <a:lstStyle/>
          <a:p>
            <a:pPr algn="l"/>
            <a:endParaRPr lang="en-US" dirty="0"/>
          </a:p>
        </p:txBody>
      </p:sp>
      <p:sp>
        <p:nvSpPr>
          <p:cNvPr id="4" name="Slide Number Placeholder 3">
            <a:extLst>
              <a:ext uri="{FF2B5EF4-FFF2-40B4-BE49-F238E27FC236}">
                <a16:creationId xmlns:a16="http://schemas.microsoft.com/office/drawing/2014/main" id="{72722D69-E913-6BC9-F82D-5BD0C343C7F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2C1DCA-C03B-4ACD-81E6-F7BAB0AB03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18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54A50-8141-B9C5-3266-513D0B0641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87A294-95F7-7987-114A-F3F48553AFA0}"/>
              </a:ext>
            </a:extLst>
          </p:cNvPr>
          <p:cNvSpPr>
            <a:spLocks noGrp="1" noRot="1" noChangeAspect="1"/>
          </p:cNvSpPr>
          <p:nvPr>
            <p:ph type="sldImg"/>
          </p:nvPr>
        </p:nvSpPr>
        <p:spPr/>
        <p:txBody>
          <a:bodyPr/>
          <a:lstStyle/>
          <a:p>
            <a:endParaRPr lang="en-AE"/>
          </a:p>
        </p:txBody>
      </p:sp>
      <p:sp>
        <p:nvSpPr>
          <p:cNvPr id="3" name="Notes Placeholder 2">
            <a:extLst>
              <a:ext uri="{FF2B5EF4-FFF2-40B4-BE49-F238E27FC236}">
                <a16:creationId xmlns:a16="http://schemas.microsoft.com/office/drawing/2014/main" id="{7B4DBFA4-DF03-7A24-5120-88A0CE4862F7}"/>
              </a:ext>
            </a:extLst>
          </p:cNvPr>
          <p:cNvSpPr>
            <a:spLocks noGrp="1"/>
          </p:cNvSpPr>
          <p:nvPr>
            <p:ph type="body" idx="1"/>
          </p:nvPr>
        </p:nvSpPr>
        <p:spPr/>
        <p:txBody>
          <a:bodyPr/>
          <a:lstStyle/>
          <a:p>
            <a:pPr algn="l"/>
            <a:endParaRPr lang="en-US" dirty="0"/>
          </a:p>
        </p:txBody>
      </p:sp>
      <p:sp>
        <p:nvSpPr>
          <p:cNvPr id="4" name="Slide Number Placeholder 3">
            <a:extLst>
              <a:ext uri="{FF2B5EF4-FFF2-40B4-BE49-F238E27FC236}">
                <a16:creationId xmlns:a16="http://schemas.microsoft.com/office/drawing/2014/main" id="{BEB9DE11-3FF7-1395-5BE7-F46D5C5B573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2C1DCA-C03B-4ACD-81E6-F7BAB0AB03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682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FEC12-882B-E626-9C7D-3B21514632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B55396-E0D3-EC05-ED96-7276A4373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B92C30-C6D5-3C2F-ED0C-2252C6C483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E"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A55D10E-487C-503E-12BA-F8A1181F5AA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2C1DCA-C03B-4ACD-81E6-F7BAB0AB03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525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16426-2B07-31C0-D6F3-C1889994FB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82E1D-42A4-4544-558F-3F3306F63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3D5BFA-DAD2-BF6C-7095-3EBFE57B99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E"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D8FE445-E91E-0436-DD38-76447E3BC58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2C1DCA-C03B-4ACD-81E6-F7BAB0AB03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138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780B9-6F80-3DC5-1677-A3BD95F27E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71B06-535C-B42C-11C6-A7FCC418D6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A09CB0-9071-144B-C52E-D83462E74F01}"/>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We have developed an </a:t>
            </a:r>
            <a:r>
              <a:rPr lang="en-US" sz="1200" b="1" i="0" kern="1200" dirty="0">
                <a:solidFill>
                  <a:schemeClr val="tx1"/>
                </a:solidFill>
                <a:effectLst/>
                <a:latin typeface="+mn-lt"/>
                <a:ea typeface="+mn-ea"/>
                <a:cs typeface="+mn-cs"/>
              </a:rPr>
              <a:t>AI Agent</a:t>
            </a:r>
            <a:r>
              <a:rPr lang="en-US" sz="1200" b="0" i="0" kern="1200" dirty="0">
                <a:solidFill>
                  <a:schemeClr val="tx1"/>
                </a:solidFill>
                <a:effectLst/>
                <a:latin typeface="+mn-lt"/>
                <a:ea typeface="+mn-ea"/>
                <a:cs typeface="+mn-cs"/>
              </a:rPr>
              <a:t> to automate HR attendance reporting, significantly improving efficiency, accuracy, and turnaround time for the Attendance Control team.</a:t>
            </a:r>
          </a:p>
          <a:p>
            <a:pPr fontAlgn="t"/>
            <a:r>
              <a:rPr lang="en-US" sz="1200" b="0" i="0" kern="1200" dirty="0">
                <a:solidFill>
                  <a:schemeClr val="tx1"/>
                </a:solidFill>
                <a:effectLst/>
                <a:latin typeface="+mn-lt"/>
                <a:ea typeface="+mn-ea"/>
                <a:cs typeface="+mn-cs"/>
              </a:rPr>
              <a:t>The AI Agent securely logs into </a:t>
            </a:r>
            <a:r>
              <a:rPr lang="en-US" sz="1200" b="1" i="0" kern="1200" dirty="0">
                <a:solidFill>
                  <a:schemeClr val="tx1"/>
                </a:solidFill>
                <a:effectLst/>
                <a:latin typeface="+mn-lt"/>
                <a:ea typeface="+mn-ea"/>
                <a:cs typeface="+mn-cs"/>
              </a:rPr>
              <a:t>SAP</a:t>
            </a:r>
            <a:r>
              <a:rPr lang="en-US" sz="1200" b="0" i="0" kern="1200" dirty="0">
                <a:solidFill>
                  <a:schemeClr val="tx1"/>
                </a:solidFill>
                <a:effectLst/>
                <a:latin typeface="+mn-lt"/>
                <a:ea typeface="+mn-ea"/>
                <a:cs typeface="+mn-cs"/>
              </a:rPr>
              <a:t> and automatically generates key HR attendance reports, including:</a:t>
            </a:r>
          </a:p>
          <a:p>
            <a:pPr fontAlgn="t"/>
            <a:r>
              <a:rPr lang="en-US" sz="1200" b="1" i="0" kern="1200" dirty="0">
                <a:solidFill>
                  <a:schemeClr val="tx1"/>
                </a:solidFill>
                <a:effectLst/>
                <a:latin typeface="+mn-lt"/>
                <a:ea typeface="+mn-ea"/>
                <a:cs typeface="+mn-cs"/>
              </a:rPr>
              <a:t>Absenteeism Reports</a:t>
            </a:r>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Time Evaluation Reports</a:t>
            </a:r>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Overtime Reports</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Before distribution, the agent </a:t>
            </a:r>
            <a:r>
              <a:rPr lang="en-US" sz="1200" b="1" i="0" kern="1200" dirty="0">
                <a:solidFill>
                  <a:schemeClr val="tx1"/>
                </a:solidFill>
                <a:effectLst/>
                <a:latin typeface="+mn-lt"/>
                <a:ea typeface="+mn-ea"/>
                <a:cs typeface="+mn-cs"/>
              </a:rPr>
              <a:t>validates the data</a:t>
            </a:r>
            <a:r>
              <a:rPr lang="en-US" sz="1200" b="0" i="0" kern="1200" dirty="0">
                <a:solidFill>
                  <a:schemeClr val="tx1"/>
                </a:solidFill>
                <a:effectLst/>
                <a:latin typeface="+mn-lt"/>
                <a:ea typeface="+mn-ea"/>
                <a:cs typeface="+mn-cs"/>
              </a:rPr>
              <a:t> to ensure accuracy and consistency. Once validated, the reports are </a:t>
            </a:r>
            <a:r>
              <a:rPr lang="en-US" sz="1200" b="1" i="0" kern="1200" dirty="0">
                <a:solidFill>
                  <a:schemeClr val="tx1"/>
                </a:solidFill>
                <a:effectLst/>
                <a:latin typeface="+mn-lt"/>
                <a:ea typeface="+mn-ea"/>
                <a:cs typeface="+mn-cs"/>
              </a:rPr>
              <a:t>automatically shared with all DEWA coordinators individually</a:t>
            </a:r>
            <a:r>
              <a:rPr lang="en-US" sz="1200" b="0" i="0" kern="1200" dirty="0">
                <a:solidFill>
                  <a:schemeClr val="tx1"/>
                </a:solidFill>
                <a:effectLst/>
                <a:latin typeface="+mn-lt"/>
                <a:ea typeface="+mn-ea"/>
                <a:cs typeface="+mn-cs"/>
              </a:rPr>
              <a:t>, ensuring the right information reaches the right stakeholders without manual effort.</a:t>
            </a:r>
          </a:p>
          <a:p>
            <a:pPr fontAlgn="t"/>
            <a:r>
              <a:rPr lang="en-US" sz="1200" b="0" i="0" kern="1200" dirty="0">
                <a:solidFill>
                  <a:schemeClr val="tx1"/>
                </a:solidFill>
                <a:effectLst/>
                <a:latin typeface="+mn-lt"/>
                <a:ea typeface="+mn-ea"/>
                <a:cs typeface="+mn-cs"/>
              </a:rPr>
              <a:t>This solution eliminates repetitive manual work, reduces human error, and </a:t>
            </a:r>
            <a:r>
              <a:rPr lang="en-US" sz="1200" b="1" i="0" kern="1200" dirty="0">
                <a:solidFill>
                  <a:schemeClr val="tx1"/>
                </a:solidFill>
                <a:effectLst/>
                <a:latin typeface="+mn-lt"/>
                <a:ea typeface="+mn-ea"/>
                <a:cs typeface="+mn-cs"/>
              </a:rPr>
              <a:t>saves substantial time for the Attendance Control team</a:t>
            </a:r>
            <a:r>
              <a:rPr lang="en-US" sz="1200" b="0" i="0" kern="1200" dirty="0">
                <a:solidFill>
                  <a:schemeClr val="tx1"/>
                </a:solidFill>
                <a:effectLst/>
                <a:latin typeface="+mn-lt"/>
                <a:ea typeface="+mn-ea"/>
                <a:cs typeface="+mn-cs"/>
              </a:rPr>
              <a:t>, allowing them to focus on higher‑value HR activities. It also ensures </a:t>
            </a:r>
            <a:r>
              <a:rPr lang="en-US" sz="1200" b="1" i="0" kern="1200" dirty="0">
                <a:solidFill>
                  <a:schemeClr val="tx1"/>
                </a:solidFill>
                <a:effectLst/>
                <a:latin typeface="+mn-lt"/>
                <a:ea typeface="+mn-ea"/>
                <a:cs typeface="+mn-cs"/>
              </a:rPr>
              <a:t>timely, standardized, and reliable reporting</a:t>
            </a:r>
            <a:r>
              <a:rPr lang="en-US" sz="1200" b="0" i="0" kern="1200" dirty="0">
                <a:solidFill>
                  <a:schemeClr val="tx1"/>
                </a:solidFill>
                <a:effectLst/>
                <a:latin typeface="+mn-lt"/>
                <a:ea typeface="+mn-ea"/>
                <a:cs typeface="+mn-cs"/>
              </a:rPr>
              <a:t> across the organization.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E"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70D7C3-1D67-D0A0-73C7-099FEABE318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2C1DCA-C03B-4ACD-81E6-F7BAB0AB03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495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FA4F1-B14B-0860-8195-29F0EDCE4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ED1EAD-11F8-09D5-8D75-878B362166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55F53-671B-FB54-E0D5-4F9C663DC4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E"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9D66347-F004-6332-716F-ADB23DE6FE8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2C1DCA-C03B-4ACD-81E6-F7BAB0AB03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822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B5535AE-F088-2043-A988-1DF0AE662C60}" type="datetime1">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3E25A-822A-49F0-BBA0-EEFC5F580B13}" type="slidenum">
              <a:rPr lang="en-US" smtClean="0"/>
              <a:t>‹#›</a:t>
            </a:fld>
            <a:endParaRPr lang="en-US"/>
          </a:p>
        </p:txBody>
      </p:sp>
    </p:spTree>
    <p:extLst>
      <p:ext uri="{BB962C8B-B14F-4D97-AF65-F5344CB8AC3E}">
        <p14:creationId xmlns:p14="http://schemas.microsoft.com/office/powerpoint/2010/main" val="762658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C1789A-9B88-8249-8DB8-2BE3FE373782}" type="datetime1">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3E25A-822A-49F0-BBA0-EEFC5F580B13}" type="slidenum">
              <a:rPr lang="en-US" smtClean="0"/>
              <a:t>‹#›</a:t>
            </a:fld>
            <a:endParaRPr lang="en-US"/>
          </a:p>
        </p:txBody>
      </p:sp>
    </p:spTree>
    <p:extLst>
      <p:ext uri="{BB962C8B-B14F-4D97-AF65-F5344CB8AC3E}">
        <p14:creationId xmlns:p14="http://schemas.microsoft.com/office/powerpoint/2010/main" val="3991376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235CD3-DA41-C84A-A0B0-60284938F875}" type="datetime1">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3E25A-822A-49F0-BBA0-EEFC5F580B13}" type="slidenum">
              <a:rPr lang="en-US" smtClean="0"/>
              <a:t>‹#›</a:t>
            </a:fld>
            <a:endParaRPr lang="en-US"/>
          </a:p>
        </p:txBody>
      </p:sp>
    </p:spTree>
    <p:extLst>
      <p:ext uri="{BB962C8B-B14F-4D97-AF65-F5344CB8AC3E}">
        <p14:creationId xmlns:p14="http://schemas.microsoft.com/office/powerpoint/2010/main" val="4046422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24AE22C-40E1-C259-B040-FF105A7CE068}"/>
              </a:ext>
            </a:extLst>
          </p:cNvPr>
          <p:cNvSpPr/>
          <p:nvPr userDrawn="1"/>
        </p:nvSpPr>
        <p:spPr>
          <a:xfrm>
            <a:off x="240269" y="1417320"/>
            <a:ext cx="11513367" cy="5326379"/>
          </a:xfrm>
          <a:prstGeom prst="roundRect">
            <a:avLst>
              <a:gd name="adj" fmla="val 2361"/>
            </a:avLst>
          </a:prstGeom>
          <a:solidFill>
            <a:srgbClr val="2D3E4A">
              <a:alpha val="5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he project aims develop a corporate wide digital transformation strategy that shall define DEWA digital aspiration, key areas of action and the roadmap to achieve effective and value adding digital transformation across all divisions to support our stak">
            <a:extLst>
              <a:ext uri="{FF2B5EF4-FFF2-40B4-BE49-F238E27FC236}">
                <a16:creationId xmlns:a16="http://schemas.microsoft.com/office/drawing/2014/main" id="{04F2AC97-B8F6-B844-CB75-4A82D89097E7}"/>
              </a:ext>
            </a:extLst>
          </p:cNvPr>
          <p:cNvSpPr/>
          <p:nvPr userDrawn="1"/>
        </p:nvSpPr>
        <p:spPr>
          <a:xfrm>
            <a:off x="0" y="740485"/>
            <a:ext cx="12192000" cy="599454"/>
          </a:xfrm>
          <a:prstGeom prst="rect">
            <a:avLst/>
          </a:prstGeom>
          <a:solidFill>
            <a:srgbClr val="314D5B">
              <a:alpha val="65000"/>
            </a:srgbClr>
          </a:solidFill>
          <a:ln w="12700">
            <a:miter lim="400000"/>
          </a:ln>
          <a:effectLst>
            <a:outerShdw blurRad="660400" dist="226044" dir="5400000" rotWithShape="0">
              <a:srgbClr val="000000">
                <a:alpha val="1815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marR="76200" algn="just">
              <a:lnSpc>
                <a:spcPct val="80000"/>
              </a:lnSpc>
              <a:defRPr sz="2700" spc="53">
                <a:latin typeface="Dubai Medium"/>
                <a:ea typeface="Dubai Medium"/>
                <a:cs typeface="Dubai Medium"/>
                <a:sym typeface="Dubai Medium"/>
              </a:defRPr>
            </a:lvl1pPr>
          </a:lstStyle>
          <a:p>
            <a:pPr marL="0" marR="76200" lvl="0" indent="0" algn="just" defTabSz="914400" rtl="1" eaLnBrk="1" fontAlgn="auto" latinLnBrk="0" hangingPunct="1">
              <a:lnSpc>
                <a:spcPct val="80000"/>
              </a:lnSpc>
              <a:spcBef>
                <a:spcPts val="0"/>
              </a:spcBef>
              <a:spcAft>
                <a:spcPts val="0"/>
              </a:spcAft>
              <a:buClrTx/>
              <a:buSzTx/>
              <a:buFontTx/>
              <a:buNone/>
              <a:tabLst/>
              <a:defRPr/>
            </a:pPr>
            <a:endParaRPr kumimoji="0" sz="1200" b="0" i="0" u="none" strike="noStrike" kern="1200" cap="none" spc="53" normalizeH="0" baseline="0" noProof="0" dirty="0">
              <a:ln>
                <a:noFill/>
              </a:ln>
              <a:solidFill>
                <a:srgbClr val="FFFFFF"/>
              </a:solidFill>
              <a:effectLst/>
              <a:uLnTx/>
              <a:uFillTx/>
              <a:latin typeface="Dubai" panose="020B0503030403030204" pitchFamily="34" charset="-78"/>
              <a:cs typeface="Dubai" panose="020B0503030403030204" pitchFamily="34" charset="-78"/>
              <a:sym typeface="Dubai Medium"/>
            </a:endParaRPr>
          </a:p>
        </p:txBody>
      </p:sp>
      <p:grpSp>
        <p:nvGrpSpPr>
          <p:cNvPr id="9" name="Group">
            <a:extLst>
              <a:ext uri="{FF2B5EF4-FFF2-40B4-BE49-F238E27FC236}">
                <a16:creationId xmlns:a16="http://schemas.microsoft.com/office/drawing/2014/main" id="{87A8A7E2-30DA-CC86-CFCB-599A0B4CAAEC}"/>
              </a:ext>
            </a:extLst>
          </p:cNvPr>
          <p:cNvGrpSpPr/>
          <p:nvPr userDrawn="1"/>
        </p:nvGrpSpPr>
        <p:grpSpPr>
          <a:xfrm>
            <a:off x="302468" y="678267"/>
            <a:ext cx="708915" cy="708917"/>
            <a:chOff x="-230668" y="-70484"/>
            <a:chExt cx="902093" cy="902093"/>
          </a:xfrm>
        </p:grpSpPr>
        <p:sp>
          <p:nvSpPr>
            <p:cNvPr id="10" name="Circle">
              <a:extLst>
                <a:ext uri="{FF2B5EF4-FFF2-40B4-BE49-F238E27FC236}">
                  <a16:creationId xmlns:a16="http://schemas.microsoft.com/office/drawing/2014/main" id="{0F27B32C-36EB-FE4E-BFAE-1371DE3DC0FC}"/>
                </a:ext>
              </a:extLst>
            </p:cNvPr>
            <p:cNvSpPr/>
            <p:nvPr/>
          </p:nvSpPr>
          <p:spPr>
            <a:xfrm>
              <a:off x="-230668" y="-70484"/>
              <a:ext cx="902093" cy="902093"/>
            </a:xfrm>
            <a:prstGeom prst="ellipse">
              <a:avLst/>
            </a:prstGeom>
            <a:solidFill>
              <a:srgbClr val="17A089"/>
            </a:solidFill>
            <a:ln w="12700" cap="flat">
              <a:noFill/>
              <a:miter lim="400000"/>
            </a:ln>
            <a:effectLst/>
          </p:spPr>
          <p:txBody>
            <a:bodyPr wrap="square" lIns="25400" tIns="25400" rIns="25400" bIns="254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700">
                  <a:solidFill>
                    <a:srgbClr val="5EC27F"/>
                  </a:solidFill>
                  <a:latin typeface="Dubai Bold"/>
                  <a:ea typeface="Dubai Bold"/>
                  <a:cs typeface="Dubai Bold"/>
                  <a:sym typeface="Dubai Bold"/>
                </a:defRPr>
              </a:pPr>
              <a:endParaRPr kumimoji="0" sz="850" b="0" i="0" u="none" strike="noStrike" kern="1200" cap="none" spc="0" normalizeH="0" baseline="0" noProof="0" dirty="0">
                <a:ln>
                  <a:noFill/>
                </a:ln>
                <a:solidFill>
                  <a:srgbClr val="5EC27F"/>
                </a:solidFill>
                <a:effectLst/>
                <a:uLnTx/>
                <a:uFillTx/>
                <a:latin typeface="Dubai Bold"/>
                <a:cs typeface="Dubai Bold"/>
                <a:sym typeface="Dubai Bold"/>
              </a:endParaRPr>
            </a:p>
          </p:txBody>
        </p:sp>
        <p:sp>
          <p:nvSpPr>
            <p:cNvPr id="11" name="Shape">
              <a:extLst>
                <a:ext uri="{FF2B5EF4-FFF2-40B4-BE49-F238E27FC236}">
                  <a16:creationId xmlns:a16="http://schemas.microsoft.com/office/drawing/2014/main" id="{AB9C77A2-05FE-30D5-1801-1D6022E7CC7F}"/>
                </a:ext>
              </a:extLst>
            </p:cNvPr>
            <p:cNvSpPr/>
            <p:nvPr/>
          </p:nvSpPr>
          <p:spPr>
            <a:xfrm>
              <a:off x="-60256" y="97915"/>
              <a:ext cx="561267" cy="561266"/>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8"/>
                    <a:pt x="17673" y="7364"/>
                  </a:cubicBezTo>
                  <a:cubicBezTo>
                    <a:pt x="17673" y="6787"/>
                    <a:pt x="17339" y="6295"/>
                    <a:pt x="16856" y="6052"/>
                  </a:cubicBezTo>
                  <a:cubicBezTo>
                    <a:pt x="17033" y="5170"/>
                    <a:pt x="17144" y="4264"/>
                    <a:pt x="17167" y="3336"/>
                  </a:cubicBezTo>
                  <a:cubicBezTo>
                    <a:pt x="19277" y="5136"/>
                    <a:pt x="20618" y="7809"/>
                    <a:pt x="20618" y="10800"/>
                  </a:cubicBezTo>
                  <a:cubicBezTo>
                    <a:pt x="20618" y="11764"/>
                    <a:pt x="20469" y="12690"/>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6"/>
                    <a:pt x="10556" y="16200"/>
                    <a:pt x="10800" y="16200"/>
                  </a:cubicBezTo>
                  <a:cubicBezTo>
                    <a:pt x="11273" y="16200"/>
                    <a:pt x="11689" y="15974"/>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3"/>
                  </a:moveTo>
                  <a:cubicBezTo>
                    <a:pt x="3476" y="16840"/>
                    <a:pt x="3436" y="16280"/>
                    <a:pt x="3436" y="15709"/>
                  </a:cubicBezTo>
                  <a:cubicBezTo>
                    <a:pt x="3436" y="14764"/>
                    <a:pt x="3536" y="13842"/>
                    <a:pt x="3707" y="12946"/>
                  </a:cubicBezTo>
                  <a:cubicBezTo>
                    <a:pt x="5455" y="13988"/>
                    <a:pt x="7377" y="14767"/>
                    <a:pt x="9421" y="15227"/>
                  </a:cubicBezTo>
                  <a:cubicBezTo>
                    <a:pt x="9431" y="15254"/>
                    <a:pt x="9436" y="15282"/>
                    <a:pt x="9447" y="15308"/>
                  </a:cubicBezTo>
                  <a:cubicBezTo>
                    <a:pt x="7724" y="16421"/>
                    <a:pt x="5761" y="17193"/>
                    <a:pt x="3643" y="17507"/>
                  </a:cubicBezTo>
                  <a:cubicBezTo>
                    <a:pt x="3608" y="17469"/>
                    <a:pt x="3573" y="17430"/>
                    <a:pt x="3539" y="17393"/>
                  </a:cubicBezTo>
                  <a:moveTo>
                    <a:pt x="3075" y="11369"/>
                  </a:moveTo>
                  <a:cubicBezTo>
                    <a:pt x="2361" y="10869"/>
                    <a:pt x="1683" y="10322"/>
                    <a:pt x="1046" y="9729"/>
                  </a:cubicBezTo>
                  <a:cubicBezTo>
                    <a:pt x="1528" y="5299"/>
                    <a:pt x="4955" y="1762"/>
                    <a:pt x="9331" y="1104"/>
                  </a:cubicBezTo>
                  <a:cubicBezTo>
                    <a:pt x="9335" y="1629"/>
                    <a:pt x="9363" y="2148"/>
                    <a:pt x="9417" y="2660"/>
                  </a:cubicBezTo>
                  <a:cubicBezTo>
                    <a:pt x="8572" y="3227"/>
                    <a:pt x="7787" y="3879"/>
                    <a:pt x="7069" y="4597"/>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4"/>
                    <a:pt x="3936" y="11937"/>
                  </a:cubicBezTo>
                  <a:cubicBezTo>
                    <a:pt x="4379" y="10266"/>
                    <a:pt x="5100" y="8709"/>
                    <a:pt x="6060" y="7326"/>
                  </a:cubicBezTo>
                  <a:cubicBezTo>
                    <a:pt x="6164" y="7349"/>
                    <a:pt x="6271" y="7364"/>
                    <a:pt x="6382" y="7364"/>
                  </a:cubicBezTo>
                  <a:cubicBezTo>
                    <a:pt x="7195" y="7364"/>
                    <a:pt x="7855" y="6705"/>
                    <a:pt x="7855" y="5891"/>
                  </a:cubicBezTo>
                  <a:cubicBezTo>
                    <a:pt x="7855" y="5688"/>
                    <a:pt x="7813" y="5494"/>
                    <a:pt x="7739" y="5318"/>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1"/>
                    <a:pt x="11005" y="1708"/>
                    <a:pt x="10354" y="2082"/>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6"/>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8"/>
                    <a:pt x="15149" y="8393"/>
                  </a:cubicBezTo>
                  <a:cubicBezTo>
                    <a:pt x="14827" y="9199"/>
                    <a:pt x="14443" y="9974"/>
                    <a:pt x="13991" y="10701"/>
                  </a:cubicBezTo>
                  <a:cubicBezTo>
                    <a:pt x="12159" y="8620"/>
                    <a:pt x="10894" y="6025"/>
                    <a:pt x="10469" y="3152"/>
                  </a:cubicBezTo>
                  <a:cubicBezTo>
                    <a:pt x="11590" y="2463"/>
                    <a:pt x="12813" y="1934"/>
                    <a:pt x="14106" y="1565"/>
                  </a:cubicBezTo>
                  <a:cubicBezTo>
                    <a:pt x="14844" y="1829"/>
                    <a:pt x="15544" y="2174"/>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F9F9F9"/>
            </a:solidFill>
            <a:ln w="12700" cap="flat">
              <a:noFill/>
              <a:miter lim="400000"/>
            </a:ln>
            <a:effectLst/>
          </p:spPr>
          <p:txBody>
            <a:bodyPr wrap="square" lIns="22860" tIns="22860" rIns="22860" bIns="2286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a:latin typeface="Dubai Bold"/>
                  <a:ea typeface="Dubai Bold"/>
                  <a:cs typeface="Dubai Bold"/>
                  <a:sym typeface="Dubai Bold"/>
                </a:defRPr>
              </a:pPr>
              <a:endParaRPr kumimoji="0" sz="900" b="0" i="0" u="none" strike="noStrike" kern="1200" cap="none" spc="0" normalizeH="0" baseline="0" noProof="0">
                <a:ln>
                  <a:noFill/>
                </a:ln>
                <a:solidFill>
                  <a:srgbClr val="05686C"/>
                </a:solidFill>
                <a:effectLst/>
                <a:uLnTx/>
                <a:uFillTx/>
                <a:latin typeface="Dubai Bold"/>
                <a:cs typeface="Dubai Bold"/>
                <a:sym typeface="Dubai Bold"/>
              </a:endParaRPr>
            </a:p>
          </p:txBody>
        </p:sp>
      </p:grpSp>
      <p:sp>
        <p:nvSpPr>
          <p:cNvPr id="4" name="Date Placeholder 3"/>
          <p:cNvSpPr>
            <a:spLocks noGrp="1"/>
          </p:cNvSpPr>
          <p:nvPr>
            <p:ph type="dt" sz="half" idx="10"/>
          </p:nvPr>
        </p:nvSpPr>
        <p:spPr/>
        <p:txBody>
          <a:bodyPr/>
          <a:lstStyle/>
          <a:p>
            <a:fld id="{26745C00-6D1F-964D-A6DB-A9972B6CAD8F}" type="datetime1">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3E25A-822A-49F0-BBA0-EEFC5F580B13}" type="slidenum">
              <a:rPr lang="en-US" smtClean="0"/>
              <a:t>‹#›</a:t>
            </a:fld>
            <a:endParaRPr lang="en-US"/>
          </a:p>
        </p:txBody>
      </p:sp>
    </p:spTree>
    <p:extLst>
      <p:ext uri="{BB962C8B-B14F-4D97-AF65-F5344CB8AC3E}">
        <p14:creationId xmlns:p14="http://schemas.microsoft.com/office/powerpoint/2010/main" val="3677976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419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69F66A-816D-AE4E-AEBD-FB46FB83B952}" type="datetime1">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3E25A-822A-49F0-BBA0-EEFC5F580B13}" type="slidenum">
              <a:rPr lang="en-US" smtClean="0"/>
              <a:t>‹#›</a:t>
            </a:fld>
            <a:endParaRPr lang="en-US"/>
          </a:p>
        </p:txBody>
      </p:sp>
    </p:spTree>
    <p:extLst>
      <p:ext uri="{BB962C8B-B14F-4D97-AF65-F5344CB8AC3E}">
        <p14:creationId xmlns:p14="http://schemas.microsoft.com/office/powerpoint/2010/main" val="3255569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5257D2-5535-D64C-9A4D-89AC0217A361}" type="datetime1">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3E25A-822A-49F0-BBA0-EEFC5F580B13}" type="slidenum">
              <a:rPr lang="en-US" smtClean="0"/>
              <a:t>‹#›</a:t>
            </a:fld>
            <a:endParaRPr lang="en-US"/>
          </a:p>
        </p:txBody>
      </p:sp>
    </p:spTree>
    <p:extLst>
      <p:ext uri="{BB962C8B-B14F-4D97-AF65-F5344CB8AC3E}">
        <p14:creationId xmlns:p14="http://schemas.microsoft.com/office/powerpoint/2010/main" val="2460168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7B3390-93DF-A14B-B341-81743760C844}" type="datetime1">
              <a:rPr lang="en-US" smtClean="0"/>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C3E25A-822A-49F0-BBA0-EEFC5F580B13}" type="slidenum">
              <a:rPr lang="en-US" smtClean="0"/>
              <a:t>‹#›</a:t>
            </a:fld>
            <a:endParaRPr lang="en-US"/>
          </a:p>
        </p:txBody>
      </p:sp>
    </p:spTree>
    <p:extLst>
      <p:ext uri="{BB962C8B-B14F-4D97-AF65-F5344CB8AC3E}">
        <p14:creationId xmlns:p14="http://schemas.microsoft.com/office/powerpoint/2010/main" val="3819867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8E2C1B-CD9E-864E-8EE2-CDBF0B11187C}" type="datetime1">
              <a:rPr lang="en-US" smtClean="0"/>
              <a:t>4/2/2026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C3E25A-822A-49F0-BBA0-EEFC5F580B13}" type="slidenum">
              <a:rPr lang="en-US" smtClean="0"/>
              <a:t>‹#›</a:t>
            </a:fld>
            <a:endParaRPr lang="en-US"/>
          </a:p>
        </p:txBody>
      </p:sp>
    </p:spTree>
    <p:extLst>
      <p:ext uri="{BB962C8B-B14F-4D97-AF65-F5344CB8AC3E}">
        <p14:creationId xmlns:p14="http://schemas.microsoft.com/office/powerpoint/2010/main" val="1311596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2743D5-8007-C143-9F26-9489A0B3404B}" type="datetime1">
              <a:rPr lang="en-US" smtClean="0"/>
              <a:t>4/2/2026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C3E25A-822A-49F0-BBA0-EEFC5F580B13}" type="slidenum">
              <a:rPr lang="en-US" smtClean="0"/>
              <a:t>‹#›</a:t>
            </a:fld>
            <a:endParaRPr lang="en-US"/>
          </a:p>
        </p:txBody>
      </p:sp>
    </p:spTree>
    <p:extLst>
      <p:ext uri="{BB962C8B-B14F-4D97-AF65-F5344CB8AC3E}">
        <p14:creationId xmlns:p14="http://schemas.microsoft.com/office/powerpoint/2010/main" val="3900082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A4929C-2A70-214E-BCA1-D93E779E0B5C}" type="datetime1">
              <a:rPr lang="en-US" smtClean="0"/>
              <a:t>4/2/2026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C3E25A-822A-49F0-BBA0-EEFC5F580B13}" type="slidenum">
              <a:rPr lang="en-US" smtClean="0"/>
              <a:t>‹#›</a:t>
            </a:fld>
            <a:endParaRPr lang="en-US"/>
          </a:p>
        </p:txBody>
      </p:sp>
    </p:spTree>
    <p:extLst>
      <p:ext uri="{BB962C8B-B14F-4D97-AF65-F5344CB8AC3E}">
        <p14:creationId xmlns:p14="http://schemas.microsoft.com/office/powerpoint/2010/main" val="2445351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A5703D-607E-4240-AD84-182A806016A1}" type="datetime1">
              <a:rPr lang="en-US" smtClean="0"/>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C3E25A-822A-49F0-BBA0-EEFC5F580B13}" type="slidenum">
              <a:rPr lang="en-US" smtClean="0"/>
              <a:t>‹#›</a:t>
            </a:fld>
            <a:endParaRPr lang="en-US"/>
          </a:p>
        </p:txBody>
      </p:sp>
    </p:spTree>
    <p:extLst>
      <p:ext uri="{BB962C8B-B14F-4D97-AF65-F5344CB8AC3E}">
        <p14:creationId xmlns:p14="http://schemas.microsoft.com/office/powerpoint/2010/main" val="3566088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C61DAE-C969-E744-8DF5-4AC7431256AA}" type="datetime1">
              <a:rPr lang="en-US" smtClean="0"/>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C3E25A-822A-49F0-BBA0-EEFC5F580B13}" type="slidenum">
              <a:rPr lang="en-US" smtClean="0"/>
              <a:t>‹#›</a:t>
            </a:fld>
            <a:endParaRPr lang="en-US"/>
          </a:p>
        </p:txBody>
      </p:sp>
    </p:spTree>
    <p:extLst>
      <p:ext uri="{BB962C8B-B14F-4D97-AF65-F5344CB8AC3E}">
        <p14:creationId xmlns:p14="http://schemas.microsoft.com/office/powerpoint/2010/main" val="1496137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D3F4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28DEBA-11B5-1A43-813C-0835A6EF3133}" type="datetime1">
              <a:rPr lang="en-US" smtClean="0"/>
              <a:t>4/2/2026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C3E25A-822A-49F0-BBA0-EEFC5F580B13}" type="slidenum">
              <a:rPr lang="en-US" smtClean="0"/>
              <a:t>‹#›</a:t>
            </a:fld>
            <a:endParaRPr lang="en-US"/>
          </a:p>
        </p:txBody>
      </p:sp>
      <p:sp>
        <p:nvSpPr>
          <p:cNvPr id="8" name="TextBox 7">
            <a:extLst>
              <a:ext uri="{FF2B5EF4-FFF2-40B4-BE49-F238E27FC236}">
                <a16:creationId xmlns:a16="http://schemas.microsoft.com/office/drawing/2014/main" id="{CA69B63B-42B6-9725-8EBD-A9C0DE4DEC9F}"/>
              </a:ext>
            </a:extLst>
          </p:cNvPr>
          <p:cNvSpPr txBox="1"/>
          <p:nvPr userDrawn="1">
            <p:extLst>
              <p:ext uri="{1162E1C5-73C7-4A58-AE30-91384D911F3F}">
                <p184:classification xmlns:p184="http://schemas.microsoft.com/office/powerpoint/2018/4/main" val="ftr"/>
              </p:ext>
            </p:extLst>
          </p:nvPr>
        </p:nvSpPr>
        <p:spPr>
          <a:xfrm>
            <a:off x="5601462" y="6642100"/>
            <a:ext cx="1017651" cy="152400"/>
          </a:xfrm>
          <a:prstGeom prst="rect">
            <a:avLst/>
          </a:prstGeom>
        </p:spPr>
        <p:txBody>
          <a:bodyPr horzOverflow="overflow" lIns="0" tIns="0" rIns="0" bIns="0">
            <a:spAutoFit/>
          </a:bodyPr>
          <a:lstStyle/>
          <a:p>
            <a:pPr algn="l"/>
            <a:r>
              <a:rPr lang="en-AE" sz="1000">
                <a:solidFill>
                  <a:srgbClr val="000000"/>
                </a:solidFill>
                <a:latin typeface="Calibri" panose="020F0502020204030204" pitchFamily="34" charset="0"/>
                <a:cs typeface="Calibri" panose="020F0502020204030204" pitchFamily="34" charset="0"/>
              </a:rPr>
              <a:t>DEWA-Confidential</a:t>
            </a:r>
          </a:p>
        </p:txBody>
      </p:sp>
    </p:spTree>
    <p:extLst>
      <p:ext uri="{BB962C8B-B14F-4D97-AF65-F5344CB8AC3E}">
        <p14:creationId xmlns:p14="http://schemas.microsoft.com/office/powerpoint/2010/main" val="1161146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26" Type="http://schemas.microsoft.com/office/2007/relationships/hdphoto" Target="../media/hdphoto3.wdp"/><Relationship Id="rId3" Type="http://schemas.openxmlformats.org/officeDocument/2006/relationships/image" Target="../media/image61.png"/><Relationship Id="rId21" Type="http://schemas.openxmlformats.org/officeDocument/2006/relationships/image" Target="../media/image79.sv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5.png"/><Relationship Id="rId2" Type="http://schemas.openxmlformats.org/officeDocument/2006/relationships/notesSlide" Target="../notesSlides/notesSlide10.xml"/><Relationship Id="rId16" Type="http://schemas.openxmlformats.org/officeDocument/2006/relationships/image" Target="../media/image74.png"/><Relationship Id="rId20" Type="http://schemas.openxmlformats.org/officeDocument/2006/relationships/image" Target="../media/image78.jp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24" Type="http://schemas.microsoft.com/office/2007/relationships/hdphoto" Target="../media/hdphoto2.wdp"/><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4.png"/><Relationship Id="rId28" Type="http://schemas.microsoft.com/office/2007/relationships/hdphoto" Target="../media/hdphoto1.wdp"/><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5.png"/><Relationship Id="rId3" Type="http://schemas.openxmlformats.org/officeDocument/2006/relationships/image" Target="../media/image81.png"/><Relationship Id="rId7" Type="http://schemas.openxmlformats.org/officeDocument/2006/relationships/image" Target="../media/image85.png"/><Relationship Id="rId12" Type="http://schemas.microsoft.com/office/2007/relationships/hdphoto" Target="../media/hdphoto2.wdp"/><Relationship Id="rId2" Type="http://schemas.openxmlformats.org/officeDocument/2006/relationships/notesSlide" Target="../notesSlides/notesSlide12.xml"/><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4.png"/><Relationship Id="rId5" Type="http://schemas.openxmlformats.org/officeDocument/2006/relationships/image" Target="../media/image83.png"/><Relationship Id="rId15" Type="http://schemas.openxmlformats.org/officeDocument/2006/relationships/image" Target="../media/image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jpeg"/><Relationship Id="rId1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5.png"/><Relationship Id="rId3" Type="http://schemas.openxmlformats.org/officeDocument/2006/relationships/image" Target="../media/image89.png"/><Relationship Id="rId7" Type="http://schemas.microsoft.com/office/2007/relationships/hdphoto" Target="../media/hdphoto9.wdp"/><Relationship Id="rId12" Type="http://schemas.microsoft.com/office/2007/relationships/hdphoto" Target="../media/hdphoto2.wdp"/><Relationship Id="rId2" Type="http://schemas.openxmlformats.org/officeDocument/2006/relationships/notesSlide" Target="../notesSlides/notesSlide13.xml"/><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4.png"/><Relationship Id="rId5" Type="http://schemas.openxmlformats.org/officeDocument/2006/relationships/image" Target="../media/image91.png"/><Relationship Id="rId15" Type="http://schemas.openxmlformats.org/officeDocument/2006/relationships/image" Target="../media/image3.png"/><Relationship Id="rId10" Type="http://schemas.openxmlformats.org/officeDocument/2006/relationships/image" Target="../media/image94.png"/><Relationship Id="rId4" Type="http://schemas.openxmlformats.org/officeDocument/2006/relationships/image" Target="../media/image90.png"/><Relationship Id="rId9" Type="http://schemas.openxmlformats.org/officeDocument/2006/relationships/image" Target="../media/image85.png"/><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5.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1.wdp"/><Relationship Id="rId4" Type="http://schemas.openxmlformats.org/officeDocument/2006/relationships/image" Target="../media/image96.pn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3.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5.png"/><Relationship Id="rId3" Type="http://schemas.openxmlformats.org/officeDocument/2006/relationships/image" Target="../media/image98.png"/><Relationship Id="rId7" Type="http://schemas.openxmlformats.org/officeDocument/2006/relationships/image" Target="../media/image102.png"/><Relationship Id="rId12" Type="http://schemas.microsoft.com/office/2007/relationships/hdphoto" Target="../media/hdphoto2.wdp"/><Relationship Id="rId2" Type="http://schemas.openxmlformats.org/officeDocument/2006/relationships/image" Target="../media/image97.png"/><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4.png"/><Relationship Id="rId5" Type="http://schemas.openxmlformats.org/officeDocument/2006/relationships/image" Target="../media/image100.png"/><Relationship Id="rId15" Type="http://schemas.openxmlformats.org/officeDocument/2006/relationships/image" Target="../media/image3.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 Id="rId1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5.png"/><Relationship Id="rId3" Type="http://schemas.openxmlformats.org/officeDocument/2006/relationships/image" Target="../media/image107.png"/><Relationship Id="rId7" Type="http://schemas.openxmlformats.org/officeDocument/2006/relationships/image" Target="../media/image99.png"/><Relationship Id="rId12" Type="http://schemas.microsoft.com/office/2007/relationships/hdphoto" Target="../media/hdphoto2.wdp"/><Relationship Id="rId2" Type="http://schemas.openxmlformats.org/officeDocument/2006/relationships/image" Target="../media/image106.png"/><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98.png"/><Relationship Id="rId11" Type="http://schemas.openxmlformats.org/officeDocument/2006/relationships/image" Target="../media/image4.png"/><Relationship Id="rId5" Type="http://schemas.openxmlformats.org/officeDocument/2006/relationships/image" Target="../media/image97.png"/><Relationship Id="rId15" Type="http://schemas.openxmlformats.org/officeDocument/2006/relationships/image" Target="../media/image3.png"/><Relationship Id="rId10" Type="http://schemas.openxmlformats.org/officeDocument/2006/relationships/image" Target="../media/image102.png"/><Relationship Id="rId4" Type="http://schemas.openxmlformats.org/officeDocument/2006/relationships/image" Target="../media/image103.png"/><Relationship Id="rId9" Type="http://schemas.openxmlformats.org/officeDocument/2006/relationships/image" Target="../media/image101.png"/><Relationship Id="rId1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9.png"/><Relationship Id="rId7" Type="http://schemas.microsoft.com/office/2007/relationships/hdphoto" Target="../media/hdphoto3.wdp"/><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14.png"/><Relationship Id="rId18" Type="http://schemas.openxmlformats.org/officeDocument/2006/relationships/image" Target="../media/image119.png"/><Relationship Id="rId3" Type="http://schemas.openxmlformats.org/officeDocument/2006/relationships/image" Target="../media/image110.png"/><Relationship Id="rId21" Type="http://schemas.openxmlformats.org/officeDocument/2006/relationships/image" Target="../media/image122.png"/><Relationship Id="rId7" Type="http://schemas.microsoft.com/office/2007/relationships/hdphoto" Target="../media/hdphoto2.wdp"/><Relationship Id="rId12" Type="http://schemas.openxmlformats.org/officeDocument/2006/relationships/image" Target="../media/image113.png"/><Relationship Id="rId17" Type="http://schemas.openxmlformats.org/officeDocument/2006/relationships/image" Target="../media/image118.png"/><Relationship Id="rId2" Type="http://schemas.openxmlformats.org/officeDocument/2006/relationships/notesSlide" Target="../notesSlides/notesSlide15.xml"/><Relationship Id="rId16" Type="http://schemas.openxmlformats.org/officeDocument/2006/relationships/image" Target="../media/image117.png"/><Relationship Id="rId20"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112.png"/><Relationship Id="rId15" Type="http://schemas.openxmlformats.org/officeDocument/2006/relationships/image" Target="../media/image116.png"/><Relationship Id="rId10" Type="http://schemas.openxmlformats.org/officeDocument/2006/relationships/image" Target="../media/image3.png"/><Relationship Id="rId19" Type="http://schemas.openxmlformats.org/officeDocument/2006/relationships/image" Target="../media/image120.png"/><Relationship Id="rId4" Type="http://schemas.openxmlformats.org/officeDocument/2006/relationships/image" Target="../media/image111.png"/><Relationship Id="rId9" Type="http://schemas.microsoft.com/office/2007/relationships/hdphoto" Target="../media/hdphoto3.wdp"/><Relationship Id="rId14" Type="http://schemas.openxmlformats.org/officeDocument/2006/relationships/image" Target="../media/image115.png"/><Relationship Id="rId22" Type="http://schemas.openxmlformats.org/officeDocument/2006/relationships/image" Target="../media/image12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6.png"/><Relationship Id="rId3" Type="http://schemas.openxmlformats.org/officeDocument/2006/relationships/image" Target="../media/image113.png"/><Relationship Id="rId7" Type="http://schemas.openxmlformats.org/officeDocument/2006/relationships/image" Target="../media/image4.png"/><Relationship Id="rId12"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5.png"/><Relationship Id="rId11" Type="http://schemas.openxmlformats.org/officeDocument/2006/relationships/image" Target="../media/image3.png"/><Relationship Id="rId5" Type="http://schemas.openxmlformats.org/officeDocument/2006/relationships/image" Target="../media/image124.png"/><Relationship Id="rId15" Type="http://schemas.openxmlformats.org/officeDocument/2006/relationships/image" Target="../media/image127.png"/><Relationship Id="rId10" Type="http://schemas.microsoft.com/office/2007/relationships/hdphoto" Target="../media/hdphoto3.wdp"/><Relationship Id="rId4" Type="http://schemas.openxmlformats.org/officeDocument/2006/relationships/image" Target="../media/image123.png"/><Relationship Id="rId9" Type="http://schemas.openxmlformats.org/officeDocument/2006/relationships/image" Target="../media/image5.png"/><Relationship Id="rId14" Type="http://schemas.openxmlformats.org/officeDocument/2006/relationships/image" Target="../media/image11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24.png"/><Relationship Id="rId4" Type="http://schemas.microsoft.com/office/2007/relationships/hdphoto" Target="../media/hdphoto2.wdp"/><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4.wdp"/><Relationship Id="rId18" Type="http://schemas.openxmlformats.org/officeDocument/2006/relationships/hyperlink" Target="https://ai.azure.com/?tid=72ff988bf-86f1-41af-91ab-2d7cd011db47" TargetMode="External"/><Relationship Id="rId3" Type="http://schemas.openxmlformats.org/officeDocument/2006/relationships/image" Target="../media/image4.png"/><Relationship Id="rId21" Type="http://schemas.openxmlformats.org/officeDocument/2006/relationships/image" Target="../media/image37.svg"/><Relationship Id="rId7" Type="http://schemas.openxmlformats.org/officeDocument/2006/relationships/image" Target="../media/image3.png"/><Relationship Id="rId12" Type="http://schemas.openxmlformats.org/officeDocument/2006/relationships/image" Target="../media/image30.png"/><Relationship Id="rId17" Type="http://schemas.openxmlformats.org/officeDocument/2006/relationships/image" Target="../media/image34.png"/><Relationship Id="rId2" Type="http://schemas.openxmlformats.org/officeDocument/2006/relationships/notesSlide" Target="../notesSlides/notesSlide4.xml"/><Relationship Id="rId16" Type="http://schemas.openxmlformats.org/officeDocument/2006/relationships/image" Target="../media/image33.svg"/><Relationship Id="rId20" Type="http://schemas.openxmlformats.org/officeDocument/2006/relationships/image" Target="../media/image36.svg"/><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image" Target="../media/image29.png"/><Relationship Id="rId5" Type="http://schemas.openxmlformats.org/officeDocument/2006/relationships/image" Target="../media/image5.png"/><Relationship Id="rId15" Type="http://schemas.openxmlformats.org/officeDocument/2006/relationships/image" Target="../media/image32.svg"/><Relationship Id="rId10" Type="http://schemas.openxmlformats.org/officeDocument/2006/relationships/image" Target="../media/image28.png"/><Relationship Id="rId19" Type="http://schemas.openxmlformats.org/officeDocument/2006/relationships/image" Target="../media/image35.png"/><Relationship Id="rId4" Type="http://schemas.microsoft.com/office/2007/relationships/hdphoto" Target="../media/hdphoto2.wdp"/><Relationship Id="rId9" Type="http://schemas.openxmlformats.org/officeDocument/2006/relationships/image" Target="../media/image27.png"/><Relationship Id="rId14" Type="http://schemas.openxmlformats.org/officeDocument/2006/relationships/image" Target="../media/image31.jp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png"/><Relationship Id="rId18" Type="http://schemas.microsoft.com/office/2007/relationships/hdphoto" Target="../media/hdphoto5.wdp"/><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hyperlink" Target="https://v3.timemate.nl/login" TargetMode="External"/><Relationship Id="rId17" Type="http://schemas.openxmlformats.org/officeDocument/2006/relationships/image" Target="../media/image43.png"/><Relationship Id="rId2" Type="http://schemas.openxmlformats.org/officeDocument/2006/relationships/notesSlide" Target="../notesSlides/notesSlide5.xml"/><Relationship Id="rId16" Type="http://schemas.openxmlformats.org/officeDocument/2006/relationships/image" Target="../media/image42.png"/><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image" Target="../media/image39.svg"/><Relationship Id="rId5" Type="http://schemas.openxmlformats.org/officeDocument/2006/relationships/image" Target="../media/image5.png"/><Relationship Id="rId15" Type="http://schemas.openxmlformats.org/officeDocument/2006/relationships/hyperlink" Target="https://www.alamy.com/stock-photo/world-economic-forum-logo.html" TargetMode="External"/><Relationship Id="rId10" Type="http://schemas.openxmlformats.org/officeDocument/2006/relationships/image" Target="../media/image38.png"/><Relationship Id="rId4" Type="http://schemas.microsoft.com/office/2007/relationships/hdphoto" Target="../media/hdphoto2.wdp"/><Relationship Id="rId9" Type="http://schemas.openxmlformats.org/officeDocument/2006/relationships/image" Target="../media/image27.png"/><Relationship Id="rId14" Type="http://schemas.openxmlformats.org/officeDocument/2006/relationships/image" Target="../media/image41.jp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46.png"/><Relationship Id="rId5" Type="http://schemas.openxmlformats.org/officeDocument/2006/relationships/image" Target="../media/image5.png"/><Relationship Id="rId10" Type="http://schemas.openxmlformats.org/officeDocument/2006/relationships/image" Target="../media/image45.png"/><Relationship Id="rId4" Type="http://schemas.microsoft.com/office/2007/relationships/hdphoto" Target="../media/hdphoto2.wdp"/><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49.png"/><Relationship Id="rId5" Type="http://schemas.openxmlformats.org/officeDocument/2006/relationships/image" Target="../media/image5.png"/><Relationship Id="rId10" Type="http://schemas.microsoft.com/office/2007/relationships/hdphoto" Target="../media/hdphoto6.wdp"/><Relationship Id="rId4" Type="http://schemas.microsoft.com/office/2007/relationships/hdphoto" Target="../media/hdphoto2.wdp"/><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6.wdp"/><Relationship Id="rId18" Type="http://schemas.openxmlformats.org/officeDocument/2006/relationships/image" Target="../media/image55.png"/><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48.png"/><Relationship Id="rId17" Type="http://schemas.openxmlformats.org/officeDocument/2006/relationships/image" Target="../media/image54.jpeg"/><Relationship Id="rId2" Type="http://schemas.openxmlformats.org/officeDocument/2006/relationships/notesSlide" Target="../notesSlides/notesSlide8.xml"/><Relationship Id="rId16" Type="http://schemas.openxmlformats.org/officeDocument/2006/relationships/image" Target="../media/image53.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49.png"/><Relationship Id="rId5" Type="http://schemas.openxmlformats.org/officeDocument/2006/relationships/image" Target="../media/image5.png"/><Relationship Id="rId15" Type="http://schemas.microsoft.com/office/2007/relationships/hdphoto" Target="../media/hdphoto8.wdp"/><Relationship Id="rId10" Type="http://schemas.microsoft.com/office/2007/relationships/hdphoto" Target="../media/hdphoto7.wdp"/><Relationship Id="rId19" Type="http://schemas.openxmlformats.org/officeDocument/2006/relationships/image" Target="../media/image56.png"/><Relationship Id="rId4" Type="http://schemas.microsoft.com/office/2007/relationships/hdphoto" Target="../media/hdphoto2.wdp"/><Relationship Id="rId9" Type="http://schemas.openxmlformats.org/officeDocument/2006/relationships/image" Target="../media/image51.png"/><Relationship Id="rId1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9.png"/><Relationship Id="rId18" Type="http://schemas.openxmlformats.org/officeDocument/2006/relationships/image" Target="../media/image59.jpeg"/><Relationship Id="rId3" Type="http://schemas.openxmlformats.org/officeDocument/2006/relationships/image" Target="../media/image4.png"/><Relationship Id="rId7" Type="http://schemas.openxmlformats.org/officeDocument/2006/relationships/image" Target="../media/image3.png"/><Relationship Id="rId12" Type="http://schemas.microsoft.com/office/2007/relationships/hdphoto" Target="../media/hdphoto6.wdp"/><Relationship Id="rId17" Type="http://schemas.openxmlformats.org/officeDocument/2006/relationships/image" Target="../media/image58.jpeg"/><Relationship Id="rId2" Type="http://schemas.openxmlformats.org/officeDocument/2006/relationships/notesSlide" Target="../notesSlides/notesSlide9.xml"/><Relationship Id="rId16" Type="http://schemas.openxmlformats.org/officeDocument/2006/relationships/image" Target="../media/image57.jpe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48.png"/><Relationship Id="rId5" Type="http://schemas.openxmlformats.org/officeDocument/2006/relationships/image" Target="../media/image5.png"/><Relationship Id="rId15" Type="http://schemas.microsoft.com/office/2007/relationships/hdphoto" Target="../media/hdphoto8.wdp"/><Relationship Id="rId10" Type="http://schemas.microsoft.com/office/2007/relationships/hdphoto" Target="../media/hdphoto7.wdp"/><Relationship Id="rId19" Type="http://schemas.openxmlformats.org/officeDocument/2006/relationships/image" Target="../media/image60.jpeg"/><Relationship Id="rId4" Type="http://schemas.microsoft.com/office/2007/relationships/hdphoto" Target="../media/hdphoto2.wdp"/><Relationship Id="rId9" Type="http://schemas.openxmlformats.org/officeDocument/2006/relationships/image" Target="../media/image51.png"/><Relationship Id="rId1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275D3A3-1C8B-4A85-A80E-4BD4639BF64A}"/>
              </a:ext>
            </a:extLst>
          </p:cNvPr>
          <p:cNvPicPr>
            <a:picLocks noChangeAspect="1"/>
          </p:cNvPicPr>
          <p:nvPr/>
        </p:nvPicPr>
        <p:blipFill rotWithShape="1">
          <a:blip r:embed="rId3">
            <a:extLst>
              <a:ext uri="{28A0092B-C50C-407E-A947-70E740481C1C}">
                <a14:useLocalDpi xmlns:a14="http://schemas.microsoft.com/office/drawing/2010/main" val="0"/>
              </a:ext>
            </a:extLst>
          </a:blip>
          <a:srcRect t="5247" b="12688"/>
          <a:stretch/>
        </p:blipFill>
        <p:spPr>
          <a:xfrm>
            <a:off x="0" y="-8447"/>
            <a:ext cx="12192000" cy="6849553"/>
          </a:xfrm>
          <a:prstGeom prst="rect">
            <a:avLst/>
          </a:prstGeom>
        </p:spPr>
      </p:pic>
      <p:sp>
        <p:nvSpPr>
          <p:cNvPr id="637" name="Rectangle">
            <a:extLst>
              <a:ext uri="{FF2B5EF4-FFF2-40B4-BE49-F238E27FC236}">
                <a16:creationId xmlns:a16="http://schemas.microsoft.com/office/drawing/2014/main" id="{F566485B-47BD-4485-87B2-62805C2B8E1B}"/>
              </a:ext>
            </a:extLst>
          </p:cNvPr>
          <p:cNvSpPr/>
          <p:nvPr/>
        </p:nvSpPr>
        <p:spPr>
          <a:xfrm>
            <a:off x="0" y="-8447"/>
            <a:ext cx="12192000" cy="6841106"/>
          </a:xfrm>
          <a:prstGeom prst="rect">
            <a:avLst/>
          </a:prstGeom>
          <a:gradFill>
            <a:gsLst>
              <a:gs pos="3000">
                <a:srgbClr val="448E7F">
                  <a:alpha val="92077"/>
                </a:srgbClr>
              </a:gs>
              <a:gs pos="68000">
                <a:srgbClr val="1C0A1D">
                  <a:alpha val="92077"/>
                </a:srgbClr>
              </a:gs>
            </a:gsLst>
            <a:lin ang="5355227"/>
          </a:gradFill>
          <a:ln w="12700">
            <a:miter lim="400000"/>
          </a:ln>
        </p:spPr>
        <p:txBody>
          <a:bodyPr lIns="101649" tIns="101649" rIns="101649" bIns="101649" anchor="ctr"/>
          <a:lstStyle/>
          <a:p>
            <a:pPr marL="0" marR="0" lvl="0" indent="0" algn="l" defTabSz="821510" rtl="0" eaLnBrk="1" fontAlgn="auto" latinLnBrk="0" hangingPunct="1">
              <a:lnSpc>
                <a:spcPct val="100000"/>
              </a:lnSpc>
              <a:spcBef>
                <a:spcPts val="0"/>
              </a:spcBef>
              <a:spcAft>
                <a:spcPts val="0"/>
              </a:spcAft>
              <a:buClrTx/>
              <a:buSzTx/>
              <a:buFontTx/>
              <a:buNone/>
              <a:tabLst/>
              <a:defRPr sz="3000">
                <a:solidFill>
                  <a:srgbClr val="FFFFFF">
                    <a:alpha val="26393"/>
                  </a:srgbClr>
                </a:solidFill>
                <a:latin typeface="Helvetica Neue Medium"/>
                <a:ea typeface="Helvetica Neue Medium"/>
                <a:cs typeface="Helvetica Neue Medium"/>
                <a:sym typeface="Helvetica Neue Medium"/>
              </a:defRPr>
            </a:pPr>
            <a:endParaRPr kumimoji="0" sz="3000" b="0" i="0" u="none" strike="noStrike" kern="1200" cap="none" spc="0" normalizeH="0" baseline="0" noProof="0" dirty="0">
              <a:ln>
                <a:noFill/>
              </a:ln>
              <a:solidFill>
                <a:srgbClr val="FFFFFF">
                  <a:alpha val="26393"/>
                </a:srgbClr>
              </a:solidFill>
              <a:effectLst/>
              <a:uLnTx/>
              <a:uFillTx/>
              <a:latin typeface="Helvetica Neue Medium"/>
              <a:sym typeface="Helvetica Neue Medium"/>
            </a:endParaRPr>
          </a:p>
        </p:txBody>
      </p:sp>
      <p:sp>
        <p:nvSpPr>
          <p:cNvPr id="309" name="Rectangle 308">
            <a:extLst>
              <a:ext uri="{FF2B5EF4-FFF2-40B4-BE49-F238E27FC236}">
                <a16:creationId xmlns:a16="http://schemas.microsoft.com/office/drawing/2014/main" id="{1444099D-09D0-47F1-9E3C-CA9CBC94A907}"/>
              </a:ext>
            </a:extLst>
          </p:cNvPr>
          <p:cNvSpPr/>
          <p:nvPr/>
        </p:nvSpPr>
        <p:spPr>
          <a:xfrm>
            <a:off x="0" y="0"/>
            <a:ext cx="4021643" cy="6858000"/>
          </a:xfrm>
          <a:prstGeom prst="rect">
            <a:avLst/>
          </a:prstGeom>
          <a:solidFill>
            <a:srgbClr val="84ACB6">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0" name="Rectangle">
            <a:extLst>
              <a:ext uri="{FF2B5EF4-FFF2-40B4-BE49-F238E27FC236}">
                <a16:creationId xmlns:a16="http://schemas.microsoft.com/office/drawing/2014/main" id="{7F850A01-A8B9-4643-9B38-DAC52479C816}"/>
              </a:ext>
            </a:extLst>
          </p:cNvPr>
          <p:cNvSpPr/>
          <p:nvPr/>
        </p:nvSpPr>
        <p:spPr>
          <a:xfrm>
            <a:off x="173805" y="-8447"/>
            <a:ext cx="1040676" cy="1053138"/>
          </a:xfrm>
          <a:prstGeom prst="roundRect">
            <a:avLst>
              <a:gd name="adj" fmla="val 0"/>
            </a:avLst>
          </a:prstGeom>
          <a:solidFill>
            <a:srgbClr val="FFFFFF"/>
          </a:solidFill>
          <a:ln w="12700" cap="flat">
            <a:noFill/>
            <a:miter lim="400000"/>
          </a:ln>
          <a:effectLst>
            <a:outerShdw blurRad="114300" dist="46978" dir="5400000" rotWithShape="0">
              <a:srgbClr val="000000">
                <a:alpha val="20000"/>
              </a:srgbClr>
            </a:outerShdw>
          </a:effectLst>
        </p:spPr>
        <p:txBody>
          <a:bodyPr wrap="square" lIns="50800" tIns="50800" rIns="50800" bIns="50800" numCol="1" anchor="ctr">
            <a:noAutofit/>
          </a:bodyPr>
          <a:lstStyle/>
          <a:p>
            <a:pPr marL="0" marR="0" lvl="0" indent="0" algn="l" defTabSz="584200" rtl="0" eaLnBrk="1" fontAlgn="auto" latinLnBrk="0" hangingPunct="1">
              <a:lnSpc>
                <a:spcPct val="100000"/>
              </a:lnSpc>
              <a:spcBef>
                <a:spcPts val="0"/>
              </a:spcBef>
              <a:spcAft>
                <a:spcPts val="0"/>
              </a:spcAft>
              <a:buClrTx/>
              <a:buSzTx/>
              <a:buFontTx/>
              <a:buNone/>
              <a:tabLst/>
              <a:defRPr>
                <a:solidFill>
                  <a:srgbClr val="FFFFFF"/>
                </a:solidFill>
                <a:latin typeface="Helvetica Light"/>
                <a:ea typeface="Helvetica Light"/>
                <a:cs typeface="Helvetica Light"/>
                <a:sym typeface="Helvetica Light"/>
              </a:defRPr>
            </a:pPr>
            <a:endParaRPr kumimoji="0" sz="1800" b="0" i="0" u="none" strike="noStrike" kern="1200" cap="none" spc="0" normalizeH="0" baseline="0" noProof="0" dirty="0">
              <a:ln>
                <a:noFill/>
              </a:ln>
              <a:solidFill>
                <a:srgbClr val="FFFFFF"/>
              </a:solidFill>
              <a:effectLst/>
              <a:uLnTx/>
              <a:uFillTx/>
              <a:latin typeface="Helvetica Light"/>
              <a:sym typeface="Helvetica Light"/>
            </a:endParaRPr>
          </a:p>
        </p:txBody>
      </p:sp>
      <p:pic>
        <p:nvPicPr>
          <p:cNvPr id="311" name="Image" descr="Image">
            <a:extLst>
              <a:ext uri="{FF2B5EF4-FFF2-40B4-BE49-F238E27FC236}">
                <a16:creationId xmlns:a16="http://schemas.microsoft.com/office/drawing/2014/main" id="{C3C733A3-8C03-4C26-B52A-F70F493A6D1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25767" y="302464"/>
            <a:ext cx="651916" cy="592593"/>
          </a:xfrm>
          <a:prstGeom prst="rect">
            <a:avLst/>
          </a:prstGeom>
          <a:ln w="12700" cap="flat">
            <a:noFill/>
            <a:miter lim="400000"/>
          </a:ln>
          <a:effectLst/>
        </p:spPr>
      </p:pic>
      <p:sp>
        <p:nvSpPr>
          <p:cNvPr id="315" name="TextBox 314">
            <a:extLst>
              <a:ext uri="{FF2B5EF4-FFF2-40B4-BE49-F238E27FC236}">
                <a16:creationId xmlns:a16="http://schemas.microsoft.com/office/drawing/2014/main" id="{7A96B1D6-F05F-4FAF-AE01-15828CBC071C}"/>
              </a:ext>
            </a:extLst>
          </p:cNvPr>
          <p:cNvSpPr txBox="1"/>
          <p:nvPr/>
        </p:nvSpPr>
        <p:spPr>
          <a:xfrm>
            <a:off x="4243310" y="2875681"/>
            <a:ext cx="6683689" cy="169277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E" sz="4800" b="1"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Innovation &amp; The Future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E" sz="3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DIVISIONAL MEETING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E" sz="2400" b="0" i="0" u="none" strike="noStrike" kern="1200" cap="none" spc="0" normalizeH="0" baseline="0" noProof="0" dirty="0">
                <a:ln>
                  <a:noFill/>
                </a:ln>
                <a:solidFill>
                  <a:srgbClr val="17A089"/>
                </a:solidFill>
                <a:effectLst/>
                <a:uLnTx/>
                <a:uFillTx/>
                <a:latin typeface="Dubai" panose="020B0503030403030204" pitchFamily="34" charset="-78"/>
                <a:ea typeface="+mn-ea"/>
                <a:cs typeface="Dubai" panose="020B0503030403030204" pitchFamily="34" charset="-78"/>
              </a:rPr>
              <a:t>Apr 2025</a:t>
            </a:r>
          </a:p>
        </p:txBody>
      </p:sp>
      <p:grpSp>
        <p:nvGrpSpPr>
          <p:cNvPr id="634" name="Group 633">
            <a:extLst>
              <a:ext uri="{FF2B5EF4-FFF2-40B4-BE49-F238E27FC236}">
                <a16:creationId xmlns:a16="http://schemas.microsoft.com/office/drawing/2014/main" id="{AA9483A2-AF49-49B4-BF05-401BF1C61452}"/>
              </a:ext>
            </a:extLst>
          </p:cNvPr>
          <p:cNvGrpSpPr/>
          <p:nvPr/>
        </p:nvGrpSpPr>
        <p:grpSpPr>
          <a:xfrm>
            <a:off x="330758" y="2565816"/>
            <a:ext cx="3669742" cy="3139321"/>
            <a:chOff x="434073" y="2023363"/>
            <a:chExt cx="4367032" cy="3139321"/>
          </a:xfrm>
        </p:grpSpPr>
        <p:sp>
          <p:nvSpPr>
            <p:cNvPr id="316" name="TextBox 315">
              <a:extLst>
                <a:ext uri="{FF2B5EF4-FFF2-40B4-BE49-F238E27FC236}">
                  <a16:creationId xmlns:a16="http://schemas.microsoft.com/office/drawing/2014/main" id="{DE94F5DA-C43E-4479-A829-64646A9EB8B4}"/>
                </a:ext>
              </a:extLst>
            </p:cNvPr>
            <p:cNvSpPr txBox="1"/>
            <p:nvPr/>
          </p:nvSpPr>
          <p:spPr>
            <a:xfrm>
              <a:off x="779463" y="2023363"/>
              <a:ext cx="4021642"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HIGHLIGHTS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DIGITAL TRANSFORMATION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FUTURE LEADERSHIP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endParaRPr>
            </a:p>
          </p:txBody>
        </p:sp>
        <p:pic>
          <p:nvPicPr>
            <p:cNvPr id="318" name="Picture 317" descr="A picture containing icon&#10;&#10;Description automatically generated">
              <a:extLst>
                <a:ext uri="{FF2B5EF4-FFF2-40B4-BE49-F238E27FC236}">
                  <a16:creationId xmlns:a16="http://schemas.microsoft.com/office/drawing/2014/main" id="{49BCECEF-0749-4269-8A4B-4AA002CF4BF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1429" b="94184" l="4022" r="96957">
                          <a14:foregroundMark x1="23913" y1="2857" x2="23913" y2="2857"/>
                          <a14:foregroundMark x1="21522" y1="1429" x2="21522" y2="1429"/>
                          <a14:foregroundMark x1="4239" y1="7347" x2="4239" y2="7347"/>
                          <a14:foregroundMark x1="97065" y1="8776" x2="97065" y2="8776"/>
                          <a14:foregroundMark x1="25543" y1="94184" x2="25543" y2="94184"/>
                          <a14:foregroundMark x1="32065" y1="87041" x2="32065" y2="87041"/>
                          <a14:backgroundMark x1="33043" y1="16327" x2="33043" y2="16327"/>
                        </a14:backgroundRemoval>
                      </a14:imgEffect>
                    </a14:imgLayer>
                  </a14:imgProps>
                </a:ext>
                <a:ext uri="{28A0092B-C50C-407E-A947-70E740481C1C}">
                  <a14:useLocalDpi xmlns:a14="http://schemas.microsoft.com/office/drawing/2010/main" val="0"/>
                </a:ext>
              </a:extLst>
            </a:blip>
            <a:stretch>
              <a:fillRect/>
            </a:stretch>
          </p:blipFill>
          <p:spPr>
            <a:xfrm>
              <a:off x="500224" y="2032121"/>
              <a:ext cx="294692" cy="313911"/>
            </a:xfrm>
            <a:prstGeom prst="rect">
              <a:avLst/>
            </a:prstGeom>
          </p:spPr>
        </p:pic>
        <p:pic>
          <p:nvPicPr>
            <p:cNvPr id="319" name="Picture 318" descr="Icon&#10;&#10;Description automatically generated">
              <a:extLst>
                <a:ext uri="{FF2B5EF4-FFF2-40B4-BE49-F238E27FC236}">
                  <a16:creationId xmlns:a16="http://schemas.microsoft.com/office/drawing/2014/main" id="{CE6C1E57-8C8D-45C0-8EF4-D10A117D4347}"/>
                </a:ext>
              </a:extLst>
            </p:cNvPr>
            <p:cNvPicPr>
              <a:picLocks noChangeAspect="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000" b="90000" l="10000" r="90000">
                          <a14:foregroundMark x1="60948" y1="26797" x2="60948" y2="26797"/>
                          <a14:foregroundMark x1="65033" y1="36438" x2="65033" y2="36438"/>
                          <a14:foregroundMark x1="59150" y1="49837" x2="59150" y2="49837"/>
                          <a14:foregroundMark x1="61111" y1="66503" x2="61111" y2="66503"/>
                          <a14:foregroundMark x1="62908" y1="75000" x2="62908" y2="75000"/>
                          <a14:backgroundMark x1="62745" y1="37908" x2="62745" y2="37908"/>
                        </a14:backgroundRemoval>
                      </a14:imgEffect>
                    </a14:imgLayer>
                  </a14:imgProps>
                </a:ext>
                <a:ext uri="{28A0092B-C50C-407E-A947-70E740481C1C}">
                  <a14:useLocalDpi xmlns:a14="http://schemas.microsoft.com/office/drawing/2010/main" val="0"/>
                </a:ext>
              </a:extLst>
            </a:blip>
            <a:stretch>
              <a:fillRect/>
            </a:stretch>
          </p:blipFill>
          <p:spPr>
            <a:xfrm>
              <a:off x="459647" y="2827462"/>
              <a:ext cx="375846" cy="347295"/>
            </a:xfrm>
            <a:prstGeom prst="rect">
              <a:avLst/>
            </a:prstGeom>
          </p:spPr>
        </p:pic>
        <p:pic>
          <p:nvPicPr>
            <p:cNvPr id="327" name="Picture 326">
              <a:extLst>
                <a:ext uri="{FF2B5EF4-FFF2-40B4-BE49-F238E27FC236}">
                  <a16:creationId xmlns:a16="http://schemas.microsoft.com/office/drawing/2014/main" id="{D92D5B82-8AFD-4A26-9273-76F19F32C8FC}"/>
                </a:ext>
              </a:extLst>
            </p:cNvPr>
            <p:cNvPicPr>
              <a:picLocks noChangeAspect="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8036" b="96429" l="6250" r="93750">
                          <a14:foregroundMark x1="6250" y1="42411" x2="6250" y2="42411"/>
                          <a14:foregroundMark x1="50000" y1="8036" x2="50000" y2="8036"/>
                          <a14:foregroundMark x1="94196" y1="41071" x2="94196" y2="41071"/>
                          <a14:foregroundMark x1="74554" y1="92411" x2="74554" y2="92411"/>
                          <a14:foregroundMark x1="22768" y1="94196" x2="22768" y2="94196"/>
                          <a14:foregroundMark x1="78125" y1="96429" x2="78125" y2="96429"/>
                        </a14:backgroundRemoval>
                      </a14:imgEffect>
                    </a14:imgLayer>
                  </a14:imgProps>
                </a:ext>
                <a:ext uri="{28A0092B-C50C-407E-A947-70E740481C1C}">
                  <a14:useLocalDpi xmlns:a14="http://schemas.microsoft.com/office/drawing/2010/main" val="0"/>
                </a:ext>
              </a:extLst>
            </a:blip>
            <a:stretch>
              <a:fillRect/>
            </a:stretch>
          </p:blipFill>
          <p:spPr>
            <a:xfrm rot="10800000" flipV="1">
              <a:off x="434073" y="3651257"/>
              <a:ext cx="375847" cy="299863"/>
            </a:xfrm>
            <a:prstGeom prst="rect">
              <a:avLst/>
            </a:prstGeom>
          </p:spPr>
        </p:pic>
      </p:grpSp>
    </p:spTree>
    <p:extLst>
      <p:ext uri="{BB962C8B-B14F-4D97-AF65-F5344CB8AC3E}">
        <p14:creationId xmlns:p14="http://schemas.microsoft.com/office/powerpoint/2010/main" val="765651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AD94E-D60F-B094-8D9C-E2F46D11B484}"/>
            </a:ext>
          </a:extLst>
        </p:cNvPr>
        <p:cNvGrpSpPr/>
        <p:nvPr/>
      </p:nvGrpSpPr>
      <p:grpSpPr>
        <a:xfrm>
          <a:off x="0" y="0"/>
          <a:ext cx="0" cy="0"/>
          <a:chOff x="0" y="0"/>
          <a:chExt cx="0" cy="0"/>
        </a:xfrm>
      </p:grpSpPr>
      <p:sp>
        <p:nvSpPr>
          <p:cNvPr id="56" name="The project aims develop a corporate wide digital transformation strategy that shall define DEWA digital aspiration, key areas of action and the roadmap to achieve effective and value adding digital transformation across all divisions to support our stak">
            <a:extLst>
              <a:ext uri="{FF2B5EF4-FFF2-40B4-BE49-F238E27FC236}">
                <a16:creationId xmlns:a16="http://schemas.microsoft.com/office/drawing/2014/main" id="{7845D323-7E50-D4D1-1951-1B7731DEA720}"/>
              </a:ext>
            </a:extLst>
          </p:cNvPr>
          <p:cNvSpPr/>
          <p:nvPr/>
        </p:nvSpPr>
        <p:spPr>
          <a:xfrm>
            <a:off x="0" y="761957"/>
            <a:ext cx="12192000" cy="582777"/>
          </a:xfrm>
          <a:prstGeom prst="rect">
            <a:avLst/>
          </a:prstGeom>
          <a:solidFill>
            <a:srgbClr val="314D5B">
              <a:alpha val="65000"/>
            </a:srgbClr>
          </a:solidFill>
          <a:ln w="12700">
            <a:miter lim="400000"/>
          </a:ln>
          <a:effectLst>
            <a:outerShdw blurRad="660400" dist="226044" dir="5400000" rotWithShape="0">
              <a:srgbClr val="000000">
                <a:alpha val="18157"/>
              </a:srgbClr>
            </a:outerShdw>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lstStyle>
            <a:lvl1pPr marR="76200" algn="just">
              <a:lnSpc>
                <a:spcPct val="80000"/>
              </a:lnSpc>
              <a:defRPr sz="2700" spc="53">
                <a:latin typeface="Dubai Medium"/>
                <a:ea typeface="Dubai Medium"/>
                <a:cs typeface="Dubai Medium"/>
                <a:sym typeface="Dubai Medium"/>
              </a:defRPr>
            </a:lvl1pPr>
          </a:lstStyle>
          <a:p>
            <a:pPr marL="0" marR="76200" lvl="0" indent="0" algn="just" defTabSz="457200" rtl="0" eaLnBrk="1" fontAlgn="auto" latinLnBrk="0" hangingPunct="1">
              <a:lnSpc>
                <a:spcPct val="80000"/>
              </a:lnSpc>
              <a:spcBef>
                <a:spcPts val="0"/>
              </a:spcBef>
              <a:spcAft>
                <a:spcPts val="0"/>
              </a:spcAft>
              <a:buClrTx/>
              <a:buSzTx/>
              <a:buFontTx/>
              <a:buNone/>
              <a:tabLst/>
              <a:defRPr/>
            </a:pPr>
            <a:endParaRPr kumimoji="0" sz="1200" b="0" i="0" u="none" strike="noStrike" kern="1200" cap="none" spc="53" normalizeH="0" baseline="0" noProof="0">
              <a:ln>
                <a:noFill/>
              </a:ln>
              <a:solidFill>
                <a:srgbClr val="FFFFFF"/>
              </a:solidFill>
              <a:effectLst/>
              <a:uLnTx/>
              <a:uFillTx/>
              <a:latin typeface="Dubai" panose="020B0503030403030204" pitchFamily="34" charset="-78"/>
              <a:cs typeface="Dubai" panose="020B0503030403030204" pitchFamily="34" charset="-78"/>
              <a:sym typeface="Dubai Medium"/>
            </a:endParaRPr>
          </a:p>
        </p:txBody>
      </p:sp>
      <p:sp>
        <p:nvSpPr>
          <p:cNvPr id="45" name="Rectangle 44">
            <a:extLst>
              <a:ext uri="{FF2B5EF4-FFF2-40B4-BE49-F238E27FC236}">
                <a16:creationId xmlns:a16="http://schemas.microsoft.com/office/drawing/2014/main" id="{52B98124-CFEC-E1A7-23DB-BBD5580E41EE}"/>
              </a:ext>
            </a:extLst>
          </p:cNvPr>
          <p:cNvSpPr/>
          <p:nvPr/>
        </p:nvSpPr>
        <p:spPr>
          <a:xfrm>
            <a:off x="114299" y="852483"/>
            <a:ext cx="1646768" cy="369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7" name="Group">
            <a:extLst>
              <a:ext uri="{FF2B5EF4-FFF2-40B4-BE49-F238E27FC236}">
                <a16:creationId xmlns:a16="http://schemas.microsoft.com/office/drawing/2014/main" id="{2F66CE20-5D9B-93B8-8EE1-9529848FF40F}"/>
              </a:ext>
            </a:extLst>
          </p:cNvPr>
          <p:cNvGrpSpPr/>
          <p:nvPr/>
        </p:nvGrpSpPr>
        <p:grpSpPr>
          <a:xfrm>
            <a:off x="302468" y="678267"/>
            <a:ext cx="708915" cy="708917"/>
            <a:chOff x="-230668" y="-70484"/>
            <a:chExt cx="902093" cy="902093"/>
          </a:xfrm>
        </p:grpSpPr>
        <p:sp>
          <p:nvSpPr>
            <p:cNvPr id="48" name="Circle">
              <a:extLst>
                <a:ext uri="{FF2B5EF4-FFF2-40B4-BE49-F238E27FC236}">
                  <a16:creationId xmlns:a16="http://schemas.microsoft.com/office/drawing/2014/main" id="{F0CFB2B8-8710-1876-C80C-5C6FF7B18183}"/>
                </a:ext>
              </a:extLst>
            </p:cNvPr>
            <p:cNvSpPr/>
            <p:nvPr/>
          </p:nvSpPr>
          <p:spPr>
            <a:xfrm>
              <a:off x="-230668" y="-70484"/>
              <a:ext cx="902093" cy="902093"/>
            </a:xfrm>
            <a:prstGeom prst="ellipse">
              <a:avLst/>
            </a:prstGeom>
            <a:solidFill>
              <a:srgbClr val="17A089"/>
            </a:solidFill>
            <a:ln w="12700" cap="flat">
              <a:noFill/>
              <a:miter lim="400000"/>
            </a:ln>
            <a:effectLst/>
          </p:spPr>
          <p:txBody>
            <a:bodyPr wrap="square" lIns="25400" tIns="25400" rIns="25400" bIns="254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700">
                  <a:solidFill>
                    <a:srgbClr val="5EC27F"/>
                  </a:solidFill>
                  <a:latin typeface="Dubai Bold"/>
                  <a:ea typeface="Dubai Bold"/>
                  <a:cs typeface="Dubai Bold"/>
                  <a:sym typeface="Dubai Bold"/>
                </a:defRPr>
              </a:pPr>
              <a:endParaRPr kumimoji="0" sz="850" b="0" i="0" u="none" strike="noStrike" kern="1200" cap="none" spc="0" normalizeH="0" baseline="0" noProof="0">
                <a:ln>
                  <a:noFill/>
                </a:ln>
                <a:solidFill>
                  <a:srgbClr val="5EC27F"/>
                </a:solidFill>
                <a:effectLst/>
                <a:uLnTx/>
                <a:uFillTx/>
                <a:latin typeface="Dubai Bold"/>
                <a:cs typeface="Dubai Bold"/>
                <a:sym typeface="Dubai Bold"/>
              </a:endParaRPr>
            </a:p>
          </p:txBody>
        </p:sp>
        <p:sp>
          <p:nvSpPr>
            <p:cNvPr id="49" name="Shape">
              <a:extLst>
                <a:ext uri="{FF2B5EF4-FFF2-40B4-BE49-F238E27FC236}">
                  <a16:creationId xmlns:a16="http://schemas.microsoft.com/office/drawing/2014/main" id="{08EF0A01-5CE9-EDBE-276F-8E2B4F362A42}"/>
                </a:ext>
              </a:extLst>
            </p:cNvPr>
            <p:cNvSpPr/>
            <p:nvPr/>
          </p:nvSpPr>
          <p:spPr>
            <a:xfrm>
              <a:off x="-60256" y="97915"/>
              <a:ext cx="561267" cy="561266"/>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8"/>
                    <a:pt x="17673" y="7364"/>
                  </a:cubicBezTo>
                  <a:cubicBezTo>
                    <a:pt x="17673" y="6787"/>
                    <a:pt x="17339" y="6295"/>
                    <a:pt x="16856" y="6052"/>
                  </a:cubicBezTo>
                  <a:cubicBezTo>
                    <a:pt x="17033" y="5170"/>
                    <a:pt x="17144" y="4264"/>
                    <a:pt x="17167" y="3336"/>
                  </a:cubicBezTo>
                  <a:cubicBezTo>
                    <a:pt x="19277" y="5136"/>
                    <a:pt x="20618" y="7809"/>
                    <a:pt x="20618" y="10800"/>
                  </a:cubicBezTo>
                  <a:cubicBezTo>
                    <a:pt x="20618" y="11764"/>
                    <a:pt x="20469" y="12690"/>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6"/>
                    <a:pt x="10556" y="16200"/>
                    <a:pt x="10800" y="16200"/>
                  </a:cubicBezTo>
                  <a:cubicBezTo>
                    <a:pt x="11273" y="16200"/>
                    <a:pt x="11689" y="15974"/>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3"/>
                  </a:moveTo>
                  <a:cubicBezTo>
                    <a:pt x="3476" y="16840"/>
                    <a:pt x="3436" y="16280"/>
                    <a:pt x="3436" y="15709"/>
                  </a:cubicBezTo>
                  <a:cubicBezTo>
                    <a:pt x="3436" y="14764"/>
                    <a:pt x="3536" y="13842"/>
                    <a:pt x="3707" y="12946"/>
                  </a:cubicBezTo>
                  <a:cubicBezTo>
                    <a:pt x="5455" y="13988"/>
                    <a:pt x="7377" y="14767"/>
                    <a:pt x="9421" y="15227"/>
                  </a:cubicBezTo>
                  <a:cubicBezTo>
                    <a:pt x="9431" y="15254"/>
                    <a:pt x="9436" y="15282"/>
                    <a:pt x="9447" y="15308"/>
                  </a:cubicBezTo>
                  <a:cubicBezTo>
                    <a:pt x="7724" y="16421"/>
                    <a:pt x="5761" y="17193"/>
                    <a:pt x="3643" y="17507"/>
                  </a:cubicBezTo>
                  <a:cubicBezTo>
                    <a:pt x="3608" y="17469"/>
                    <a:pt x="3573" y="17430"/>
                    <a:pt x="3539" y="17393"/>
                  </a:cubicBezTo>
                  <a:moveTo>
                    <a:pt x="3075" y="11369"/>
                  </a:moveTo>
                  <a:cubicBezTo>
                    <a:pt x="2361" y="10869"/>
                    <a:pt x="1683" y="10322"/>
                    <a:pt x="1046" y="9729"/>
                  </a:cubicBezTo>
                  <a:cubicBezTo>
                    <a:pt x="1528" y="5299"/>
                    <a:pt x="4955" y="1762"/>
                    <a:pt x="9331" y="1104"/>
                  </a:cubicBezTo>
                  <a:cubicBezTo>
                    <a:pt x="9335" y="1629"/>
                    <a:pt x="9363" y="2148"/>
                    <a:pt x="9417" y="2660"/>
                  </a:cubicBezTo>
                  <a:cubicBezTo>
                    <a:pt x="8572" y="3227"/>
                    <a:pt x="7787" y="3879"/>
                    <a:pt x="7069" y="4597"/>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4"/>
                    <a:pt x="3936" y="11937"/>
                  </a:cubicBezTo>
                  <a:cubicBezTo>
                    <a:pt x="4379" y="10266"/>
                    <a:pt x="5100" y="8709"/>
                    <a:pt x="6060" y="7326"/>
                  </a:cubicBezTo>
                  <a:cubicBezTo>
                    <a:pt x="6164" y="7349"/>
                    <a:pt x="6271" y="7364"/>
                    <a:pt x="6382" y="7364"/>
                  </a:cubicBezTo>
                  <a:cubicBezTo>
                    <a:pt x="7195" y="7364"/>
                    <a:pt x="7855" y="6705"/>
                    <a:pt x="7855" y="5891"/>
                  </a:cubicBezTo>
                  <a:cubicBezTo>
                    <a:pt x="7855" y="5688"/>
                    <a:pt x="7813" y="5494"/>
                    <a:pt x="7739" y="5318"/>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1"/>
                    <a:pt x="11005" y="1708"/>
                    <a:pt x="10354" y="2082"/>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6"/>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8"/>
                    <a:pt x="15149" y="8393"/>
                  </a:cubicBezTo>
                  <a:cubicBezTo>
                    <a:pt x="14827" y="9199"/>
                    <a:pt x="14443" y="9974"/>
                    <a:pt x="13991" y="10701"/>
                  </a:cubicBezTo>
                  <a:cubicBezTo>
                    <a:pt x="12159" y="8620"/>
                    <a:pt x="10894" y="6025"/>
                    <a:pt x="10469" y="3152"/>
                  </a:cubicBezTo>
                  <a:cubicBezTo>
                    <a:pt x="11590" y="2463"/>
                    <a:pt x="12813" y="1934"/>
                    <a:pt x="14106" y="1565"/>
                  </a:cubicBezTo>
                  <a:cubicBezTo>
                    <a:pt x="14844" y="1829"/>
                    <a:pt x="15544" y="2174"/>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F9F9F9"/>
            </a:solidFill>
            <a:ln w="12700" cap="flat">
              <a:noFill/>
              <a:miter lim="400000"/>
            </a:ln>
            <a:effectLst/>
          </p:spPr>
          <p:txBody>
            <a:bodyPr wrap="square" lIns="22860" tIns="22860" rIns="22860" bIns="2286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a:latin typeface="Dubai Bold"/>
                  <a:ea typeface="Dubai Bold"/>
                  <a:cs typeface="Dubai Bold"/>
                  <a:sym typeface="Dubai Bold"/>
                </a:defRPr>
              </a:pPr>
              <a:endParaRPr kumimoji="0" sz="900" b="0" i="0" u="none" strike="noStrike" kern="1200" cap="none" spc="0" normalizeH="0" baseline="0" noProof="0">
                <a:ln>
                  <a:noFill/>
                </a:ln>
                <a:solidFill>
                  <a:srgbClr val="05686C"/>
                </a:solidFill>
                <a:effectLst/>
                <a:uLnTx/>
                <a:uFillTx/>
                <a:latin typeface="Dubai Bold"/>
                <a:cs typeface="Dubai Bold"/>
                <a:sym typeface="Dubai Bold"/>
              </a:endParaRPr>
            </a:p>
          </p:txBody>
        </p:sp>
      </p:grpSp>
      <p:sp>
        <p:nvSpPr>
          <p:cNvPr id="18" name="The project aims develop a corporate wide digital transformation strategy that shall define DEWA digital aspiration, key areas of action and the roadmap to achieve effective and value adding digital transformation across all divisions to support our stak">
            <a:extLst>
              <a:ext uri="{FF2B5EF4-FFF2-40B4-BE49-F238E27FC236}">
                <a16:creationId xmlns:a16="http://schemas.microsoft.com/office/drawing/2014/main" id="{DCA31D52-2E2F-D26A-35E3-8D64AE85BE93}"/>
              </a:ext>
            </a:extLst>
          </p:cNvPr>
          <p:cNvSpPr/>
          <p:nvPr/>
        </p:nvSpPr>
        <p:spPr>
          <a:xfrm>
            <a:off x="1145302" y="714961"/>
            <a:ext cx="10819286" cy="686512"/>
          </a:xfrm>
          <a:prstGeom prst="rect">
            <a:avLst/>
          </a:prstGeom>
          <a:noFill/>
          <a:ln w="12700">
            <a:miter lim="400000"/>
          </a:ln>
          <a:effectLst>
            <a:outerShdw blurRad="660400" dist="226044" dir="5400000" rotWithShape="0">
              <a:srgbClr val="000000">
                <a:alpha val="18157"/>
              </a:srgbClr>
            </a:outerShdw>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lstStyle>
            <a:lvl1pPr marR="76200" algn="just">
              <a:lnSpc>
                <a:spcPct val="80000"/>
              </a:lnSpc>
              <a:defRPr sz="2700" spc="53">
                <a:latin typeface="Dubai Medium"/>
                <a:ea typeface="Dubai Medium"/>
                <a:cs typeface="Dubai Medium"/>
                <a:sym typeface="Dubai Medium"/>
              </a:defRPr>
            </a:lvl1pPr>
          </a:lstStyle>
          <a:p>
            <a:pPr marL="0" marR="76200" lvl="0" indent="0" algn="just"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53" normalizeH="0" baseline="0" noProof="0">
                <a:ln>
                  <a:noFill/>
                </a:ln>
                <a:solidFill>
                  <a:srgbClr val="FFFFFF"/>
                </a:solidFill>
                <a:effectLst/>
                <a:uLnTx/>
                <a:uFillTx/>
                <a:latin typeface="Dubai Medium"/>
                <a:cs typeface="Dubai Medium"/>
                <a:sym typeface="Dubai Medium"/>
              </a:rPr>
              <a:t>DIGITIZED SERVICES </a:t>
            </a:r>
          </a:p>
          <a:p>
            <a:pPr marL="0" marR="76200" lvl="0" indent="0" algn="just" defTabSz="457200" rtl="0" eaLnBrk="1" fontAlgn="auto" latinLnBrk="0" hangingPunct="1">
              <a:lnSpc>
                <a:spcPct val="80000"/>
              </a:lnSpc>
              <a:spcBef>
                <a:spcPts val="0"/>
              </a:spcBef>
              <a:spcAft>
                <a:spcPts val="0"/>
              </a:spcAft>
              <a:buClrTx/>
              <a:buSzTx/>
              <a:buFontTx/>
              <a:buNone/>
              <a:tabLst/>
              <a:defRPr/>
            </a:pPr>
            <a:endParaRPr kumimoji="0" lang="en-US" sz="200" b="0" i="0" u="none" strike="noStrike" kern="1200" cap="none" spc="53" normalizeH="0" baseline="0" noProof="0">
              <a:ln>
                <a:noFill/>
              </a:ln>
              <a:solidFill>
                <a:srgbClr val="FFFFFF"/>
              </a:solidFill>
              <a:effectLst/>
              <a:uLnTx/>
              <a:uFillTx/>
              <a:latin typeface="Dubai" panose="020B0503030403030204" pitchFamily="34" charset="-78"/>
              <a:cs typeface="Dubai" panose="020B0503030403030204" pitchFamily="34" charset="-78"/>
              <a:sym typeface="Dubai Medium"/>
            </a:endParaRPr>
          </a:p>
          <a:p>
            <a:pPr marL="0" marR="76200" lvl="0" indent="0" algn="just" defTabSz="457200" rtl="0" eaLnBrk="1" fontAlgn="auto" latinLnBrk="0" hangingPunct="1">
              <a:lnSpc>
                <a:spcPct val="80000"/>
              </a:lnSpc>
              <a:spcBef>
                <a:spcPts val="0"/>
              </a:spcBef>
              <a:spcAft>
                <a:spcPts val="0"/>
              </a:spcAft>
              <a:buClrTx/>
              <a:buSzTx/>
              <a:buFontTx/>
              <a:buNone/>
              <a:tabLst/>
              <a:defRPr/>
            </a:pPr>
            <a:r>
              <a:rPr kumimoji="0" lang="en-US" sz="1050" b="0" i="0" u="none" strike="noStrike" kern="1200" cap="none" spc="53" normalizeH="0" baseline="0" noProof="0">
                <a:ln>
                  <a:noFill/>
                </a:ln>
                <a:solidFill>
                  <a:srgbClr val="FFFFFF"/>
                </a:solidFill>
                <a:effectLst/>
                <a:uLnTx/>
                <a:uFillTx/>
                <a:latin typeface="Dubai" panose="020B0503030403030204" pitchFamily="34" charset="-78"/>
                <a:cs typeface="Dubai" panose="020B0503030403030204" pitchFamily="34" charset="-78"/>
                <a:sym typeface="Dubai Medium"/>
              </a:rPr>
              <a:t>Ensuring seamless and secure implementation to deliver critical projects on-time</a:t>
            </a:r>
          </a:p>
        </p:txBody>
      </p:sp>
      <p:sp>
        <p:nvSpPr>
          <p:cNvPr id="14" name="Slide Number Placeholder 1">
            <a:extLst>
              <a:ext uri="{FF2B5EF4-FFF2-40B4-BE49-F238E27FC236}">
                <a16:creationId xmlns:a16="http://schemas.microsoft.com/office/drawing/2014/main" id="{5F06D8FC-D83F-6A3A-CB33-96394161218E}"/>
              </a:ext>
            </a:extLst>
          </p:cNvPr>
          <p:cNvSpPr>
            <a:spLocks noGrp="1"/>
          </p:cNvSpPr>
          <p:nvPr>
            <p:ph type="sldNum" sz="quarter" idx="12"/>
          </p:nvPr>
        </p:nvSpPr>
        <p:spPr>
          <a:xfrm>
            <a:off x="11699912" y="5673891"/>
            <a:ext cx="49208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C3E25A-822A-49F0-BBA0-EEFC5F580B13}" type="slidenum">
              <a:rPr kumimoji="0" lang="en-US" sz="1200" b="0" i="0" u="none" strike="noStrike" kern="1200" cap="none" spc="0" normalizeH="0" baseline="0" noProof="0" smtClean="0">
                <a:ln>
                  <a:noFill/>
                </a:ln>
                <a:solidFill>
                  <a:srgbClr val="05686C">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5686C">
                  <a:tint val="75000"/>
                </a:srgbClr>
              </a:solidFill>
              <a:effectLst/>
              <a:uLnTx/>
              <a:uFillTx/>
              <a:latin typeface="Calibri" panose="020F0502020204030204"/>
              <a:ea typeface="+mn-ea"/>
              <a:cs typeface="+mn-cs"/>
            </a:endParaRPr>
          </a:p>
        </p:txBody>
      </p:sp>
      <p:sp>
        <p:nvSpPr>
          <p:cNvPr id="94" name="Text 7">
            <a:extLst>
              <a:ext uri="{FF2B5EF4-FFF2-40B4-BE49-F238E27FC236}">
                <a16:creationId xmlns:a16="http://schemas.microsoft.com/office/drawing/2014/main" id="{ABA515F7-3719-DB4A-2195-235CB37E474E}"/>
              </a:ext>
            </a:extLst>
          </p:cNvPr>
          <p:cNvSpPr txBox="1"/>
          <p:nvPr/>
        </p:nvSpPr>
        <p:spPr>
          <a:xfrm>
            <a:off x="421757" y="1478321"/>
            <a:ext cx="8944276" cy="372161"/>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SAP Board Formation &amp; Key Achievement</a:t>
            </a:r>
          </a:p>
        </p:txBody>
      </p:sp>
      <p:sp>
        <p:nvSpPr>
          <p:cNvPr id="211" name="Shape 103">
            <a:extLst>
              <a:ext uri="{FF2B5EF4-FFF2-40B4-BE49-F238E27FC236}">
                <a16:creationId xmlns:a16="http://schemas.microsoft.com/office/drawing/2014/main" id="{B3450089-80DE-E9EA-6E27-5874DBF58E33}"/>
              </a:ext>
            </a:extLst>
          </p:cNvPr>
          <p:cNvSpPr/>
          <p:nvPr/>
        </p:nvSpPr>
        <p:spPr>
          <a:xfrm>
            <a:off x="7632903" y="6156201"/>
            <a:ext cx="4083101" cy="190805"/>
          </a:xfrm>
          <a:prstGeom prst="roundRect">
            <a:avLst>
              <a:gd name="adj" fmla="val 127796"/>
            </a:avLst>
          </a:prstGeom>
          <a:solidFill>
            <a:srgbClr val="FFFFFF">
              <a:alpha val="3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pic>
        <p:nvPicPr>
          <p:cNvPr id="212" name="Image 3" descr="preencoded.png">
            <a:extLst>
              <a:ext uri="{FF2B5EF4-FFF2-40B4-BE49-F238E27FC236}">
                <a16:creationId xmlns:a16="http://schemas.microsoft.com/office/drawing/2014/main" id="{B53301AC-A706-FBA2-D6B6-DC984C2CD666}"/>
              </a:ext>
            </a:extLst>
          </p:cNvPr>
          <p:cNvPicPr>
            <a:picLocks noChangeAspect="1"/>
          </p:cNvPicPr>
          <p:nvPr/>
        </p:nvPicPr>
        <p:blipFill>
          <a:blip r:embed="rId3"/>
          <a:srcRect l="-4" r="-4"/>
          <a:stretch/>
        </p:blipFill>
        <p:spPr>
          <a:xfrm>
            <a:off x="374599" y="1849871"/>
            <a:ext cx="3696005" cy="838200"/>
          </a:xfrm>
          <a:prstGeom prst="rect">
            <a:avLst/>
          </a:prstGeom>
        </p:spPr>
      </p:pic>
      <p:pic>
        <p:nvPicPr>
          <p:cNvPr id="213" name="Image 4" descr="preencoded.png">
            <a:extLst>
              <a:ext uri="{FF2B5EF4-FFF2-40B4-BE49-F238E27FC236}">
                <a16:creationId xmlns:a16="http://schemas.microsoft.com/office/drawing/2014/main" id="{804C12CA-31CA-05F8-720C-592191A5DBB0}"/>
              </a:ext>
            </a:extLst>
          </p:cNvPr>
          <p:cNvPicPr>
            <a:picLocks noChangeAspect="1"/>
          </p:cNvPicPr>
          <p:nvPr/>
        </p:nvPicPr>
        <p:blipFill>
          <a:blip r:embed="rId3"/>
          <a:srcRect l="-4" r="-4"/>
          <a:stretch/>
        </p:blipFill>
        <p:spPr>
          <a:xfrm>
            <a:off x="4184599" y="1849871"/>
            <a:ext cx="3696005" cy="838200"/>
          </a:xfrm>
          <a:prstGeom prst="rect">
            <a:avLst/>
          </a:prstGeom>
        </p:spPr>
      </p:pic>
      <p:pic>
        <p:nvPicPr>
          <p:cNvPr id="214" name="Image 5" descr="preencoded.png">
            <a:extLst>
              <a:ext uri="{FF2B5EF4-FFF2-40B4-BE49-F238E27FC236}">
                <a16:creationId xmlns:a16="http://schemas.microsoft.com/office/drawing/2014/main" id="{5C4A0408-F07E-4EFA-B603-BEFD5A723752}"/>
              </a:ext>
            </a:extLst>
          </p:cNvPr>
          <p:cNvPicPr>
            <a:picLocks noChangeAspect="1"/>
          </p:cNvPicPr>
          <p:nvPr/>
        </p:nvPicPr>
        <p:blipFill>
          <a:blip r:embed="rId4"/>
          <a:srcRect l="-1" r="-1"/>
          <a:stretch/>
        </p:blipFill>
        <p:spPr>
          <a:xfrm>
            <a:off x="7994599" y="1849871"/>
            <a:ext cx="3822801" cy="838200"/>
          </a:xfrm>
          <a:prstGeom prst="rect">
            <a:avLst/>
          </a:prstGeom>
        </p:spPr>
      </p:pic>
      <p:pic>
        <p:nvPicPr>
          <p:cNvPr id="215" name="Image 6" descr="preencoded.png">
            <a:extLst>
              <a:ext uri="{FF2B5EF4-FFF2-40B4-BE49-F238E27FC236}">
                <a16:creationId xmlns:a16="http://schemas.microsoft.com/office/drawing/2014/main" id="{FDB0A291-3B02-792E-4B42-9FAFA9EC587F}"/>
              </a:ext>
            </a:extLst>
          </p:cNvPr>
          <p:cNvPicPr>
            <a:picLocks noChangeAspect="1"/>
          </p:cNvPicPr>
          <p:nvPr/>
        </p:nvPicPr>
        <p:blipFill>
          <a:blip r:embed="rId5"/>
          <a:srcRect t="-23" b="-23"/>
          <a:stretch/>
        </p:blipFill>
        <p:spPr>
          <a:xfrm>
            <a:off x="374600" y="2732572"/>
            <a:ext cx="6845184" cy="771143"/>
          </a:xfrm>
          <a:prstGeom prst="rect">
            <a:avLst/>
          </a:prstGeom>
        </p:spPr>
      </p:pic>
      <p:pic>
        <p:nvPicPr>
          <p:cNvPr id="216" name="Image 7" descr="preencoded.png">
            <a:extLst>
              <a:ext uri="{FF2B5EF4-FFF2-40B4-BE49-F238E27FC236}">
                <a16:creationId xmlns:a16="http://schemas.microsoft.com/office/drawing/2014/main" id="{F707CA87-887E-2121-FE70-D9A9C6FF502B}"/>
              </a:ext>
            </a:extLst>
          </p:cNvPr>
          <p:cNvPicPr>
            <a:picLocks noChangeAspect="1"/>
          </p:cNvPicPr>
          <p:nvPr/>
        </p:nvPicPr>
        <p:blipFill>
          <a:blip r:embed="rId6"/>
          <a:srcRect l="-18" r="-18"/>
          <a:stretch/>
        </p:blipFill>
        <p:spPr>
          <a:xfrm>
            <a:off x="7283395" y="2751470"/>
            <a:ext cx="4534005" cy="730912"/>
          </a:xfrm>
          <a:prstGeom prst="rect">
            <a:avLst/>
          </a:prstGeom>
        </p:spPr>
      </p:pic>
      <p:pic>
        <p:nvPicPr>
          <p:cNvPr id="218" name="Image 9" descr="preencoded.png">
            <a:extLst>
              <a:ext uri="{FF2B5EF4-FFF2-40B4-BE49-F238E27FC236}">
                <a16:creationId xmlns:a16="http://schemas.microsoft.com/office/drawing/2014/main" id="{D3562CA5-3D6E-26CA-F61B-A6AFF174D4CB}"/>
              </a:ext>
            </a:extLst>
          </p:cNvPr>
          <p:cNvPicPr>
            <a:picLocks noChangeAspect="1"/>
          </p:cNvPicPr>
          <p:nvPr/>
        </p:nvPicPr>
        <p:blipFill>
          <a:blip r:embed="rId7"/>
          <a:srcRect l="-1" r="-1"/>
          <a:stretch/>
        </p:blipFill>
        <p:spPr>
          <a:xfrm>
            <a:off x="6216396" y="3545781"/>
            <a:ext cx="5601005" cy="3339704"/>
          </a:xfrm>
          <a:prstGeom prst="rect">
            <a:avLst/>
          </a:prstGeom>
        </p:spPr>
      </p:pic>
      <p:sp>
        <p:nvSpPr>
          <p:cNvPr id="219" name="Shape 4">
            <a:extLst>
              <a:ext uri="{FF2B5EF4-FFF2-40B4-BE49-F238E27FC236}">
                <a16:creationId xmlns:a16="http://schemas.microsoft.com/office/drawing/2014/main" id="{6D5028FA-5650-F771-0C06-48F87E9A602E}"/>
              </a:ext>
            </a:extLst>
          </p:cNvPr>
          <p:cNvSpPr/>
          <p:nvPr/>
        </p:nvSpPr>
        <p:spPr>
          <a:xfrm>
            <a:off x="565404" y="2104075"/>
            <a:ext cx="330403" cy="330403"/>
          </a:xfrm>
          <a:prstGeom prst="roundRect">
            <a:avLst>
              <a:gd name="adj" fmla="val 85155"/>
            </a:avLst>
          </a:prstGeom>
          <a:solidFill>
            <a:srgbClr val="64D2FF">
              <a:alpha val="10000"/>
            </a:srgbClr>
          </a:solidFill>
          <a:ln w="12700">
            <a:solidFill>
              <a:srgbClr val="64D2FF">
                <a:alpha val="3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pic>
        <p:nvPicPr>
          <p:cNvPr id="220" name="Image 13" descr="preencoded.png">
            <a:extLst>
              <a:ext uri="{FF2B5EF4-FFF2-40B4-BE49-F238E27FC236}">
                <a16:creationId xmlns:a16="http://schemas.microsoft.com/office/drawing/2014/main" id="{9E80CE2F-E954-C376-61A1-253833A2BAC7}"/>
              </a:ext>
            </a:extLst>
          </p:cNvPr>
          <p:cNvPicPr>
            <a:picLocks noChangeAspect="1"/>
          </p:cNvPicPr>
          <p:nvPr/>
        </p:nvPicPr>
        <p:blipFill>
          <a:blip r:embed="rId8"/>
          <a:srcRect l="-57" r="-57"/>
          <a:stretch/>
        </p:blipFill>
        <p:spPr>
          <a:xfrm>
            <a:off x="663550" y="2193076"/>
            <a:ext cx="133503" cy="152400"/>
          </a:xfrm>
          <a:prstGeom prst="rect">
            <a:avLst/>
          </a:prstGeom>
        </p:spPr>
      </p:pic>
      <p:sp>
        <p:nvSpPr>
          <p:cNvPr id="221" name="Text 5">
            <a:extLst>
              <a:ext uri="{FF2B5EF4-FFF2-40B4-BE49-F238E27FC236}">
                <a16:creationId xmlns:a16="http://schemas.microsoft.com/office/drawing/2014/main" id="{0F34D1EE-EB9F-E0D0-5986-A8CEB473E28A}"/>
              </a:ext>
            </a:extLst>
          </p:cNvPr>
          <p:cNvSpPr txBox="1"/>
          <p:nvPr/>
        </p:nvSpPr>
        <p:spPr>
          <a:xfrm>
            <a:off x="1009803" y="1976668"/>
            <a:ext cx="2997403" cy="114605"/>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7" b="1" i="0" u="none" strike="noStrike" kern="0" cap="none" spc="50" normalizeH="0" baseline="0" noProof="0" dirty="0">
                <a:ln>
                  <a:noFill/>
                </a:ln>
                <a:solidFill>
                  <a:srgbClr val="FFFFFF">
                    <a:alpha val="60000"/>
                  </a:srgbClr>
                </a:solidFill>
                <a:effectLst/>
                <a:uLnTx/>
                <a:uFillTx/>
                <a:latin typeface="Dubai" panose="020B0503030403030204" pitchFamily="34" charset="-78"/>
                <a:ea typeface="Montserrat" pitchFamily="34" charset="-122"/>
                <a:cs typeface="Dubai" panose="020B0503030403030204" pitchFamily="34" charset="-78"/>
              </a:rPr>
              <a:t>Formation</a:t>
            </a:r>
            <a:endParaRPr kumimoji="0" lang="en-US" sz="667" b="0" i="0" u="none" strike="noStrike" kern="1200" cap="none" spc="0" normalizeH="0" baseline="0" noProof="0" dirty="0">
              <a:ln>
                <a:noFill/>
              </a:ln>
              <a:solidFill>
                <a:srgbClr val="FFFFFF">
                  <a:alpha val="60000"/>
                </a:srgbClr>
              </a:solidFill>
              <a:effectLst/>
              <a:uLnTx/>
              <a:uFillTx/>
              <a:latin typeface="Dubai" panose="020B0503030403030204" pitchFamily="34" charset="-78"/>
              <a:ea typeface="+mn-ea"/>
              <a:cs typeface="Dubai" panose="020B0503030403030204" pitchFamily="34" charset="-78"/>
            </a:endParaRPr>
          </a:p>
        </p:txBody>
      </p:sp>
      <p:sp>
        <p:nvSpPr>
          <p:cNvPr id="222" name="Text 6">
            <a:extLst>
              <a:ext uri="{FF2B5EF4-FFF2-40B4-BE49-F238E27FC236}">
                <a16:creationId xmlns:a16="http://schemas.microsoft.com/office/drawing/2014/main" id="{E30B5020-F73E-308D-2B8D-93C7B0B22BBE}"/>
              </a:ext>
            </a:extLst>
          </p:cNvPr>
          <p:cNvSpPr txBox="1"/>
          <p:nvPr/>
        </p:nvSpPr>
        <p:spPr>
          <a:xfrm>
            <a:off x="1009803" y="2141870"/>
            <a:ext cx="2997403" cy="203607"/>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FFFFFF"/>
                </a:solidFill>
                <a:effectLst/>
                <a:uLnTx/>
                <a:uFillTx/>
                <a:latin typeface="Dubai" panose="020B0503030403030204" pitchFamily="34" charset="-78"/>
                <a:ea typeface="Montserrat" pitchFamily="34" charset="-122"/>
                <a:cs typeface="Dubai" panose="020B0503030403030204" pitchFamily="34" charset="-78"/>
              </a:rPr>
              <a:t>September 30, 2025</a:t>
            </a:r>
            <a:endParaRPr kumimoji="0" lang="en-US" sz="1267"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23" name="Text 7">
            <a:extLst>
              <a:ext uri="{FF2B5EF4-FFF2-40B4-BE49-F238E27FC236}">
                <a16:creationId xmlns:a16="http://schemas.microsoft.com/office/drawing/2014/main" id="{F4FF95A0-3EB5-212A-AB64-11A0C3FFC46C}"/>
              </a:ext>
            </a:extLst>
          </p:cNvPr>
          <p:cNvSpPr txBox="1"/>
          <p:nvPr/>
        </p:nvSpPr>
        <p:spPr>
          <a:xfrm>
            <a:off x="4311396" y="1944969"/>
            <a:ext cx="3505200" cy="114605"/>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7" b="1" i="0" u="none" strike="noStrike" kern="0" cap="none" spc="50" normalizeH="0" baseline="0" noProof="0" dirty="0">
                <a:ln>
                  <a:noFill/>
                </a:ln>
                <a:solidFill>
                  <a:srgbClr val="FFFFFF"/>
                </a:solidFill>
                <a:effectLst/>
                <a:uLnTx/>
                <a:uFillTx/>
                <a:latin typeface="Dubai" panose="020B0503030403030204" pitchFamily="34" charset="-78"/>
                <a:ea typeface="Montserrat" pitchFamily="34" charset="-122"/>
                <a:cs typeface="Dubai" panose="020B0503030403030204" pitchFamily="34" charset="-78"/>
              </a:rPr>
              <a:t>Purpose</a:t>
            </a:r>
            <a:endParaRPr kumimoji="0" lang="en-US" sz="667"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endParaRPr>
          </a:p>
        </p:txBody>
      </p:sp>
      <p:sp>
        <p:nvSpPr>
          <p:cNvPr id="224" name="Text 8">
            <a:extLst>
              <a:ext uri="{FF2B5EF4-FFF2-40B4-BE49-F238E27FC236}">
                <a16:creationId xmlns:a16="http://schemas.microsoft.com/office/drawing/2014/main" id="{BD7EBFB3-85A0-C046-0D76-0DA3176E253F}"/>
              </a:ext>
            </a:extLst>
          </p:cNvPr>
          <p:cNvSpPr txBox="1"/>
          <p:nvPr/>
        </p:nvSpPr>
        <p:spPr>
          <a:xfrm>
            <a:off x="4311396" y="2129068"/>
            <a:ext cx="133503" cy="89001"/>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33" b="0" i="0" u="none" strike="noStrike" kern="1200" cap="none" spc="0" normalizeH="0" baseline="0" noProof="0" dirty="0">
                <a:ln>
                  <a:noFill/>
                </a:ln>
                <a:solidFill>
                  <a:srgbClr val="64D2FF"/>
                </a:solidFill>
                <a:effectLst/>
                <a:uLnTx/>
                <a:uFillTx/>
                <a:latin typeface="Dubai" panose="020B0503030403030204" pitchFamily="34" charset="-78"/>
                <a:ea typeface="Inter" pitchFamily="34" charset="-122"/>
                <a:cs typeface="Dubai" panose="020B0503030403030204" pitchFamily="34" charset="-78"/>
              </a:rPr>
              <a:t>🔹</a:t>
            </a:r>
            <a:endParaRPr kumimoji="0" lang="en-US" sz="533"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25" name="Text 9">
            <a:extLst>
              <a:ext uri="{FF2B5EF4-FFF2-40B4-BE49-F238E27FC236}">
                <a16:creationId xmlns:a16="http://schemas.microsoft.com/office/drawing/2014/main" id="{99AC8E82-D3A8-BF84-7ADA-11170FC03DB1}"/>
              </a:ext>
            </a:extLst>
          </p:cNvPr>
          <p:cNvSpPr txBox="1"/>
          <p:nvPr/>
        </p:nvSpPr>
        <p:spPr>
          <a:xfrm>
            <a:off x="4441850" y="2110171"/>
            <a:ext cx="2404263" cy="120701"/>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Centralized governance for DEWA's SAP ecosystem</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26" name="Text 10">
            <a:extLst>
              <a:ext uri="{FF2B5EF4-FFF2-40B4-BE49-F238E27FC236}">
                <a16:creationId xmlns:a16="http://schemas.microsoft.com/office/drawing/2014/main" id="{D57BCA75-3D7A-204A-BA03-91CB1AFC1DB4}"/>
              </a:ext>
            </a:extLst>
          </p:cNvPr>
          <p:cNvSpPr txBox="1"/>
          <p:nvPr/>
        </p:nvSpPr>
        <p:spPr>
          <a:xfrm>
            <a:off x="4311396" y="2282687"/>
            <a:ext cx="133503" cy="89001"/>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33" b="0" i="0" u="none" strike="noStrike" kern="1200" cap="none" spc="0" normalizeH="0" baseline="0" noProof="0" dirty="0">
                <a:ln>
                  <a:noFill/>
                </a:ln>
                <a:solidFill>
                  <a:srgbClr val="64D2FF"/>
                </a:solidFill>
                <a:effectLst/>
                <a:uLnTx/>
                <a:uFillTx/>
                <a:latin typeface="Dubai" panose="020B0503030403030204" pitchFamily="34" charset="-78"/>
                <a:ea typeface="Inter" pitchFamily="34" charset="-122"/>
                <a:cs typeface="Dubai" panose="020B0503030403030204" pitchFamily="34" charset="-78"/>
              </a:rPr>
              <a:t>🔹</a:t>
            </a:r>
            <a:endParaRPr kumimoji="0" lang="en-US" sz="533"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27" name="Text 11">
            <a:extLst>
              <a:ext uri="{FF2B5EF4-FFF2-40B4-BE49-F238E27FC236}">
                <a16:creationId xmlns:a16="http://schemas.microsoft.com/office/drawing/2014/main" id="{3D8FCB0F-9FB4-4FF1-2A02-4282AFA4F937}"/>
              </a:ext>
            </a:extLst>
          </p:cNvPr>
          <p:cNvSpPr txBox="1"/>
          <p:nvPr/>
        </p:nvSpPr>
        <p:spPr>
          <a:xfrm>
            <a:off x="4441851" y="2263790"/>
            <a:ext cx="2698089" cy="120701"/>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Alignment with corporate strategy and future technologies</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28" name="Text 12">
            <a:extLst>
              <a:ext uri="{FF2B5EF4-FFF2-40B4-BE49-F238E27FC236}">
                <a16:creationId xmlns:a16="http://schemas.microsoft.com/office/drawing/2014/main" id="{32E4D63C-4C32-DF32-B7E4-D828D48A67FF}"/>
              </a:ext>
            </a:extLst>
          </p:cNvPr>
          <p:cNvSpPr txBox="1"/>
          <p:nvPr/>
        </p:nvSpPr>
        <p:spPr>
          <a:xfrm>
            <a:off x="4311396" y="2436916"/>
            <a:ext cx="133503" cy="89001"/>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33" b="0" i="0" u="none" strike="noStrike" kern="1200" cap="none" spc="0" normalizeH="0" baseline="0" noProof="0" dirty="0">
                <a:ln>
                  <a:noFill/>
                </a:ln>
                <a:solidFill>
                  <a:srgbClr val="64D2FF"/>
                </a:solidFill>
                <a:effectLst/>
                <a:uLnTx/>
                <a:uFillTx/>
                <a:latin typeface="Dubai" panose="020B0503030403030204" pitchFamily="34" charset="-78"/>
                <a:ea typeface="Inter" pitchFamily="34" charset="-122"/>
                <a:cs typeface="Dubai" panose="020B0503030403030204" pitchFamily="34" charset="-78"/>
              </a:rPr>
              <a:t>🔹</a:t>
            </a:r>
            <a:endParaRPr kumimoji="0" lang="en-US" sz="533"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29" name="Text 13">
            <a:extLst>
              <a:ext uri="{FF2B5EF4-FFF2-40B4-BE49-F238E27FC236}">
                <a16:creationId xmlns:a16="http://schemas.microsoft.com/office/drawing/2014/main" id="{73F28EB7-8EC5-4E46-CE6A-997B364B04B1}"/>
              </a:ext>
            </a:extLst>
          </p:cNvPr>
          <p:cNvSpPr txBox="1"/>
          <p:nvPr/>
        </p:nvSpPr>
        <p:spPr>
          <a:xfrm>
            <a:off x="4441850" y="2417409"/>
            <a:ext cx="1700784" cy="120701"/>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Drive innovation across AI and cloud</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30" name="Text 14">
            <a:extLst>
              <a:ext uri="{FF2B5EF4-FFF2-40B4-BE49-F238E27FC236}">
                <a16:creationId xmlns:a16="http://schemas.microsoft.com/office/drawing/2014/main" id="{1682489D-A368-A84C-80D1-596CFB041C00}"/>
              </a:ext>
            </a:extLst>
          </p:cNvPr>
          <p:cNvSpPr txBox="1"/>
          <p:nvPr/>
        </p:nvSpPr>
        <p:spPr>
          <a:xfrm>
            <a:off x="8121396" y="1944969"/>
            <a:ext cx="3632607" cy="114605"/>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7" b="1" i="0" u="none" strike="noStrike" kern="0" cap="none" spc="50" normalizeH="0" baseline="0" noProof="0" dirty="0">
                <a:ln>
                  <a:noFill/>
                </a:ln>
                <a:solidFill>
                  <a:srgbClr val="FFFFFF"/>
                </a:solidFill>
                <a:effectLst/>
                <a:uLnTx/>
                <a:uFillTx/>
                <a:latin typeface="Dubai" panose="020B0503030403030204" pitchFamily="34" charset="-78"/>
                <a:ea typeface="Montserrat" pitchFamily="34" charset="-122"/>
                <a:cs typeface="Dubai" panose="020B0503030403030204" pitchFamily="34" charset="-78"/>
              </a:rPr>
              <a:t>Strategic Pillars</a:t>
            </a:r>
            <a:endParaRPr kumimoji="0" lang="en-US" sz="667"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endParaRPr>
          </a:p>
        </p:txBody>
      </p:sp>
      <p:sp>
        <p:nvSpPr>
          <p:cNvPr id="231" name="Text 15">
            <a:extLst>
              <a:ext uri="{FF2B5EF4-FFF2-40B4-BE49-F238E27FC236}">
                <a16:creationId xmlns:a16="http://schemas.microsoft.com/office/drawing/2014/main" id="{8A715E67-6DAF-C55B-5DC2-70F36C2994E7}"/>
              </a:ext>
            </a:extLst>
          </p:cNvPr>
          <p:cNvSpPr txBox="1"/>
          <p:nvPr/>
        </p:nvSpPr>
        <p:spPr>
          <a:xfrm>
            <a:off x="8429854" y="2135774"/>
            <a:ext cx="209703" cy="152400"/>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32" name="Text 16">
            <a:extLst>
              <a:ext uri="{FF2B5EF4-FFF2-40B4-BE49-F238E27FC236}">
                <a16:creationId xmlns:a16="http://schemas.microsoft.com/office/drawing/2014/main" id="{31D7D01C-9864-F9AA-9E23-D0598323D048}"/>
              </a:ext>
            </a:extLst>
          </p:cNvPr>
          <p:cNvSpPr txBox="1"/>
          <p:nvPr/>
        </p:nvSpPr>
        <p:spPr>
          <a:xfrm>
            <a:off x="8237220" y="2398393"/>
            <a:ext cx="597408" cy="184709"/>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AI-Driven</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Transformation</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33" name="Text 18">
            <a:extLst>
              <a:ext uri="{FF2B5EF4-FFF2-40B4-BE49-F238E27FC236}">
                <a16:creationId xmlns:a16="http://schemas.microsoft.com/office/drawing/2014/main" id="{94822447-EC7E-0E4F-DB08-F2078AEABB4C}"/>
              </a:ext>
            </a:extLst>
          </p:cNvPr>
          <p:cNvSpPr txBox="1"/>
          <p:nvPr/>
        </p:nvSpPr>
        <p:spPr>
          <a:xfrm>
            <a:off x="9162593" y="2398393"/>
            <a:ext cx="565709" cy="184709"/>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Cloud</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Modernization</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34" name="Text 20">
            <a:extLst>
              <a:ext uri="{FF2B5EF4-FFF2-40B4-BE49-F238E27FC236}">
                <a16:creationId xmlns:a16="http://schemas.microsoft.com/office/drawing/2014/main" id="{931E21E9-5DDF-3FBF-02F0-8048CF6FFA0E}"/>
              </a:ext>
            </a:extLst>
          </p:cNvPr>
          <p:cNvSpPr txBox="1"/>
          <p:nvPr/>
        </p:nvSpPr>
        <p:spPr>
          <a:xfrm>
            <a:off x="10124542" y="2398393"/>
            <a:ext cx="463905" cy="184709"/>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Strategic</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Partnership</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35" name="Text 22">
            <a:extLst>
              <a:ext uri="{FF2B5EF4-FFF2-40B4-BE49-F238E27FC236}">
                <a16:creationId xmlns:a16="http://schemas.microsoft.com/office/drawing/2014/main" id="{C9A0F7DE-DB12-CB1C-B48E-308459C16B28}"/>
              </a:ext>
            </a:extLst>
          </p:cNvPr>
          <p:cNvSpPr txBox="1"/>
          <p:nvPr/>
        </p:nvSpPr>
        <p:spPr>
          <a:xfrm>
            <a:off x="11024312" y="2398393"/>
            <a:ext cx="482803" cy="184709"/>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Portfolio</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Governance</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pic>
        <p:nvPicPr>
          <p:cNvPr id="236" name="Image 23" descr="preencoded.png">
            <a:extLst>
              <a:ext uri="{FF2B5EF4-FFF2-40B4-BE49-F238E27FC236}">
                <a16:creationId xmlns:a16="http://schemas.microsoft.com/office/drawing/2014/main" id="{9E7AE265-4A7F-DA90-DDDF-CB520CED9491}"/>
              </a:ext>
            </a:extLst>
          </p:cNvPr>
          <p:cNvPicPr>
            <a:picLocks noChangeAspect="1"/>
          </p:cNvPicPr>
          <p:nvPr/>
        </p:nvPicPr>
        <p:blipFill>
          <a:blip r:embed="rId9"/>
          <a:srcRect t="-13" b="-13"/>
          <a:stretch/>
        </p:blipFill>
        <p:spPr>
          <a:xfrm>
            <a:off x="7299144" y="3148014"/>
            <a:ext cx="285903" cy="254203"/>
          </a:xfrm>
          <a:prstGeom prst="rect">
            <a:avLst/>
          </a:prstGeom>
        </p:spPr>
      </p:pic>
      <p:sp>
        <p:nvSpPr>
          <p:cNvPr id="237" name="Text 41">
            <a:extLst>
              <a:ext uri="{FF2B5EF4-FFF2-40B4-BE49-F238E27FC236}">
                <a16:creationId xmlns:a16="http://schemas.microsoft.com/office/drawing/2014/main" id="{DC47BDE3-E9CC-0340-D12F-E435E7F8D838}"/>
              </a:ext>
            </a:extLst>
          </p:cNvPr>
          <p:cNvSpPr txBox="1"/>
          <p:nvPr/>
        </p:nvSpPr>
        <p:spPr>
          <a:xfrm>
            <a:off x="7324482" y="2836678"/>
            <a:ext cx="2041551" cy="330403"/>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67" b="1" i="0" u="none" strike="noStrike" kern="0" cap="none" spc="-50" normalizeH="0" baseline="0" noProof="0" dirty="0">
                <a:ln>
                  <a:noFill/>
                </a:ln>
                <a:solidFill>
                  <a:srgbClr val="30D158"/>
                </a:solidFill>
                <a:effectLst/>
                <a:uLnTx/>
                <a:uFillTx/>
                <a:latin typeface="Dubai" panose="020B0503030403030204" pitchFamily="34" charset="-78"/>
                <a:ea typeface="Montserrat" pitchFamily="34" charset="-122"/>
                <a:cs typeface="Dubai" panose="020B0503030403030204" pitchFamily="34" charset="-78"/>
              </a:rPr>
              <a:t>~727,500 USD</a:t>
            </a:r>
            <a:endParaRPr kumimoji="0" lang="en-US" sz="2067"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38" name="Text 42">
            <a:extLst>
              <a:ext uri="{FF2B5EF4-FFF2-40B4-BE49-F238E27FC236}">
                <a16:creationId xmlns:a16="http://schemas.microsoft.com/office/drawing/2014/main" id="{A5BAC527-C2C1-E0F8-C817-C083DCCC319E}"/>
              </a:ext>
            </a:extLst>
          </p:cNvPr>
          <p:cNvSpPr txBox="1"/>
          <p:nvPr/>
        </p:nvSpPr>
        <p:spPr>
          <a:xfrm>
            <a:off x="8035665" y="2907176"/>
            <a:ext cx="3378403" cy="140208"/>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67" b="1" i="0" u="none" strike="noStrike" kern="1200" cap="none" spc="0" normalizeH="0" baseline="0" noProof="0" dirty="0">
                <a:ln>
                  <a:noFill/>
                </a:ln>
                <a:solidFill>
                  <a:srgbClr val="FFFFFF"/>
                </a:solidFill>
                <a:effectLst/>
                <a:uLnTx/>
                <a:uFillTx/>
                <a:latin typeface="Dubai" panose="020B0503030403030204" pitchFamily="34" charset="-78"/>
                <a:ea typeface="Montserrat" pitchFamily="34" charset="-122"/>
                <a:cs typeface="Dubai" panose="020B0503030403030204" pitchFamily="34" charset="-78"/>
              </a:rPr>
              <a:t>Secured through SAP Value Acceleration Services</a:t>
            </a:r>
            <a:endParaRPr kumimoji="0" lang="en-US" sz="867"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39" name="Text 43">
            <a:extLst>
              <a:ext uri="{FF2B5EF4-FFF2-40B4-BE49-F238E27FC236}">
                <a16:creationId xmlns:a16="http://schemas.microsoft.com/office/drawing/2014/main" id="{E1E41980-BDE6-AADE-0483-43B3CF862E54}"/>
              </a:ext>
            </a:extLst>
          </p:cNvPr>
          <p:cNvSpPr txBox="1"/>
          <p:nvPr/>
        </p:nvSpPr>
        <p:spPr>
          <a:xfrm>
            <a:off x="7886700" y="3095283"/>
            <a:ext cx="2997403" cy="120701"/>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733" b="0" i="0" u="none" strike="noStrike" kern="1200" cap="none" spc="0" normalizeH="0" baseline="0" noProof="0" dirty="0">
                <a:ln>
                  <a:noFill/>
                </a:ln>
                <a:solidFill>
                  <a:srgbClr val="FFFFFF">
                    <a:alpha val="80000"/>
                  </a:srgbClr>
                </a:solidFill>
                <a:effectLst/>
                <a:uLnTx/>
                <a:uFillTx/>
                <a:latin typeface="Dubai" panose="020B0503030403030204" pitchFamily="34" charset="-78"/>
                <a:ea typeface="Inter" pitchFamily="34" charset="-122"/>
                <a:cs typeface="Dubai" panose="020B0503030403030204" pitchFamily="34" charset="-78"/>
              </a:rPr>
              <a:t>Integration Suite, AI Advisory, LeanIX jumpstart</a:t>
            </a:r>
            <a:endParaRPr kumimoji="0" lang="en-US" sz="733"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40" name="Shape 44">
            <a:extLst>
              <a:ext uri="{FF2B5EF4-FFF2-40B4-BE49-F238E27FC236}">
                <a16:creationId xmlns:a16="http://schemas.microsoft.com/office/drawing/2014/main" id="{C615A2F3-2ACA-5839-E661-D7B4CDB0A262}"/>
              </a:ext>
            </a:extLst>
          </p:cNvPr>
          <p:cNvSpPr/>
          <p:nvPr/>
        </p:nvSpPr>
        <p:spPr>
          <a:xfrm>
            <a:off x="565404" y="3774696"/>
            <a:ext cx="5207203" cy="6096"/>
          </a:xfrm>
          <a:prstGeom prst="rect">
            <a:avLst/>
          </a:prstGeom>
          <a:solidFill>
            <a:srgbClr val="FFFFFF">
              <a:alpha val="10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41" name="Text 45">
            <a:extLst>
              <a:ext uri="{FF2B5EF4-FFF2-40B4-BE49-F238E27FC236}">
                <a16:creationId xmlns:a16="http://schemas.microsoft.com/office/drawing/2014/main" id="{FF3144D8-83F7-5AFA-CA8F-EA3B201DB44B}"/>
              </a:ext>
            </a:extLst>
          </p:cNvPr>
          <p:cNvSpPr txBox="1"/>
          <p:nvPr/>
        </p:nvSpPr>
        <p:spPr>
          <a:xfrm>
            <a:off x="565404" y="3571090"/>
            <a:ext cx="5257800" cy="140208"/>
          </a:xfrm>
          <a:prstGeom prst="rect">
            <a:avLst/>
          </a:prstGeom>
          <a:solidFill>
            <a:srgbClr val="FFFFFF">
              <a:alpha val="0"/>
            </a:srgbClr>
          </a:solidFill>
          <a:ln>
            <a:solidFill>
              <a:srgbClr val="FFFFFF">
                <a:alpha val="0"/>
              </a:srgbClr>
            </a:solid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67" b="1" i="0" u="none" strike="noStrike" kern="0" cap="none" spc="100" normalizeH="0" baseline="0" noProof="0" dirty="0">
                <a:ln>
                  <a:noFill/>
                </a:ln>
                <a:solidFill>
                  <a:srgbClr val="FFFFFF"/>
                </a:solidFill>
                <a:effectLst/>
                <a:uLnTx/>
                <a:uFillTx/>
                <a:latin typeface="Dubai" panose="020B0503030403030204" pitchFamily="34" charset="-78"/>
                <a:ea typeface="Montserrat" pitchFamily="34" charset="-122"/>
                <a:cs typeface="Dubai" panose="020B0503030403030204" pitchFamily="34" charset="-78"/>
              </a:rPr>
              <a:t>Key Achievements</a:t>
            </a:r>
            <a:endParaRPr kumimoji="0" lang="en-US" sz="867"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42" name="Shape 46">
            <a:extLst>
              <a:ext uri="{FF2B5EF4-FFF2-40B4-BE49-F238E27FC236}">
                <a16:creationId xmlns:a16="http://schemas.microsoft.com/office/drawing/2014/main" id="{68EB0698-0A4E-6971-EC78-253829AF6B00}"/>
              </a:ext>
            </a:extLst>
          </p:cNvPr>
          <p:cNvSpPr/>
          <p:nvPr/>
        </p:nvSpPr>
        <p:spPr>
          <a:xfrm>
            <a:off x="2914803" y="4245308"/>
            <a:ext cx="704697" cy="152400"/>
          </a:xfrm>
          <a:prstGeom prst="roundRect">
            <a:avLst>
              <a:gd name="adj" fmla="val 400000"/>
            </a:avLst>
          </a:prstGeom>
          <a:solidFill>
            <a:srgbClr val="64D2FF">
              <a:alpha val="15000"/>
            </a:srgbClr>
          </a:solidFill>
          <a:ln w="12700">
            <a:solidFill>
              <a:srgbClr val="64D2FF"/>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43" name="Text 47">
            <a:extLst>
              <a:ext uri="{FF2B5EF4-FFF2-40B4-BE49-F238E27FC236}">
                <a16:creationId xmlns:a16="http://schemas.microsoft.com/office/drawing/2014/main" id="{F0E5D0E3-7E0C-7FFF-00A9-C9AE8F501971}"/>
              </a:ext>
            </a:extLst>
          </p:cNvPr>
          <p:cNvSpPr txBox="1"/>
          <p:nvPr/>
        </p:nvSpPr>
        <p:spPr>
          <a:xfrm>
            <a:off x="2914802" y="4245308"/>
            <a:ext cx="743103" cy="152400"/>
          </a:xfrm>
          <a:prstGeom prst="rect">
            <a:avLst/>
          </a:prstGeom>
          <a:solidFill>
            <a:srgbClr val="FFFFFF">
              <a:alpha val="0"/>
            </a:srgbClr>
          </a:solidFill>
          <a:ln>
            <a:solidFill>
              <a:srgbClr val="FFFFFF">
                <a:alpha val="0"/>
              </a:srgbClr>
            </a:solidFill>
          </a:ln>
        </p:spPr>
        <p:txBody>
          <a:bodyPr wrap="square" lIns="67733" tIns="25400" rIns="67733" bIns="254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64D2FF"/>
                </a:solidFill>
                <a:effectLst/>
                <a:uLnTx/>
                <a:uFillTx/>
                <a:latin typeface="Dubai" panose="020B0503030403030204" pitchFamily="34" charset="-78"/>
                <a:ea typeface="Inter" pitchFamily="34" charset="-122"/>
                <a:cs typeface="Dubai" panose="020B0503030403030204" pitchFamily="34" charset="-78"/>
              </a:rPr>
              <a:t>Achievement 1</a:t>
            </a:r>
            <a:endParaRPr kumimoji="0" lang="en-US" sz="533"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44" name="Text 48">
            <a:extLst>
              <a:ext uri="{FF2B5EF4-FFF2-40B4-BE49-F238E27FC236}">
                <a16:creationId xmlns:a16="http://schemas.microsoft.com/office/drawing/2014/main" id="{66A3DF5A-A0E2-961A-31F2-6F3902E98F5E}"/>
              </a:ext>
            </a:extLst>
          </p:cNvPr>
          <p:cNvSpPr txBox="1"/>
          <p:nvPr/>
        </p:nvSpPr>
        <p:spPr>
          <a:xfrm>
            <a:off x="2914802" y="4473908"/>
            <a:ext cx="2910231" cy="393801"/>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FFFFF"/>
                </a:solidFill>
                <a:effectLst/>
                <a:uLnTx/>
                <a:uFillTx/>
                <a:latin typeface="Dubai" panose="020B0503030403030204" pitchFamily="34" charset="-78"/>
                <a:ea typeface="Montserrat" pitchFamily="34" charset="-122"/>
                <a:cs typeface="Dubai" panose="020B0503030403030204" pitchFamily="34" charset="-78"/>
              </a:rPr>
              <a:t>Launch of SAP Board Portfolio Application</a:t>
            </a:r>
            <a:endParaRPr kumimoji="0" lang="en-US" sz="1067"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45" name="Shape 49">
            <a:extLst>
              <a:ext uri="{FF2B5EF4-FFF2-40B4-BE49-F238E27FC236}">
                <a16:creationId xmlns:a16="http://schemas.microsoft.com/office/drawing/2014/main" id="{483CFD5B-1A4C-4FFA-03BB-5DC34B5DD63A}"/>
              </a:ext>
            </a:extLst>
          </p:cNvPr>
          <p:cNvSpPr/>
          <p:nvPr/>
        </p:nvSpPr>
        <p:spPr>
          <a:xfrm>
            <a:off x="2914803" y="5613860"/>
            <a:ext cx="717499" cy="152400"/>
          </a:xfrm>
          <a:prstGeom prst="roundRect">
            <a:avLst>
              <a:gd name="adj" fmla="val 400000"/>
            </a:avLst>
          </a:prstGeom>
          <a:solidFill>
            <a:srgbClr val="64D2FF">
              <a:alpha val="15000"/>
            </a:srgbClr>
          </a:solidFill>
          <a:ln w="12700">
            <a:solidFill>
              <a:srgbClr val="64D2FF"/>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46" name="Text 50">
            <a:extLst>
              <a:ext uri="{FF2B5EF4-FFF2-40B4-BE49-F238E27FC236}">
                <a16:creationId xmlns:a16="http://schemas.microsoft.com/office/drawing/2014/main" id="{B5357219-A41A-B0E3-CFC5-4A6CC9B381BC}"/>
              </a:ext>
            </a:extLst>
          </p:cNvPr>
          <p:cNvSpPr txBox="1"/>
          <p:nvPr/>
        </p:nvSpPr>
        <p:spPr>
          <a:xfrm>
            <a:off x="2914802" y="5613860"/>
            <a:ext cx="755904" cy="152400"/>
          </a:xfrm>
          <a:prstGeom prst="rect">
            <a:avLst/>
          </a:prstGeom>
          <a:solidFill>
            <a:srgbClr val="FFFFFF">
              <a:alpha val="0"/>
            </a:srgbClr>
          </a:solidFill>
          <a:ln>
            <a:solidFill>
              <a:srgbClr val="FFFFFF">
                <a:alpha val="0"/>
              </a:srgbClr>
            </a:solidFill>
          </a:ln>
        </p:spPr>
        <p:txBody>
          <a:bodyPr wrap="square" lIns="67733" tIns="25400" rIns="67733" bIns="254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64D2FF"/>
                </a:solidFill>
                <a:effectLst/>
                <a:uLnTx/>
                <a:uFillTx/>
                <a:latin typeface="Dubai" panose="020B0503030403030204" pitchFamily="34" charset="-78"/>
                <a:ea typeface="Inter" pitchFamily="34" charset="-122"/>
                <a:cs typeface="Dubai" panose="020B0503030403030204" pitchFamily="34" charset="-78"/>
              </a:rPr>
              <a:t>Achievement 2</a:t>
            </a:r>
            <a:endParaRPr kumimoji="0" lang="en-US" sz="533"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47" name="Text 51">
            <a:extLst>
              <a:ext uri="{FF2B5EF4-FFF2-40B4-BE49-F238E27FC236}">
                <a16:creationId xmlns:a16="http://schemas.microsoft.com/office/drawing/2014/main" id="{E5812B62-A1FC-22CD-B6CD-B3F66A388940}"/>
              </a:ext>
            </a:extLst>
          </p:cNvPr>
          <p:cNvSpPr txBox="1"/>
          <p:nvPr/>
        </p:nvSpPr>
        <p:spPr>
          <a:xfrm>
            <a:off x="2914802" y="5842460"/>
            <a:ext cx="2910231" cy="393801"/>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FFFFF"/>
                </a:solidFill>
                <a:effectLst/>
                <a:uLnTx/>
                <a:uFillTx/>
                <a:latin typeface="Dubai" panose="020B0503030403030204" pitchFamily="34" charset="-78"/>
                <a:ea typeface="Montserrat" pitchFamily="34" charset="-122"/>
                <a:cs typeface="Dubai" panose="020B0503030403030204" pitchFamily="34" charset="-78"/>
              </a:rPr>
              <a:t>Successful delivery of DEWA SAP AI Enablement Workshop</a:t>
            </a:r>
            <a:endParaRPr kumimoji="0" lang="en-US" sz="1067"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48" name="Text 52">
            <a:extLst>
              <a:ext uri="{FF2B5EF4-FFF2-40B4-BE49-F238E27FC236}">
                <a16:creationId xmlns:a16="http://schemas.microsoft.com/office/drawing/2014/main" id="{377C51D2-AEE8-5180-BCC3-07E3C6137B71}"/>
              </a:ext>
            </a:extLst>
          </p:cNvPr>
          <p:cNvSpPr txBox="1"/>
          <p:nvPr/>
        </p:nvSpPr>
        <p:spPr>
          <a:xfrm>
            <a:off x="3075127" y="6297222"/>
            <a:ext cx="2773680" cy="120701"/>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33" b="0" i="0" u="none" strike="noStrike" kern="1200" cap="none" spc="0" normalizeH="0" baseline="0" noProof="0" dirty="0">
                <a:ln>
                  <a:noFill/>
                </a:ln>
                <a:solidFill>
                  <a:srgbClr val="FFFFFF">
                    <a:alpha val="70000"/>
                  </a:srgbClr>
                </a:solidFill>
                <a:effectLst/>
                <a:uLnTx/>
                <a:uFillTx/>
                <a:latin typeface="Dubai" panose="020B0503030403030204" pitchFamily="34" charset="-78"/>
                <a:ea typeface="Inter" pitchFamily="34" charset="-122"/>
                <a:cs typeface="Dubai" panose="020B0503030403030204" pitchFamily="34" charset="-78"/>
              </a:rPr>
              <a:t> 31 March 2026 |             272+ attendees </a:t>
            </a:r>
            <a:endParaRPr kumimoji="0" lang="en-US" sz="733"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pic>
        <p:nvPicPr>
          <p:cNvPr id="249" name="Image 24" descr="preencoded.png">
            <a:extLst>
              <a:ext uri="{FF2B5EF4-FFF2-40B4-BE49-F238E27FC236}">
                <a16:creationId xmlns:a16="http://schemas.microsoft.com/office/drawing/2014/main" id="{C245B4CC-0100-5B8D-CA49-8C7D40E9C170}"/>
              </a:ext>
            </a:extLst>
          </p:cNvPr>
          <p:cNvPicPr>
            <a:picLocks noChangeAspect="1"/>
          </p:cNvPicPr>
          <p:nvPr/>
        </p:nvPicPr>
        <p:blipFill>
          <a:blip r:embed="rId10"/>
          <a:srcRect/>
          <a:stretch/>
        </p:blipFill>
        <p:spPr>
          <a:xfrm>
            <a:off x="2914803" y="6308804"/>
            <a:ext cx="95097" cy="95097"/>
          </a:xfrm>
          <a:prstGeom prst="rect">
            <a:avLst/>
          </a:prstGeom>
        </p:spPr>
      </p:pic>
      <p:pic>
        <p:nvPicPr>
          <p:cNvPr id="250" name="Image 25" descr="preencoded.png">
            <a:extLst>
              <a:ext uri="{FF2B5EF4-FFF2-40B4-BE49-F238E27FC236}">
                <a16:creationId xmlns:a16="http://schemas.microsoft.com/office/drawing/2014/main" id="{F3BD801C-513D-5E4A-9A14-EA0AD02A740F}"/>
              </a:ext>
            </a:extLst>
          </p:cNvPr>
          <p:cNvPicPr>
            <a:picLocks noChangeAspect="1"/>
          </p:cNvPicPr>
          <p:nvPr/>
        </p:nvPicPr>
        <p:blipFill>
          <a:blip r:embed="rId11"/>
          <a:srcRect l="-769" r="-769"/>
          <a:stretch/>
        </p:blipFill>
        <p:spPr>
          <a:xfrm>
            <a:off x="3831031" y="6308804"/>
            <a:ext cx="120701" cy="95097"/>
          </a:xfrm>
          <a:prstGeom prst="rect">
            <a:avLst/>
          </a:prstGeom>
        </p:spPr>
      </p:pic>
      <p:sp>
        <p:nvSpPr>
          <p:cNvPr id="251" name="Shape 53">
            <a:extLst>
              <a:ext uri="{FF2B5EF4-FFF2-40B4-BE49-F238E27FC236}">
                <a16:creationId xmlns:a16="http://schemas.microsoft.com/office/drawing/2014/main" id="{21A47EE4-8273-0558-0C9A-AB89711CEA9C}"/>
              </a:ext>
            </a:extLst>
          </p:cNvPr>
          <p:cNvSpPr/>
          <p:nvPr/>
        </p:nvSpPr>
        <p:spPr>
          <a:xfrm>
            <a:off x="6407201" y="3774696"/>
            <a:ext cx="5207203" cy="6096"/>
          </a:xfrm>
          <a:prstGeom prst="rect">
            <a:avLst/>
          </a:prstGeom>
          <a:solidFill>
            <a:srgbClr val="FFFFFF">
              <a:alpha val="10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52" name="Text 54">
            <a:extLst>
              <a:ext uri="{FF2B5EF4-FFF2-40B4-BE49-F238E27FC236}">
                <a16:creationId xmlns:a16="http://schemas.microsoft.com/office/drawing/2014/main" id="{179A20A4-4A95-1C04-9EB6-D50B4F61EA83}"/>
              </a:ext>
            </a:extLst>
          </p:cNvPr>
          <p:cNvSpPr txBox="1"/>
          <p:nvPr/>
        </p:nvSpPr>
        <p:spPr>
          <a:xfrm>
            <a:off x="6407200" y="3571090"/>
            <a:ext cx="5257800" cy="140208"/>
          </a:xfrm>
          <a:prstGeom prst="rect">
            <a:avLst/>
          </a:prstGeom>
          <a:solidFill>
            <a:srgbClr val="FFFFFF">
              <a:alpha val="0"/>
            </a:srgbClr>
          </a:solidFill>
          <a:ln>
            <a:solidFill>
              <a:srgbClr val="FFFFFF">
                <a:alpha val="0"/>
              </a:srgbClr>
            </a:solid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67" b="1" i="0" u="none" strike="noStrike" kern="0" cap="none" spc="100" normalizeH="0" baseline="0" noProof="0" dirty="0">
                <a:ln>
                  <a:noFill/>
                </a:ln>
                <a:solidFill>
                  <a:srgbClr val="FFFFFF"/>
                </a:solidFill>
                <a:effectLst/>
                <a:uLnTx/>
                <a:uFillTx/>
                <a:latin typeface="Dubai" panose="020B0503030403030204" pitchFamily="34" charset="-78"/>
                <a:ea typeface="Montserrat" pitchFamily="34" charset="-122"/>
                <a:cs typeface="Dubai" panose="020B0503030403030204" pitchFamily="34" charset="-78"/>
              </a:rPr>
              <a:t> Next Steps </a:t>
            </a:r>
            <a:r>
              <a:rPr kumimoji="0" lang="en-US" sz="800" b="1" i="0" u="none" strike="noStrike" kern="0" cap="none" spc="100" normalizeH="0" baseline="0" noProof="0" dirty="0">
                <a:ln>
                  <a:noFill/>
                </a:ln>
                <a:solidFill>
                  <a:srgbClr val="64D2FF"/>
                </a:solidFill>
                <a:effectLst/>
                <a:uLnTx/>
                <a:uFillTx/>
                <a:latin typeface="Dubai" panose="020B0503030403030204" pitchFamily="34" charset="-78"/>
                <a:ea typeface="Montserrat" pitchFamily="34" charset="-122"/>
                <a:cs typeface="Dubai" panose="020B0503030403030204" pitchFamily="34" charset="-78"/>
              </a:rPr>
              <a:t>– SAP Business AI Advisory &amp; Assessment Program</a:t>
            </a:r>
            <a:endParaRPr kumimoji="0" lang="en-US" sz="867"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53" name="Shape 55">
            <a:extLst>
              <a:ext uri="{FF2B5EF4-FFF2-40B4-BE49-F238E27FC236}">
                <a16:creationId xmlns:a16="http://schemas.microsoft.com/office/drawing/2014/main" id="{42EF1342-0986-1D46-AB46-35BAA90789A2}"/>
              </a:ext>
            </a:extLst>
          </p:cNvPr>
          <p:cNvSpPr/>
          <p:nvPr/>
        </p:nvSpPr>
        <p:spPr>
          <a:xfrm>
            <a:off x="7531303" y="3920391"/>
            <a:ext cx="4083101" cy="190805"/>
          </a:xfrm>
          <a:prstGeom prst="roundRect">
            <a:avLst>
              <a:gd name="adj" fmla="val 127796"/>
            </a:avLst>
          </a:prstGeom>
          <a:solidFill>
            <a:srgbClr val="FFFFFF">
              <a:alpha val="3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54" name="Shape 56">
            <a:extLst>
              <a:ext uri="{FF2B5EF4-FFF2-40B4-BE49-F238E27FC236}">
                <a16:creationId xmlns:a16="http://schemas.microsoft.com/office/drawing/2014/main" id="{CECD1A64-AD07-0E8F-530D-0156AE1B1180}"/>
              </a:ext>
            </a:extLst>
          </p:cNvPr>
          <p:cNvSpPr/>
          <p:nvPr/>
        </p:nvSpPr>
        <p:spPr>
          <a:xfrm>
            <a:off x="7531303" y="3920391"/>
            <a:ext cx="18897" cy="190805"/>
          </a:xfrm>
          <a:prstGeom prst="roundRect">
            <a:avLst>
              <a:gd name="adj" fmla="val 1290341"/>
            </a:avLst>
          </a:prstGeom>
          <a:solidFill>
            <a:srgbClr val="64D2FF"/>
          </a:solidFill>
          <a:ln w="12700">
            <a:solidFill>
              <a:srgbClr val="64D2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55" name="Text 57">
            <a:extLst>
              <a:ext uri="{FF2B5EF4-FFF2-40B4-BE49-F238E27FC236}">
                <a16:creationId xmlns:a16="http://schemas.microsoft.com/office/drawing/2014/main" id="{A14B1A29-8416-38C6-3BDD-390018A94251}"/>
              </a:ext>
            </a:extLst>
          </p:cNvPr>
          <p:cNvSpPr txBox="1"/>
          <p:nvPr/>
        </p:nvSpPr>
        <p:spPr>
          <a:xfrm>
            <a:off x="7626400" y="3964892"/>
            <a:ext cx="1587399" cy="101803"/>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AI Discovery &amp; LOB AI Workshops</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56" name="Text 58">
            <a:extLst>
              <a:ext uri="{FF2B5EF4-FFF2-40B4-BE49-F238E27FC236}">
                <a16:creationId xmlns:a16="http://schemas.microsoft.com/office/drawing/2014/main" id="{B39F1981-83D7-5E76-4368-9FDC1474D2FE}"/>
              </a:ext>
            </a:extLst>
          </p:cNvPr>
          <p:cNvSpPr txBox="1"/>
          <p:nvPr/>
        </p:nvSpPr>
        <p:spPr>
          <a:xfrm>
            <a:off x="10375696" y="3967940"/>
            <a:ext cx="432207" cy="95707"/>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alpha val="50000"/>
                  </a:srgbClr>
                </a:solidFill>
                <a:effectLst/>
                <a:uLnTx/>
                <a:uFillTx/>
                <a:latin typeface="Dubai" panose="020B0503030403030204" pitchFamily="34" charset="-78"/>
                <a:ea typeface="Inter" pitchFamily="34" charset="-122"/>
                <a:cs typeface="Dubai" panose="020B0503030403030204" pitchFamily="34" charset="-78"/>
              </a:rPr>
              <a:t>Apr</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57" name="Shape 59">
            <a:extLst>
              <a:ext uri="{FF2B5EF4-FFF2-40B4-BE49-F238E27FC236}">
                <a16:creationId xmlns:a16="http://schemas.microsoft.com/office/drawing/2014/main" id="{1E519E6B-FE69-6A2D-8453-93093387356A}"/>
              </a:ext>
            </a:extLst>
          </p:cNvPr>
          <p:cNvSpPr/>
          <p:nvPr/>
        </p:nvSpPr>
        <p:spPr>
          <a:xfrm>
            <a:off x="10884103" y="3952091"/>
            <a:ext cx="654101" cy="126797"/>
          </a:xfrm>
          <a:prstGeom prst="roundRect">
            <a:avLst>
              <a:gd name="adj" fmla="val 480770"/>
            </a:avLst>
          </a:prstGeom>
          <a:solidFill>
            <a:srgbClr val="64D2FF">
              <a:alpha val="15000"/>
            </a:srgbClr>
          </a:solidFill>
          <a:ln w="12700">
            <a:solidFill>
              <a:srgbClr val="64D2FF">
                <a:alpha val="4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58" name="Text 60">
            <a:extLst>
              <a:ext uri="{FF2B5EF4-FFF2-40B4-BE49-F238E27FC236}">
                <a16:creationId xmlns:a16="http://schemas.microsoft.com/office/drawing/2014/main" id="{E69CD737-908D-682C-28D4-6D0221DF8D11}"/>
              </a:ext>
            </a:extLst>
          </p:cNvPr>
          <p:cNvSpPr txBox="1"/>
          <p:nvPr/>
        </p:nvSpPr>
        <p:spPr>
          <a:xfrm>
            <a:off x="10864596" y="3952090"/>
            <a:ext cx="692505" cy="127407"/>
          </a:xfrm>
          <a:prstGeom prst="rect">
            <a:avLst/>
          </a:prstGeom>
          <a:solidFill>
            <a:srgbClr val="FFFFFF">
              <a:alpha val="0"/>
            </a:srgbClr>
          </a:solidFill>
          <a:ln>
            <a:solidFill>
              <a:srgbClr val="FFFFFF">
                <a:alpha val="0"/>
              </a:srgbClr>
            </a:solidFill>
          </a:ln>
        </p:spPr>
        <p:txBody>
          <a:bodyPr wrap="square" lIns="50800" tIns="16933" rIns="50800" bIns="1693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64D2FF"/>
                </a:solidFill>
                <a:effectLst/>
                <a:uLnTx/>
                <a:uFillTx/>
                <a:latin typeface="Dubai" panose="020B0503030403030204" pitchFamily="34" charset="-78"/>
                <a:ea typeface="Inter" pitchFamily="34" charset="-122"/>
                <a:cs typeface="Dubai" panose="020B0503030403030204" pitchFamily="34" charset="-78"/>
              </a:rPr>
              <a:t>Planning</a:t>
            </a:r>
            <a:endParaRPr kumimoji="0" lang="en-US" sz="533"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59" name="Shape 61">
            <a:extLst>
              <a:ext uri="{FF2B5EF4-FFF2-40B4-BE49-F238E27FC236}">
                <a16:creationId xmlns:a16="http://schemas.microsoft.com/office/drawing/2014/main" id="{6E4A4E66-2EAB-CD46-68C8-7638CCF0AE25}"/>
              </a:ext>
            </a:extLst>
          </p:cNvPr>
          <p:cNvSpPr/>
          <p:nvPr/>
        </p:nvSpPr>
        <p:spPr>
          <a:xfrm>
            <a:off x="7531303" y="4148991"/>
            <a:ext cx="4083101" cy="190805"/>
          </a:xfrm>
          <a:prstGeom prst="roundRect">
            <a:avLst>
              <a:gd name="adj" fmla="val 127796"/>
            </a:avLst>
          </a:prstGeom>
          <a:solidFill>
            <a:srgbClr val="FFFFFF">
              <a:alpha val="3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60" name="Shape 62">
            <a:extLst>
              <a:ext uri="{FF2B5EF4-FFF2-40B4-BE49-F238E27FC236}">
                <a16:creationId xmlns:a16="http://schemas.microsoft.com/office/drawing/2014/main" id="{634C26F4-3EE2-6098-D713-B8B29F061244}"/>
              </a:ext>
            </a:extLst>
          </p:cNvPr>
          <p:cNvSpPr/>
          <p:nvPr/>
        </p:nvSpPr>
        <p:spPr>
          <a:xfrm>
            <a:off x="7531303" y="4148991"/>
            <a:ext cx="18897" cy="190805"/>
          </a:xfrm>
          <a:prstGeom prst="roundRect">
            <a:avLst>
              <a:gd name="adj" fmla="val 1290341"/>
            </a:avLst>
          </a:prstGeom>
          <a:solidFill>
            <a:srgbClr val="30D158"/>
          </a:solidFill>
          <a:ln w="12700">
            <a:solidFill>
              <a:srgbClr val="30D158">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61" name="Text 63">
            <a:extLst>
              <a:ext uri="{FF2B5EF4-FFF2-40B4-BE49-F238E27FC236}">
                <a16:creationId xmlns:a16="http://schemas.microsoft.com/office/drawing/2014/main" id="{1E90160D-E712-35A1-CEFA-76F1858798F8}"/>
              </a:ext>
            </a:extLst>
          </p:cNvPr>
          <p:cNvSpPr txBox="1"/>
          <p:nvPr/>
        </p:nvSpPr>
        <p:spPr>
          <a:xfrm>
            <a:off x="7626401" y="4193492"/>
            <a:ext cx="1333195" cy="101803"/>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Order Form / SOW Signature</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62" name="Text 64">
            <a:extLst>
              <a:ext uri="{FF2B5EF4-FFF2-40B4-BE49-F238E27FC236}">
                <a16:creationId xmlns:a16="http://schemas.microsoft.com/office/drawing/2014/main" id="{D5A07CA2-2777-047E-CEEE-B8572808EDDC}"/>
              </a:ext>
            </a:extLst>
          </p:cNvPr>
          <p:cNvSpPr txBox="1"/>
          <p:nvPr/>
        </p:nvSpPr>
        <p:spPr>
          <a:xfrm>
            <a:off x="10375696" y="4196540"/>
            <a:ext cx="432207" cy="95707"/>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alpha val="50000"/>
                  </a:srgbClr>
                </a:solidFill>
                <a:effectLst/>
                <a:uLnTx/>
                <a:uFillTx/>
                <a:latin typeface="Dubai" panose="020B0503030403030204" pitchFamily="34" charset="-78"/>
                <a:ea typeface="Inter" pitchFamily="34" charset="-122"/>
                <a:cs typeface="Dubai" panose="020B0503030403030204" pitchFamily="34" charset="-78"/>
              </a:rPr>
              <a:t>Mar–Apr</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63" name="Shape 65">
            <a:extLst>
              <a:ext uri="{FF2B5EF4-FFF2-40B4-BE49-F238E27FC236}">
                <a16:creationId xmlns:a16="http://schemas.microsoft.com/office/drawing/2014/main" id="{99641F69-8ED8-D9D7-22C9-35EB1016763E}"/>
              </a:ext>
            </a:extLst>
          </p:cNvPr>
          <p:cNvSpPr/>
          <p:nvPr/>
        </p:nvSpPr>
        <p:spPr>
          <a:xfrm>
            <a:off x="10884103" y="4180691"/>
            <a:ext cx="654101" cy="126797"/>
          </a:xfrm>
          <a:prstGeom prst="roundRect">
            <a:avLst>
              <a:gd name="adj" fmla="val 480770"/>
            </a:avLst>
          </a:prstGeom>
          <a:solidFill>
            <a:srgbClr val="30D158">
              <a:alpha val="15000"/>
            </a:srgbClr>
          </a:solidFill>
          <a:ln w="12700">
            <a:solidFill>
              <a:srgbClr val="30D158">
                <a:alpha val="4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64" name="Text 66">
            <a:extLst>
              <a:ext uri="{FF2B5EF4-FFF2-40B4-BE49-F238E27FC236}">
                <a16:creationId xmlns:a16="http://schemas.microsoft.com/office/drawing/2014/main" id="{48EE5402-CAE4-7C1C-C7D7-10EBF0EF43C0}"/>
              </a:ext>
            </a:extLst>
          </p:cNvPr>
          <p:cNvSpPr txBox="1"/>
          <p:nvPr/>
        </p:nvSpPr>
        <p:spPr>
          <a:xfrm>
            <a:off x="10864596" y="4180690"/>
            <a:ext cx="692505" cy="127407"/>
          </a:xfrm>
          <a:prstGeom prst="rect">
            <a:avLst/>
          </a:prstGeom>
          <a:solidFill>
            <a:srgbClr val="FFFFFF">
              <a:alpha val="0"/>
            </a:srgbClr>
          </a:solidFill>
          <a:ln>
            <a:solidFill>
              <a:srgbClr val="FFFFFF">
                <a:alpha val="0"/>
              </a:srgbClr>
            </a:solidFill>
          </a:ln>
        </p:spPr>
        <p:txBody>
          <a:bodyPr wrap="square" lIns="50800" tIns="16933" rIns="50800" bIns="1693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30D158"/>
                </a:solidFill>
                <a:effectLst/>
                <a:uLnTx/>
                <a:uFillTx/>
                <a:latin typeface="Dubai" panose="020B0503030403030204" pitchFamily="34" charset="-78"/>
                <a:ea typeface="Inter" pitchFamily="34" charset="-122"/>
                <a:cs typeface="Dubai" panose="020B0503030403030204" pitchFamily="34" charset="-78"/>
              </a:rPr>
              <a:t>In Process</a:t>
            </a:r>
            <a:endParaRPr kumimoji="0" lang="en-US" sz="533"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65" name="Shape 67">
            <a:extLst>
              <a:ext uri="{FF2B5EF4-FFF2-40B4-BE49-F238E27FC236}">
                <a16:creationId xmlns:a16="http://schemas.microsoft.com/office/drawing/2014/main" id="{E4174277-FC96-228C-2F64-76B0FB965E75}"/>
              </a:ext>
            </a:extLst>
          </p:cNvPr>
          <p:cNvSpPr/>
          <p:nvPr/>
        </p:nvSpPr>
        <p:spPr>
          <a:xfrm>
            <a:off x="7531303" y="4428188"/>
            <a:ext cx="4083101" cy="190805"/>
          </a:xfrm>
          <a:prstGeom prst="roundRect">
            <a:avLst>
              <a:gd name="adj" fmla="val 127796"/>
            </a:avLst>
          </a:prstGeom>
          <a:solidFill>
            <a:srgbClr val="FFFFFF">
              <a:alpha val="3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66" name="Shape 68">
            <a:extLst>
              <a:ext uri="{FF2B5EF4-FFF2-40B4-BE49-F238E27FC236}">
                <a16:creationId xmlns:a16="http://schemas.microsoft.com/office/drawing/2014/main" id="{205C3A6F-6B45-0C5A-82B0-F44D88F1377D}"/>
              </a:ext>
            </a:extLst>
          </p:cNvPr>
          <p:cNvSpPr/>
          <p:nvPr/>
        </p:nvSpPr>
        <p:spPr>
          <a:xfrm>
            <a:off x="7531303" y="4428188"/>
            <a:ext cx="18897" cy="190805"/>
          </a:xfrm>
          <a:prstGeom prst="roundRect">
            <a:avLst>
              <a:gd name="adj" fmla="val 1290341"/>
            </a:avLst>
          </a:prstGeom>
          <a:solidFill>
            <a:srgbClr val="8E8E93"/>
          </a:solidFill>
          <a:ln w="12700">
            <a:solidFill>
              <a:srgbClr val="8E8E93">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67" name="Text 69">
            <a:extLst>
              <a:ext uri="{FF2B5EF4-FFF2-40B4-BE49-F238E27FC236}">
                <a16:creationId xmlns:a16="http://schemas.microsoft.com/office/drawing/2014/main" id="{12C8BF76-BF7F-821E-E231-5DF85188042E}"/>
              </a:ext>
            </a:extLst>
          </p:cNvPr>
          <p:cNvSpPr txBox="1"/>
          <p:nvPr/>
        </p:nvSpPr>
        <p:spPr>
          <a:xfrm>
            <a:off x="7626400" y="4472689"/>
            <a:ext cx="1874520" cy="101803"/>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Fiori Readiness &amp; UX Strategy/Roadmap</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68" name="Text 70">
            <a:extLst>
              <a:ext uri="{FF2B5EF4-FFF2-40B4-BE49-F238E27FC236}">
                <a16:creationId xmlns:a16="http://schemas.microsoft.com/office/drawing/2014/main" id="{20D67384-8939-F3D0-E498-F727DEA0D286}"/>
              </a:ext>
            </a:extLst>
          </p:cNvPr>
          <p:cNvSpPr txBox="1"/>
          <p:nvPr/>
        </p:nvSpPr>
        <p:spPr>
          <a:xfrm>
            <a:off x="10375696" y="4475737"/>
            <a:ext cx="432207" cy="95707"/>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alpha val="50000"/>
                  </a:srgbClr>
                </a:solidFill>
                <a:effectLst/>
                <a:uLnTx/>
                <a:uFillTx/>
                <a:latin typeface="Dubai" panose="020B0503030403030204" pitchFamily="34" charset="-78"/>
                <a:ea typeface="Inter" pitchFamily="34" charset="-122"/>
                <a:cs typeface="Dubai" panose="020B0503030403030204" pitchFamily="34" charset="-78"/>
              </a:rPr>
              <a:t>Apr–June</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69" name="Shape 71">
            <a:extLst>
              <a:ext uri="{FF2B5EF4-FFF2-40B4-BE49-F238E27FC236}">
                <a16:creationId xmlns:a16="http://schemas.microsoft.com/office/drawing/2014/main" id="{81DC8795-523C-5DC6-37D4-BBFE3FD1BDCA}"/>
              </a:ext>
            </a:extLst>
          </p:cNvPr>
          <p:cNvSpPr/>
          <p:nvPr/>
        </p:nvSpPr>
        <p:spPr>
          <a:xfrm>
            <a:off x="10884103" y="4459887"/>
            <a:ext cx="654101" cy="126797"/>
          </a:xfrm>
          <a:prstGeom prst="roundRect">
            <a:avLst>
              <a:gd name="adj" fmla="val 480770"/>
            </a:avLst>
          </a:prstGeom>
          <a:solidFill>
            <a:srgbClr val="FFFFFF">
              <a:alpha val="8000"/>
            </a:srgbClr>
          </a:solidFill>
          <a:ln w="12700">
            <a:solidFill>
              <a:srgbClr val="FFFFFF">
                <a:alpha val="2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70" name="Text 72">
            <a:extLst>
              <a:ext uri="{FF2B5EF4-FFF2-40B4-BE49-F238E27FC236}">
                <a16:creationId xmlns:a16="http://schemas.microsoft.com/office/drawing/2014/main" id="{5D077C0A-3047-9242-075A-47F149B4857C}"/>
              </a:ext>
            </a:extLst>
          </p:cNvPr>
          <p:cNvSpPr txBox="1"/>
          <p:nvPr/>
        </p:nvSpPr>
        <p:spPr>
          <a:xfrm>
            <a:off x="10864596" y="4459887"/>
            <a:ext cx="692505" cy="127407"/>
          </a:xfrm>
          <a:prstGeom prst="rect">
            <a:avLst/>
          </a:prstGeom>
          <a:solidFill>
            <a:srgbClr val="FFFFFF">
              <a:alpha val="0"/>
            </a:srgbClr>
          </a:solidFill>
          <a:ln>
            <a:solidFill>
              <a:srgbClr val="FFFFFF">
                <a:alpha val="0"/>
              </a:srgbClr>
            </a:solidFill>
          </a:ln>
        </p:spPr>
        <p:txBody>
          <a:bodyPr wrap="square" lIns="50800" tIns="16933" rIns="50800" bIns="1693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A0A0A5"/>
                </a:solidFill>
                <a:effectLst/>
                <a:uLnTx/>
                <a:uFillTx/>
                <a:latin typeface="Dubai" panose="020B0503030403030204" pitchFamily="34" charset="-78"/>
                <a:ea typeface="Inter" pitchFamily="34" charset="-122"/>
                <a:cs typeface="Dubai" panose="020B0503030403030204" pitchFamily="34" charset="-78"/>
              </a:rPr>
              <a:t>Not Started</a:t>
            </a:r>
            <a:endParaRPr kumimoji="0" lang="en-US" sz="533"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71" name="Shape 73">
            <a:extLst>
              <a:ext uri="{FF2B5EF4-FFF2-40B4-BE49-F238E27FC236}">
                <a16:creationId xmlns:a16="http://schemas.microsoft.com/office/drawing/2014/main" id="{4377F394-BF2C-FF75-0453-45398483F696}"/>
              </a:ext>
            </a:extLst>
          </p:cNvPr>
          <p:cNvSpPr/>
          <p:nvPr/>
        </p:nvSpPr>
        <p:spPr>
          <a:xfrm>
            <a:off x="7531303" y="4656788"/>
            <a:ext cx="4083101" cy="190805"/>
          </a:xfrm>
          <a:prstGeom prst="roundRect">
            <a:avLst>
              <a:gd name="adj" fmla="val 127796"/>
            </a:avLst>
          </a:prstGeom>
          <a:solidFill>
            <a:srgbClr val="FFFFFF">
              <a:alpha val="3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72" name="Shape 74">
            <a:extLst>
              <a:ext uri="{FF2B5EF4-FFF2-40B4-BE49-F238E27FC236}">
                <a16:creationId xmlns:a16="http://schemas.microsoft.com/office/drawing/2014/main" id="{18A208F4-EDC5-901A-13C5-C72A81D17483}"/>
              </a:ext>
            </a:extLst>
          </p:cNvPr>
          <p:cNvSpPr/>
          <p:nvPr/>
        </p:nvSpPr>
        <p:spPr>
          <a:xfrm>
            <a:off x="7531303" y="4656788"/>
            <a:ext cx="18897" cy="190805"/>
          </a:xfrm>
          <a:prstGeom prst="roundRect">
            <a:avLst>
              <a:gd name="adj" fmla="val 1290341"/>
            </a:avLst>
          </a:prstGeom>
          <a:solidFill>
            <a:srgbClr val="8E8E93"/>
          </a:solidFill>
          <a:ln w="12700">
            <a:solidFill>
              <a:srgbClr val="8E8E93">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73" name="Text 75">
            <a:extLst>
              <a:ext uri="{FF2B5EF4-FFF2-40B4-BE49-F238E27FC236}">
                <a16:creationId xmlns:a16="http://schemas.microsoft.com/office/drawing/2014/main" id="{6FE7EBB0-8989-27F0-08B8-245B1E86AA8C}"/>
              </a:ext>
            </a:extLst>
          </p:cNvPr>
          <p:cNvSpPr txBox="1"/>
          <p:nvPr/>
        </p:nvSpPr>
        <p:spPr>
          <a:xfrm>
            <a:off x="7626401" y="4701289"/>
            <a:ext cx="1156411" cy="101803"/>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Joule Readiness Service</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74" name="Text 76">
            <a:extLst>
              <a:ext uri="{FF2B5EF4-FFF2-40B4-BE49-F238E27FC236}">
                <a16:creationId xmlns:a16="http://schemas.microsoft.com/office/drawing/2014/main" id="{1AB39177-FF2A-1351-9A4B-53ED4EA2AC68}"/>
              </a:ext>
            </a:extLst>
          </p:cNvPr>
          <p:cNvSpPr txBox="1"/>
          <p:nvPr/>
        </p:nvSpPr>
        <p:spPr>
          <a:xfrm>
            <a:off x="10375696" y="4704337"/>
            <a:ext cx="432207" cy="95707"/>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alpha val="50000"/>
                  </a:srgbClr>
                </a:solidFill>
                <a:effectLst/>
                <a:uLnTx/>
                <a:uFillTx/>
                <a:latin typeface="Dubai" panose="020B0503030403030204" pitchFamily="34" charset="-78"/>
                <a:ea typeface="Inter" pitchFamily="34" charset="-122"/>
                <a:cs typeface="Dubai" panose="020B0503030403030204" pitchFamily="34" charset="-78"/>
              </a:rPr>
              <a:t>Apr–May</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75" name="Shape 77">
            <a:extLst>
              <a:ext uri="{FF2B5EF4-FFF2-40B4-BE49-F238E27FC236}">
                <a16:creationId xmlns:a16="http://schemas.microsoft.com/office/drawing/2014/main" id="{7138768E-6033-A42E-5C8B-EB358D2757E8}"/>
              </a:ext>
            </a:extLst>
          </p:cNvPr>
          <p:cNvSpPr/>
          <p:nvPr/>
        </p:nvSpPr>
        <p:spPr>
          <a:xfrm>
            <a:off x="10884103" y="4688487"/>
            <a:ext cx="654101" cy="126797"/>
          </a:xfrm>
          <a:prstGeom prst="roundRect">
            <a:avLst>
              <a:gd name="adj" fmla="val 480770"/>
            </a:avLst>
          </a:prstGeom>
          <a:solidFill>
            <a:srgbClr val="FFFFFF">
              <a:alpha val="8000"/>
            </a:srgbClr>
          </a:solidFill>
          <a:ln w="12700">
            <a:solidFill>
              <a:srgbClr val="FFFFFF">
                <a:alpha val="2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76" name="Text 78">
            <a:extLst>
              <a:ext uri="{FF2B5EF4-FFF2-40B4-BE49-F238E27FC236}">
                <a16:creationId xmlns:a16="http://schemas.microsoft.com/office/drawing/2014/main" id="{DEC99D55-634A-F6AF-32CD-1E2545EF2D08}"/>
              </a:ext>
            </a:extLst>
          </p:cNvPr>
          <p:cNvSpPr txBox="1"/>
          <p:nvPr/>
        </p:nvSpPr>
        <p:spPr>
          <a:xfrm>
            <a:off x="10864596" y="4688487"/>
            <a:ext cx="692505" cy="127407"/>
          </a:xfrm>
          <a:prstGeom prst="rect">
            <a:avLst/>
          </a:prstGeom>
          <a:solidFill>
            <a:srgbClr val="FFFFFF">
              <a:alpha val="0"/>
            </a:srgbClr>
          </a:solidFill>
          <a:ln>
            <a:solidFill>
              <a:srgbClr val="FFFFFF">
                <a:alpha val="0"/>
              </a:srgbClr>
            </a:solidFill>
          </a:ln>
        </p:spPr>
        <p:txBody>
          <a:bodyPr wrap="square" lIns="50800" tIns="16933" rIns="50800" bIns="1693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A0A0A5"/>
                </a:solidFill>
                <a:effectLst/>
                <a:uLnTx/>
                <a:uFillTx/>
                <a:latin typeface="Dubai" panose="020B0503030403030204" pitchFamily="34" charset="-78"/>
                <a:ea typeface="Inter" pitchFamily="34" charset="-122"/>
                <a:cs typeface="Dubai" panose="020B0503030403030204" pitchFamily="34" charset="-78"/>
              </a:rPr>
              <a:t>Not Started</a:t>
            </a:r>
            <a:endParaRPr kumimoji="0" lang="en-US" sz="533"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77" name="Shape 79">
            <a:extLst>
              <a:ext uri="{FF2B5EF4-FFF2-40B4-BE49-F238E27FC236}">
                <a16:creationId xmlns:a16="http://schemas.microsoft.com/office/drawing/2014/main" id="{DB358518-13FD-5ED5-B7D1-4B34266B3562}"/>
              </a:ext>
            </a:extLst>
          </p:cNvPr>
          <p:cNvSpPr/>
          <p:nvPr/>
        </p:nvSpPr>
        <p:spPr>
          <a:xfrm>
            <a:off x="7531303" y="4885388"/>
            <a:ext cx="4083101" cy="190805"/>
          </a:xfrm>
          <a:prstGeom prst="roundRect">
            <a:avLst>
              <a:gd name="adj" fmla="val 127796"/>
            </a:avLst>
          </a:prstGeom>
          <a:solidFill>
            <a:srgbClr val="FFFFFF">
              <a:alpha val="3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78" name="Shape 80">
            <a:extLst>
              <a:ext uri="{FF2B5EF4-FFF2-40B4-BE49-F238E27FC236}">
                <a16:creationId xmlns:a16="http://schemas.microsoft.com/office/drawing/2014/main" id="{218209D3-0E19-AF8B-53D1-4783C9C88EC9}"/>
              </a:ext>
            </a:extLst>
          </p:cNvPr>
          <p:cNvSpPr/>
          <p:nvPr/>
        </p:nvSpPr>
        <p:spPr>
          <a:xfrm>
            <a:off x="7531303" y="4885388"/>
            <a:ext cx="18897" cy="190805"/>
          </a:xfrm>
          <a:prstGeom prst="roundRect">
            <a:avLst>
              <a:gd name="adj" fmla="val 1290341"/>
            </a:avLst>
          </a:prstGeom>
          <a:solidFill>
            <a:srgbClr val="8E8E93"/>
          </a:solidFill>
          <a:ln w="12700">
            <a:solidFill>
              <a:srgbClr val="8E8E93">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79" name="Text 81">
            <a:extLst>
              <a:ext uri="{FF2B5EF4-FFF2-40B4-BE49-F238E27FC236}">
                <a16:creationId xmlns:a16="http://schemas.microsoft.com/office/drawing/2014/main" id="{CA4A03E4-FDFB-F68F-E617-84999F3B26A4}"/>
              </a:ext>
            </a:extLst>
          </p:cNvPr>
          <p:cNvSpPr txBox="1"/>
          <p:nvPr/>
        </p:nvSpPr>
        <p:spPr>
          <a:xfrm>
            <a:off x="7626400" y="4929889"/>
            <a:ext cx="1383183" cy="101803"/>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BTP &amp; AI Governance Service</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80" name="Text 82">
            <a:extLst>
              <a:ext uri="{FF2B5EF4-FFF2-40B4-BE49-F238E27FC236}">
                <a16:creationId xmlns:a16="http://schemas.microsoft.com/office/drawing/2014/main" id="{FD99EFE5-1B87-1DF8-8ED3-46143C39B174}"/>
              </a:ext>
            </a:extLst>
          </p:cNvPr>
          <p:cNvSpPr txBox="1"/>
          <p:nvPr/>
        </p:nvSpPr>
        <p:spPr>
          <a:xfrm>
            <a:off x="10375696" y="4932937"/>
            <a:ext cx="432207" cy="95707"/>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alpha val="50000"/>
                  </a:srgbClr>
                </a:solidFill>
                <a:effectLst/>
                <a:uLnTx/>
                <a:uFillTx/>
                <a:latin typeface="Dubai" panose="020B0503030403030204" pitchFamily="34" charset="-78"/>
                <a:ea typeface="Inter" pitchFamily="34" charset="-122"/>
                <a:cs typeface="Dubai" panose="020B0503030403030204" pitchFamily="34" charset="-78"/>
              </a:rPr>
              <a:t>Apr–May</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81" name="Shape 83">
            <a:extLst>
              <a:ext uri="{FF2B5EF4-FFF2-40B4-BE49-F238E27FC236}">
                <a16:creationId xmlns:a16="http://schemas.microsoft.com/office/drawing/2014/main" id="{23B91CCD-AA5F-F789-075A-510E5B2ECF20}"/>
              </a:ext>
            </a:extLst>
          </p:cNvPr>
          <p:cNvSpPr/>
          <p:nvPr/>
        </p:nvSpPr>
        <p:spPr>
          <a:xfrm>
            <a:off x="10884103" y="4917087"/>
            <a:ext cx="654101" cy="126797"/>
          </a:xfrm>
          <a:prstGeom prst="roundRect">
            <a:avLst>
              <a:gd name="adj" fmla="val 480770"/>
            </a:avLst>
          </a:prstGeom>
          <a:solidFill>
            <a:srgbClr val="FFFFFF">
              <a:alpha val="8000"/>
            </a:srgbClr>
          </a:solidFill>
          <a:ln w="12700">
            <a:solidFill>
              <a:srgbClr val="FFFFFF">
                <a:alpha val="2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82" name="Text 84">
            <a:extLst>
              <a:ext uri="{FF2B5EF4-FFF2-40B4-BE49-F238E27FC236}">
                <a16:creationId xmlns:a16="http://schemas.microsoft.com/office/drawing/2014/main" id="{08FDE1E3-3A54-2508-CFC2-D2B7CBDDE92B}"/>
              </a:ext>
            </a:extLst>
          </p:cNvPr>
          <p:cNvSpPr txBox="1"/>
          <p:nvPr/>
        </p:nvSpPr>
        <p:spPr>
          <a:xfrm>
            <a:off x="10864596" y="4917087"/>
            <a:ext cx="692505" cy="127407"/>
          </a:xfrm>
          <a:prstGeom prst="rect">
            <a:avLst/>
          </a:prstGeom>
          <a:solidFill>
            <a:srgbClr val="FFFFFF">
              <a:alpha val="0"/>
            </a:srgbClr>
          </a:solidFill>
          <a:ln>
            <a:solidFill>
              <a:srgbClr val="FFFFFF">
                <a:alpha val="0"/>
              </a:srgbClr>
            </a:solidFill>
          </a:ln>
        </p:spPr>
        <p:txBody>
          <a:bodyPr wrap="square" lIns="50800" tIns="16933" rIns="50800" bIns="1693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A0A0A5"/>
                </a:solidFill>
                <a:effectLst/>
                <a:uLnTx/>
                <a:uFillTx/>
                <a:latin typeface="Dubai" panose="020B0503030403030204" pitchFamily="34" charset="-78"/>
                <a:ea typeface="Inter" pitchFamily="34" charset="-122"/>
                <a:cs typeface="Dubai" panose="020B0503030403030204" pitchFamily="34" charset="-78"/>
              </a:rPr>
              <a:t>Not Started</a:t>
            </a:r>
            <a:endParaRPr kumimoji="0" lang="en-US" sz="533"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83" name="Shape 85">
            <a:extLst>
              <a:ext uri="{FF2B5EF4-FFF2-40B4-BE49-F238E27FC236}">
                <a16:creationId xmlns:a16="http://schemas.microsoft.com/office/drawing/2014/main" id="{3FB2D9EF-6107-6EB4-6EB8-E1C11964DFCE}"/>
              </a:ext>
            </a:extLst>
          </p:cNvPr>
          <p:cNvSpPr/>
          <p:nvPr/>
        </p:nvSpPr>
        <p:spPr>
          <a:xfrm>
            <a:off x="7531303" y="5113988"/>
            <a:ext cx="4083101" cy="190805"/>
          </a:xfrm>
          <a:prstGeom prst="roundRect">
            <a:avLst>
              <a:gd name="adj" fmla="val 127796"/>
            </a:avLst>
          </a:prstGeom>
          <a:solidFill>
            <a:srgbClr val="FFFFFF">
              <a:alpha val="3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84" name="Shape 86">
            <a:extLst>
              <a:ext uri="{FF2B5EF4-FFF2-40B4-BE49-F238E27FC236}">
                <a16:creationId xmlns:a16="http://schemas.microsoft.com/office/drawing/2014/main" id="{404A0ABA-8BEB-33EB-8CE2-3AD13AE38E4C}"/>
              </a:ext>
            </a:extLst>
          </p:cNvPr>
          <p:cNvSpPr/>
          <p:nvPr/>
        </p:nvSpPr>
        <p:spPr>
          <a:xfrm>
            <a:off x="7531303" y="5113988"/>
            <a:ext cx="18897" cy="190805"/>
          </a:xfrm>
          <a:prstGeom prst="roundRect">
            <a:avLst>
              <a:gd name="adj" fmla="val 1290341"/>
            </a:avLst>
          </a:prstGeom>
          <a:solidFill>
            <a:srgbClr val="8E8E93"/>
          </a:solidFill>
          <a:ln w="12700">
            <a:solidFill>
              <a:srgbClr val="8E8E93">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85" name="Text 87">
            <a:extLst>
              <a:ext uri="{FF2B5EF4-FFF2-40B4-BE49-F238E27FC236}">
                <a16:creationId xmlns:a16="http://schemas.microsoft.com/office/drawing/2014/main" id="{F95317B8-7574-70A9-5CA7-69749D474D19}"/>
              </a:ext>
            </a:extLst>
          </p:cNvPr>
          <p:cNvSpPr txBox="1"/>
          <p:nvPr/>
        </p:nvSpPr>
        <p:spPr>
          <a:xfrm>
            <a:off x="7626401" y="5158489"/>
            <a:ext cx="1795881" cy="101803"/>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AI Assessment &amp; Readiness (S/4HANA)</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86" name="Text 88">
            <a:extLst>
              <a:ext uri="{FF2B5EF4-FFF2-40B4-BE49-F238E27FC236}">
                <a16:creationId xmlns:a16="http://schemas.microsoft.com/office/drawing/2014/main" id="{4917731C-A993-97E9-FA36-D8BF076B3C1F}"/>
              </a:ext>
            </a:extLst>
          </p:cNvPr>
          <p:cNvSpPr txBox="1"/>
          <p:nvPr/>
        </p:nvSpPr>
        <p:spPr>
          <a:xfrm>
            <a:off x="10375696" y="5161537"/>
            <a:ext cx="432207" cy="95707"/>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alpha val="50000"/>
                  </a:srgbClr>
                </a:solidFill>
                <a:effectLst/>
                <a:uLnTx/>
                <a:uFillTx/>
                <a:latin typeface="Dubai" panose="020B0503030403030204" pitchFamily="34" charset="-78"/>
                <a:ea typeface="Inter" pitchFamily="34" charset="-122"/>
                <a:cs typeface="Dubai" panose="020B0503030403030204" pitchFamily="34" charset="-78"/>
              </a:rPr>
              <a:t>Apr–July</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87" name="Shape 89">
            <a:extLst>
              <a:ext uri="{FF2B5EF4-FFF2-40B4-BE49-F238E27FC236}">
                <a16:creationId xmlns:a16="http://schemas.microsoft.com/office/drawing/2014/main" id="{1EC5BB46-FD6F-C2E0-CD50-29147783BA26}"/>
              </a:ext>
            </a:extLst>
          </p:cNvPr>
          <p:cNvSpPr/>
          <p:nvPr/>
        </p:nvSpPr>
        <p:spPr>
          <a:xfrm>
            <a:off x="10884103" y="5145687"/>
            <a:ext cx="654101" cy="126797"/>
          </a:xfrm>
          <a:prstGeom prst="roundRect">
            <a:avLst>
              <a:gd name="adj" fmla="val 480770"/>
            </a:avLst>
          </a:prstGeom>
          <a:solidFill>
            <a:srgbClr val="FFFFFF">
              <a:alpha val="8000"/>
            </a:srgbClr>
          </a:solidFill>
          <a:ln w="12700">
            <a:solidFill>
              <a:srgbClr val="FFFFFF">
                <a:alpha val="2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88" name="Text 90">
            <a:extLst>
              <a:ext uri="{FF2B5EF4-FFF2-40B4-BE49-F238E27FC236}">
                <a16:creationId xmlns:a16="http://schemas.microsoft.com/office/drawing/2014/main" id="{A64E5EE5-A01F-8E15-39A8-C7BCE4674A47}"/>
              </a:ext>
            </a:extLst>
          </p:cNvPr>
          <p:cNvSpPr txBox="1"/>
          <p:nvPr/>
        </p:nvSpPr>
        <p:spPr>
          <a:xfrm>
            <a:off x="10864596" y="5145687"/>
            <a:ext cx="692505" cy="127407"/>
          </a:xfrm>
          <a:prstGeom prst="rect">
            <a:avLst/>
          </a:prstGeom>
          <a:solidFill>
            <a:srgbClr val="FFFFFF">
              <a:alpha val="0"/>
            </a:srgbClr>
          </a:solidFill>
          <a:ln>
            <a:solidFill>
              <a:srgbClr val="FFFFFF">
                <a:alpha val="0"/>
              </a:srgbClr>
            </a:solidFill>
          </a:ln>
        </p:spPr>
        <p:txBody>
          <a:bodyPr wrap="square" lIns="50800" tIns="16933" rIns="50800" bIns="1693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A0A0A5"/>
                </a:solidFill>
                <a:effectLst/>
                <a:uLnTx/>
                <a:uFillTx/>
                <a:latin typeface="Dubai" panose="020B0503030403030204" pitchFamily="34" charset="-78"/>
                <a:ea typeface="Inter" pitchFamily="34" charset="-122"/>
                <a:cs typeface="Dubai" panose="020B0503030403030204" pitchFamily="34" charset="-78"/>
              </a:rPr>
              <a:t>Not Started</a:t>
            </a:r>
            <a:endParaRPr kumimoji="0" lang="en-US" sz="533"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89" name="Shape 91">
            <a:extLst>
              <a:ext uri="{FF2B5EF4-FFF2-40B4-BE49-F238E27FC236}">
                <a16:creationId xmlns:a16="http://schemas.microsoft.com/office/drawing/2014/main" id="{885730F9-FCFA-10A8-BF0F-36A74DA7B56B}"/>
              </a:ext>
            </a:extLst>
          </p:cNvPr>
          <p:cNvSpPr/>
          <p:nvPr/>
        </p:nvSpPr>
        <p:spPr>
          <a:xfrm>
            <a:off x="7531303" y="5393185"/>
            <a:ext cx="4083101" cy="190805"/>
          </a:xfrm>
          <a:prstGeom prst="roundRect">
            <a:avLst>
              <a:gd name="adj" fmla="val 127796"/>
            </a:avLst>
          </a:prstGeom>
          <a:solidFill>
            <a:srgbClr val="FFFFFF">
              <a:alpha val="3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90" name="Shape 92">
            <a:extLst>
              <a:ext uri="{FF2B5EF4-FFF2-40B4-BE49-F238E27FC236}">
                <a16:creationId xmlns:a16="http://schemas.microsoft.com/office/drawing/2014/main" id="{B46E86FF-06E6-3866-F035-DEBA2005E861}"/>
              </a:ext>
            </a:extLst>
          </p:cNvPr>
          <p:cNvSpPr/>
          <p:nvPr/>
        </p:nvSpPr>
        <p:spPr>
          <a:xfrm>
            <a:off x="7531303" y="5393185"/>
            <a:ext cx="18897" cy="190805"/>
          </a:xfrm>
          <a:prstGeom prst="roundRect">
            <a:avLst>
              <a:gd name="adj" fmla="val 1290341"/>
            </a:avLst>
          </a:prstGeom>
          <a:solidFill>
            <a:srgbClr val="8E8E93"/>
          </a:solidFill>
          <a:ln w="12700">
            <a:solidFill>
              <a:srgbClr val="8E8E93">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91" name="Text 93">
            <a:extLst>
              <a:ext uri="{FF2B5EF4-FFF2-40B4-BE49-F238E27FC236}">
                <a16:creationId xmlns:a16="http://schemas.microsoft.com/office/drawing/2014/main" id="{B88F8E0C-4469-A1C9-1702-FD64E180C4F3}"/>
              </a:ext>
            </a:extLst>
          </p:cNvPr>
          <p:cNvSpPr txBox="1"/>
          <p:nvPr/>
        </p:nvSpPr>
        <p:spPr>
          <a:xfrm>
            <a:off x="7626400" y="5437686"/>
            <a:ext cx="1730655" cy="101803"/>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SAP Business AI Strategy &amp; Advisory</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92" name="Text 94">
            <a:extLst>
              <a:ext uri="{FF2B5EF4-FFF2-40B4-BE49-F238E27FC236}">
                <a16:creationId xmlns:a16="http://schemas.microsoft.com/office/drawing/2014/main" id="{A2C5B9CA-BD35-5339-9739-F7850DFAC0E3}"/>
              </a:ext>
            </a:extLst>
          </p:cNvPr>
          <p:cNvSpPr txBox="1"/>
          <p:nvPr/>
        </p:nvSpPr>
        <p:spPr>
          <a:xfrm>
            <a:off x="10375696" y="5440734"/>
            <a:ext cx="432207" cy="95707"/>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alpha val="50000"/>
                  </a:srgbClr>
                </a:solidFill>
                <a:effectLst/>
                <a:uLnTx/>
                <a:uFillTx/>
                <a:latin typeface="Dubai" panose="020B0503030403030204" pitchFamily="34" charset="-78"/>
                <a:ea typeface="Inter" pitchFamily="34" charset="-122"/>
                <a:cs typeface="Dubai" panose="020B0503030403030204" pitchFamily="34" charset="-78"/>
              </a:rPr>
              <a:t>Apr–Oct</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93" name="Shape 95">
            <a:extLst>
              <a:ext uri="{FF2B5EF4-FFF2-40B4-BE49-F238E27FC236}">
                <a16:creationId xmlns:a16="http://schemas.microsoft.com/office/drawing/2014/main" id="{39582E7A-C607-EB13-878D-93A5BA7B2012}"/>
              </a:ext>
            </a:extLst>
          </p:cNvPr>
          <p:cNvSpPr/>
          <p:nvPr/>
        </p:nvSpPr>
        <p:spPr>
          <a:xfrm>
            <a:off x="10884103" y="5424884"/>
            <a:ext cx="654101" cy="126797"/>
          </a:xfrm>
          <a:prstGeom prst="roundRect">
            <a:avLst>
              <a:gd name="adj" fmla="val 480770"/>
            </a:avLst>
          </a:prstGeom>
          <a:solidFill>
            <a:srgbClr val="FFFFFF">
              <a:alpha val="8000"/>
            </a:srgbClr>
          </a:solidFill>
          <a:ln w="12700">
            <a:solidFill>
              <a:srgbClr val="FFFFFF">
                <a:alpha val="2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94" name="Text 96">
            <a:extLst>
              <a:ext uri="{FF2B5EF4-FFF2-40B4-BE49-F238E27FC236}">
                <a16:creationId xmlns:a16="http://schemas.microsoft.com/office/drawing/2014/main" id="{1F455C3C-320C-682E-DD47-81C0C59366A9}"/>
              </a:ext>
            </a:extLst>
          </p:cNvPr>
          <p:cNvSpPr txBox="1"/>
          <p:nvPr/>
        </p:nvSpPr>
        <p:spPr>
          <a:xfrm>
            <a:off x="10864596" y="5424884"/>
            <a:ext cx="692505" cy="127407"/>
          </a:xfrm>
          <a:prstGeom prst="rect">
            <a:avLst/>
          </a:prstGeom>
          <a:solidFill>
            <a:srgbClr val="FFFFFF">
              <a:alpha val="0"/>
            </a:srgbClr>
          </a:solidFill>
          <a:ln>
            <a:solidFill>
              <a:srgbClr val="FFFFFF">
                <a:alpha val="0"/>
              </a:srgbClr>
            </a:solidFill>
          </a:ln>
        </p:spPr>
        <p:txBody>
          <a:bodyPr wrap="square" lIns="50800" tIns="16933" rIns="50800" bIns="1693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A0A0A5"/>
                </a:solidFill>
                <a:effectLst/>
                <a:uLnTx/>
                <a:uFillTx/>
                <a:latin typeface="Dubai" panose="020B0503030403030204" pitchFamily="34" charset="-78"/>
                <a:ea typeface="Inter" pitchFamily="34" charset="-122"/>
                <a:cs typeface="Dubai" panose="020B0503030403030204" pitchFamily="34" charset="-78"/>
              </a:rPr>
              <a:t>Not Started</a:t>
            </a:r>
            <a:endParaRPr kumimoji="0" lang="en-US" sz="533"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95" name="Shape 97">
            <a:extLst>
              <a:ext uri="{FF2B5EF4-FFF2-40B4-BE49-F238E27FC236}">
                <a16:creationId xmlns:a16="http://schemas.microsoft.com/office/drawing/2014/main" id="{739B968F-D2EE-6353-8D86-4E11F874AC6E}"/>
              </a:ext>
            </a:extLst>
          </p:cNvPr>
          <p:cNvSpPr/>
          <p:nvPr/>
        </p:nvSpPr>
        <p:spPr>
          <a:xfrm>
            <a:off x="7531303" y="5691889"/>
            <a:ext cx="4083101" cy="190805"/>
          </a:xfrm>
          <a:prstGeom prst="roundRect">
            <a:avLst>
              <a:gd name="adj" fmla="val 127796"/>
            </a:avLst>
          </a:prstGeom>
          <a:solidFill>
            <a:srgbClr val="FFFFFF">
              <a:alpha val="3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96" name="Shape 98">
            <a:extLst>
              <a:ext uri="{FF2B5EF4-FFF2-40B4-BE49-F238E27FC236}">
                <a16:creationId xmlns:a16="http://schemas.microsoft.com/office/drawing/2014/main" id="{8F395801-95ED-3076-6B30-9CF192B2FF24}"/>
              </a:ext>
            </a:extLst>
          </p:cNvPr>
          <p:cNvSpPr/>
          <p:nvPr/>
        </p:nvSpPr>
        <p:spPr>
          <a:xfrm>
            <a:off x="7531303" y="5691889"/>
            <a:ext cx="18897" cy="190805"/>
          </a:xfrm>
          <a:prstGeom prst="roundRect">
            <a:avLst>
              <a:gd name="adj" fmla="val 1290341"/>
            </a:avLst>
          </a:prstGeom>
          <a:solidFill>
            <a:srgbClr val="8E8E93"/>
          </a:solidFill>
          <a:ln w="12700">
            <a:solidFill>
              <a:srgbClr val="8E8E93">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97" name="Text 99">
            <a:extLst>
              <a:ext uri="{FF2B5EF4-FFF2-40B4-BE49-F238E27FC236}">
                <a16:creationId xmlns:a16="http://schemas.microsoft.com/office/drawing/2014/main" id="{68C26ADF-F539-A410-1FE3-CFD498293166}"/>
              </a:ext>
            </a:extLst>
          </p:cNvPr>
          <p:cNvSpPr txBox="1"/>
          <p:nvPr/>
        </p:nvSpPr>
        <p:spPr>
          <a:xfrm>
            <a:off x="7626401" y="5736390"/>
            <a:ext cx="1972665" cy="101803"/>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Unified Joule Architecture Prep &amp; Sign-off</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98" name="Text 100">
            <a:extLst>
              <a:ext uri="{FF2B5EF4-FFF2-40B4-BE49-F238E27FC236}">
                <a16:creationId xmlns:a16="http://schemas.microsoft.com/office/drawing/2014/main" id="{043B18C8-524D-E211-E8AE-1CC01ACAB796}"/>
              </a:ext>
            </a:extLst>
          </p:cNvPr>
          <p:cNvSpPr txBox="1"/>
          <p:nvPr/>
        </p:nvSpPr>
        <p:spPr>
          <a:xfrm>
            <a:off x="10375696" y="5739438"/>
            <a:ext cx="432207" cy="95707"/>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alpha val="50000"/>
                  </a:srgbClr>
                </a:solidFill>
                <a:effectLst/>
                <a:uLnTx/>
                <a:uFillTx/>
                <a:latin typeface="Dubai" panose="020B0503030403030204" pitchFamily="34" charset="-78"/>
                <a:ea typeface="Inter" pitchFamily="34" charset="-122"/>
                <a:cs typeface="Dubai" panose="020B0503030403030204" pitchFamily="34" charset="-78"/>
              </a:rPr>
              <a:t>Apr–June</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99" name="Shape 101">
            <a:extLst>
              <a:ext uri="{FF2B5EF4-FFF2-40B4-BE49-F238E27FC236}">
                <a16:creationId xmlns:a16="http://schemas.microsoft.com/office/drawing/2014/main" id="{527C796F-18DD-E3D1-A7EC-472A9FD8C769}"/>
              </a:ext>
            </a:extLst>
          </p:cNvPr>
          <p:cNvSpPr/>
          <p:nvPr/>
        </p:nvSpPr>
        <p:spPr>
          <a:xfrm>
            <a:off x="10884103" y="5723588"/>
            <a:ext cx="654101" cy="126797"/>
          </a:xfrm>
          <a:prstGeom prst="roundRect">
            <a:avLst>
              <a:gd name="adj" fmla="val 480770"/>
            </a:avLst>
          </a:prstGeom>
          <a:solidFill>
            <a:srgbClr val="FFFFFF">
              <a:alpha val="8000"/>
            </a:srgbClr>
          </a:solidFill>
          <a:ln w="12700">
            <a:solidFill>
              <a:srgbClr val="FFFFFF">
                <a:alpha val="2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00" name="Text 102">
            <a:extLst>
              <a:ext uri="{FF2B5EF4-FFF2-40B4-BE49-F238E27FC236}">
                <a16:creationId xmlns:a16="http://schemas.microsoft.com/office/drawing/2014/main" id="{805DE7DA-B960-3245-50B2-231D99E24DD9}"/>
              </a:ext>
            </a:extLst>
          </p:cNvPr>
          <p:cNvSpPr txBox="1"/>
          <p:nvPr/>
        </p:nvSpPr>
        <p:spPr>
          <a:xfrm>
            <a:off x="10864596" y="5723588"/>
            <a:ext cx="692505" cy="127407"/>
          </a:xfrm>
          <a:prstGeom prst="rect">
            <a:avLst/>
          </a:prstGeom>
          <a:solidFill>
            <a:srgbClr val="FFFFFF">
              <a:alpha val="0"/>
            </a:srgbClr>
          </a:solidFill>
          <a:ln>
            <a:solidFill>
              <a:srgbClr val="FFFFFF">
                <a:alpha val="0"/>
              </a:srgbClr>
            </a:solidFill>
          </a:ln>
        </p:spPr>
        <p:txBody>
          <a:bodyPr wrap="square" lIns="50800" tIns="16933" rIns="50800" bIns="1693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A0A0A5"/>
                </a:solidFill>
                <a:effectLst/>
                <a:uLnTx/>
                <a:uFillTx/>
                <a:latin typeface="Dubai" panose="020B0503030403030204" pitchFamily="34" charset="-78"/>
                <a:ea typeface="Inter" pitchFamily="34" charset="-122"/>
                <a:cs typeface="Dubai" panose="020B0503030403030204" pitchFamily="34" charset="-78"/>
              </a:rPr>
              <a:t>Not Started</a:t>
            </a:r>
            <a:endParaRPr kumimoji="0" lang="en-US" sz="533"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01" name="Shape 103">
            <a:extLst>
              <a:ext uri="{FF2B5EF4-FFF2-40B4-BE49-F238E27FC236}">
                <a16:creationId xmlns:a16="http://schemas.microsoft.com/office/drawing/2014/main" id="{FF1025C6-442F-A5A9-4F9F-9E6D818F4A6D}"/>
              </a:ext>
            </a:extLst>
          </p:cNvPr>
          <p:cNvSpPr/>
          <p:nvPr/>
        </p:nvSpPr>
        <p:spPr>
          <a:xfrm>
            <a:off x="7531303" y="5920489"/>
            <a:ext cx="4083101" cy="190805"/>
          </a:xfrm>
          <a:prstGeom prst="roundRect">
            <a:avLst>
              <a:gd name="adj" fmla="val 127796"/>
            </a:avLst>
          </a:prstGeom>
          <a:solidFill>
            <a:srgbClr val="FFFFFF">
              <a:alpha val="3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02" name="Shape 104">
            <a:extLst>
              <a:ext uri="{FF2B5EF4-FFF2-40B4-BE49-F238E27FC236}">
                <a16:creationId xmlns:a16="http://schemas.microsoft.com/office/drawing/2014/main" id="{43C20785-216F-A97E-7C8D-A1ACAACADFE5}"/>
              </a:ext>
            </a:extLst>
          </p:cNvPr>
          <p:cNvSpPr/>
          <p:nvPr/>
        </p:nvSpPr>
        <p:spPr>
          <a:xfrm>
            <a:off x="7531303" y="5920489"/>
            <a:ext cx="18897" cy="190805"/>
          </a:xfrm>
          <a:prstGeom prst="roundRect">
            <a:avLst>
              <a:gd name="adj" fmla="val 1290341"/>
            </a:avLst>
          </a:prstGeom>
          <a:solidFill>
            <a:srgbClr val="8E8E93"/>
          </a:solidFill>
          <a:ln w="12700">
            <a:solidFill>
              <a:srgbClr val="8E8E93">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03" name="Text 105">
            <a:extLst>
              <a:ext uri="{FF2B5EF4-FFF2-40B4-BE49-F238E27FC236}">
                <a16:creationId xmlns:a16="http://schemas.microsoft.com/office/drawing/2014/main" id="{DC071E22-526D-375B-C25C-262A3E5C5615}"/>
              </a:ext>
            </a:extLst>
          </p:cNvPr>
          <p:cNvSpPr txBox="1"/>
          <p:nvPr/>
        </p:nvSpPr>
        <p:spPr>
          <a:xfrm>
            <a:off x="7626401" y="5964990"/>
            <a:ext cx="1866595" cy="101803"/>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Joule Activation (Non-Prod + FT + UAT)</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04" name="Text 106">
            <a:extLst>
              <a:ext uri="{FF2B5EF4-FFF2-40B4-BE49-F238E27FC236}">
                <a16:creationId xmlns:a16="http://schemas.microsoft.com/office/drawing/2014/main" id="{98B2DA41-E341-5D52-2F31-8870E7E95370}"/>
              </a:ext>
            </a:extLst>
          </p:cNvPr>
          <p:cNvSpPr txBox="1"/>
          <p:nvPr/>
        </p:nvSpPr>
        <p:spPr>
          <a:xfrm>
            <a:off x="10375696" y="5968038"/>
            <a:ext cx="432207" cy="95707"/>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alpha val="50000"/>
                  </a:srgbClr>
                </a:solidFill>
                <a:effectLst/>
                <a:uLnTx/>
                <a:uFillTx/>
                <a:latin typeface="Dubai" panose="020B0503030403030204" pitchFamily="34" charset="-78"/>
                <a:ea typeface="Inter" pitchFamily="34" charset="-122"/>
                <a:cs typeface="Dubai" panose="020B0503030403030204" pitchFamily="34" charset="-78"/>
              </a:rPr>
              <a:t>June–Aug</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05" name="Shape 107">
            <a:extLst>
              <a:ext uri="{FF2B5EF4-FFF2-40B4-BE49-F238E27FC236}">
                <a16:creationId xmlns:a16="http://schemas.microsoft.com/office/drawing/2014/main" id="{40117295-50A4-D348-15DD-5D4663DDA318}"/>
              </a:ext>
            </a:extLst>
          </p:cNvPr>
          <p:cNvSpPr/>
          <p:nvPr/>
        </p:nvSpPr>
        <p:spPr>
          <a:xfrm>
            <a:off x="10884103" y="5952188"/>
            <a:ext cx="654101" cy="126797"/>
          </a:xfrm>
          <a:prstGeom prst="roundRect">
            <a:avLst>
              <a:gd name="adj" fmla="val 480770"/>
            </a:avLst>
          </a:prstGeom>
          <a:solidFill>
            <a:srgbClr val="FFFFFF">
              <a:alpha val="8000"/>
            </a:srgbClr>
          </a:solidFill>
          <a:ln w="12700">
            <a:solidFill>
              <a:srgbClr val="FFFFFF">
                <a:alpha val="2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06" name="Text 108">
            <a:extLst>
              <a:ext uri="{FF2B5EF4-FFF2-40B4-BE49-F238E27FC236}">
                <a16:creationId xmlns:a16="http://schemas.microsoft.com/office/drawing/2014/main" id="{753D027B-57FC-5FFB-618B-5438C59A3F8E}"/>
              </a:ext>
            </a:extLst>
          </p:cNvPr>
          <p:cNvSpPr txBox="1"/>
          <p:nvPr/>
        </p:nvSpPr>
        <p:spPr>
          <a:xfrm>
            <a:off x="10864596" y="5952188"/>
            <a:ext cx="692505" cy="127407"/>
          </a:xfrm>
          <a:prstGeom prst="rect">
            <a:avLst/>
          </a:prstGeom>
          <a:solidFill>
            <a:srgbClr val="FFFFFF">
              <a:alpha val="0"/>
            </a:srgbClr>
          </a:solidFill>
          <a:ln>
            <a:solidFill>
              <a:srgbClr val="FFFFFF">
                <a:alpha val="0"/>
              </a:srgbClr>
            </a:solidFill>
          </a:ln>
        </p:spPr>
        <p:txBody>
          <a:bodyPr wrap="square" lIns="50800" tIns="16933" rIns="50800" bIns="1693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A0A0A5"/>
                </a:solidFill>
                <a:effectLst/>
                <a:uLnTx/>
                <a:uFillTx/>
                <a:latin typeface="Dubai" panose="020B0503030403030204" pitchFamily="34" charset="-78"/>
                <a:ea typeface="Inter" pitchFamily="34" charset="-122"/>
                <a:cs typeface="Dubai" panose="020B0503030403030204" pitchFamily="34" charset="-78"/>
              </a:rPr>
              <a:t>Not Started</a:t>
            </a:r>
            <a:endParaRPr kumimoji="0" lang="en-US" sz="533"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07" name="Shape 110">
            <a:extLst>
              <a:ext uri="{FF2B5EF4-FFF2-40B4-BE49-F238E27FC236}">
                <a16:creationId xmlns:a16="http://schemas.microsoft.com/office/drawing/2014/main" id="{29429C29-9653-2ECD-E466-1522A666CA58}"/>
              </a:ext>
            </a:extLst>
          </p:cNvPr>
          <p:cNvSpPr/>
          <p:nvPr/>
        </p:nvSpPr>
        <p:spPr>
          <a:xfrm>
            <a:off x="7531303" y="6149089"/>
            <a:ext cx="18897" cy="190805"/>
          </a:xfrm>
          <a:prstGeom prst="roundRect">
            <a:avLst>
              <a:gd name="adj" fmla="val 1290341"/>
            </a:avLst>
          </a:prstGeom>
          <a:solidFill>
            <a:srgbClr val="FFD60A"/>
          </a:solidFill>
          <a:ln w="12700">
            <a:solidFill>
              <a:srgbClr val="FFD60A">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08" name="Text 111">
            <a:extLst>
              <a:ext uri="{FF2B5EF4-FFF2-40B4-BE49-F238E27FC236}">
                <a16:creationId xmlns:a16="http://schemas.microsoft.com/office/drawing/2014/main" id="{4A40B525-64E0-C243-7C26-9DE3242D36FC}"/>
              </a:ext>
            </a:extLst>
          </p:cNvPr>
          <p:cNvSpPr txBox="1"/>
          <p:nvPr/>
        </p:nvSpPr>
        <p:spPr>
          <a:xfrm>
            <a:off x="7626401" y="6193590"/>
            <a:ext cx="1080821" cy="101803"/>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Joule Activation (Prod)</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09" name="Text 112">
            <a:extLst>
              <a:ext uri="{FF2B5EF4-FFF2-40B4-BE49-F238E27FC236}">
                <a16:creationId xmlns:a16="http://schemas.microsoft.com/office/drawing/2014/main" id="{3DA4594A-BD59-298F-ED1E-51D5E5B01526}"/>
              </a:ext>
            </a:extLst>
          </p:cNvPr>
          <p:cNvSpPr txBox="1"/>
          <p:nvPr/>
        </p:nvSpPr>
        <p:spPr>
          <a:xfrm>
            <a:off x="10375696" y="6196638"/>
            <a:ext cx="432207" cy="95707"/>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alpha val="50000"/>
                  </a:srgbClr>
                </a:solidFill>
                <a:effectLst/>
                <a:uLnTx/>
                <a:uFillTx/>
                <a:latin typeface="Dubai" panose="020B0503030403030204" pitchFamily="34" charset="-78"/>
                <a:ea typeface="Inter" pitchFamily="34" charset="-122"/>
                <a:cs typeface="Dubai" panose="020B0503030403030204" pitchFamily="34" charset="-78"/>
              </a:rPr>
              <a:t>July–Sept</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10" name="Shape 115">
            <a:extLst>
              <a:ext uri="{FF2B5EF4-FFF2-40B4-BE49-F238E27FC236}">
                <a16:creationId xmlns:a16="http://schemas.microsoft.com/office/drawing/2014/main" id="{DA5C3914-4BBB-2BF1-2F86-47E3D222563B}"/>
              </a:ext>
            </a:extLst>
          </p:cNvPr>
          <p:cNvSpPr/>
          <p:nvPr/>
        </p:nvSpPr>
        <p:spPr>
          <a:xfrm>
            <a:off x="7531303" y="6428286"/>
            <a:ext cx="4083101" cy="190805"/>
          </a:xfrm>
          <a:prstGeom prst="roundRect">
            <a:avLst>
              <a:gd name="adj" fmla="val 127796"/>
            </a:avLst>
          </a:prstGeom>
          <a:solidFill>
            <a:srgbClr val="FFFFFF">
              <a:alpha val="3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11" name="Shape 116">
            <a:extLst>
              <a:ext uri="{FF2B5EF4-FFF2-40B4-BE49-F238E27FC236}">
                <a16:creationId xmlns:a16="http://schemas.microsoft.com/office/drawing/2014/main" id="{FD7E61A0-74B8-5AFF-587F-1756701628F1}"/>
              </a:ext>
            </a:extLst>
          </p:cNvPr>
          <p:cNvSpPr/>
          <p:nvPr/>
        </p:nvSpPr>
        <p:spPr>
          <a:xfrm>
            <a:off x="7531303" y="6428286"/>
            <a:ext cx="18897" cy="190805"/>
          </a:xfrm>
          <a:prstGeom prst="roundRect">
            <a:avLst>
              <a:gd name="adj" fmla="val 1290341"/>
            </a:avLst>
          </a:prstGeom>
          <a:solidFill>
            <a:srgbClr val="8E8E93"/>
          </a:solidFill>
          <a:ln w="12700">
            <a:solidFill>
              <a:srgbClr val="8E8E93">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12" name="Text 117">
            <a:extLst>
              <a:ext uri="{FF2B5EF4-FFF2-40B4-BE49-F238E27FC236}">
                <a16:creationId xmlns:a16="http://schemas.microsoft.com/office/drawing/2014/main" id="{7097B604-54EF-BA5D-EC1C-A37BB583D1AE}"/>
              </a:ext>
            </a:extLst>
          </p:cNvPr>
          <p:cNvSpPr txBox="1"/>
          <p:nvPr/>
        </p:nvSpPr>
        <p:spPr>
          <a:xfrm>
            <a:off x="7626400" y="6472787"/>
            <a:ext cx="1118616" cy="101803"/>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AI Services Enablement</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13" name="Text 118">
            <a:extLst>
              <a:ext uri="{FF2B5EF4-FFF2-40B4-BE49-F238E27FC236}">
                <a16:creationId xmlns:a16="http://schemas.microsoft.com/office/drawing/2014/main" id="{7BA993D4-5EA4-7137-16DF-DA0AAAB53922}"/>
              </a:ext>
            </a:extLst>
          </p:cNvPr>
          <p:cNvSpPr txBox="1"/>
          <p:nvPr/>
        </p:nvSpPr>
        <p:spPr>
          <a:xfrm>
            <a:off x="10375696" y="6475835"/>
            <a:ext cx="432207" cy="95707"/>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alpha val="50000"/>
                  </a:srgbClr>
                </a:solidFill>
                <a:effectLst/>
                <a:uLnTx/>
                <a:uFillTx/>
                <a:latin typeface="Dubai" panose="020B0503030403030204" pitchFamily="34" charset="-78"/>
                <a:ea typeface="Inter" pitchFamily="34" charset="-122"/>
                <a:cs typeface="Dubai" panose="020B0503030403030204" pitchFamily="34" charset="-78"/>
              </a:rPr>
              <a:t>May–July</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14" name="Shape 119">
            <a:extLst>
              <a:ext uri="{FF2B5EF4-FFF2-40B4-BE49-F238E27FC236}">
                <a16:creationId xmlns:a16="http://schemas.microsoft.com/office/drawing/2014/main" id="{39B19007-C5D1-A4F4-16E2-E76D6CEB92EE}"/>
              </a:ext>
            </a:extLst>
          </p:cNvPr>
          <p:cNvSpPr/>
          <p:nvPr/>
        </p:nvSpPr>
        <p:spPr>
          <a:xfrm>
            <a:off x="10884103" y="6459985"/>
            <a:ext cx="654101" cy="126797"/>
          </a:xfrm>
          <a:prstGeom prst="roundRect">
            <a:avLst>
              <a:gd name="adj" fmla="val 480770"/>
            </a:avLst>
          </a:prstGeom>
          <a:solidFill>
            <a:srgbClr val="FFFFFF">
              <a:alpha val="8000"/>
            </a:srgbClr>
          </a:solidFill>
          <a:ln w="12700">
            <a:solidFill>
              <a:srgbClr val="FFFFFF">
                <a:alpha val="2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15" name="Text 120">
            <a:extLst>
              <a:ext uri="{FF2B5EF4-FFF2-40B4-BE49-F238E27FC236}">
                <a16:creationId xmlns:a16="http://schemas.microsoft.com/office/drawing/2014/main" id="{89979800-6618-A94F-DFF0-AD6D5750EBF1}"/>
              </a:ext>
            </a:extLst>
          </p:cNvPr>
          <p:cNvSpPr txBox="1"/>
          <p:nvPr/>
        </p:nvSpPr>
        <p:spPr>
          <a:xfrm>
            <a:off x="10864596" y="6459984"/>
            <a:ext cx="692505" cy="127407"/>
          </a:xfrm>
          <a:prstGeom prst="rect">
            <a:avLst/>
          </a:prstGeom>
          <a:solidFill>
            <a:srgbClr val="FFFFFF">
              <a:alpha val="0"/>
            </a:srgbClr>
          </a:solidFill>
          <a:ln>
            <a:solidFill>
              <a:srgbClr val="FFFFFF">
                <a:alpha val="0"/>
              </a:srgbClr>
            </a:solidFill>
          </a:ln>
        </p:spPr>
        <p:txBody>
          <a:bodyPr wrap="square" lIns="50800" tIns="16933" rIns="50800" bIns="1693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A0A0A5"/>
                </a:solidFill>
                <a:effectLst/>
                <a:uLnTx/>
                <a:uFillTx/>
                <a:latin typeface="Dubai" panose="020B0503030403030204" pitchFamily="34" charset="-78"/>
                <a:ea typeface="Inter" pitchFamily="34" charset="-122"/>
                <a:cs typeface="Dubai" panose="020B0503030403030204" pitchFamily="34" charset="-78"/>
              </a:rPr>
              <a:t>Not Started</a:t>
            </a:r>
            <a:endParaRPr kumimoji="0" lang="en-US" sz="533"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16" name="Shape 121">
            <a:extLst>
              <a:ext uri="{FF2B5EF4-FFF2-40B4-BE49-F238E27FC236}">
                <a16:creationId xmlns:a16="http://schemas.microsoft.com/office/drawing/2014/main" id="{1843A70F-AF73-202E-98A5-0C93F8E6AA50}"/>
              </a:ext>
            </a:extLst>
          </p:cNvPr>
          <p:cNvSpPr/>
          <p:nvPr/>
        </p:nvSpPr>
        <p:spPr>
          <a:xfrm>
            <a:off x="7531303" y="6656886"/>
            <a:ext cx="4083101" cy="190805"/>
          </a:xfrm>
          <a:prstGeom prst="roundRect">
            <a:avLst>
              <a:gd name="adj" fmla="val 127796"/>
            </a:avLst>
          </a:prstGeom>
          <a:solidFill>
            <a:srgbClr val="FFFFFF">
              <a:alpha val="3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17" name="Shape 122">
            <a:extLst>
              <a:ext uri="{FF2B5EF4-FFF2-40B4-BE49-F238E27FC236}">
                <a16:creationId xmlns:a16="http://schemas.microsoft.com/office/drawing/2014/main" id="{5175AAC8-9D25-32A3-FC9D-29BE2306DA42}"/>
              </a:ext>
            </a:extLst>
          </p:cNvPr>
          <p:cNvSpPr/>
          <p:nvPr/>
        </p:nvSpPr>
        <p:spPr>
          <a:xfrm>
            <a:off x="7531303" y="6656886"/>
            <a:ext cx="18897" cy="190805"/>
          </a:xfrm>
          <a:prstGeom prst="roundRect">
            <a:avLst>
              <a:gd name="adj" fmla="val 1290341"/>
            </a:avLst>
          </a:prstGeom>
          <a:solidFill>
            <a:srgbClr val="8E8E93"/>
          </a:solidFill>
          <a:ln w="12700">
            <a:solidFill>
              <a:srgbClr val="8E8E93">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18" name="Text 123">
            <a:extLst>
              <a:ext uri="{FF2B5EF4-FFF2-40B4-BE49-F238E27FC236}">
                <a16:creationId xmlns:a16="http://schemas.microsoft.com/office/drawing/2014/main" id="{27F6BF6A-B0FB-EFBB-1B9D-82A3C3EE212D}"/>
              </a:ext>
            </a:extLst>
          </p:cNvPr>
          <p:cNvSpPr txBox="1"/>
          <p:nvPr/>
        </p:nvSpPr>
        <p:spPr>
          <a:xfrm>
            <a:off x="7626400" y="6701387"/>
            <a:ext cx="1050951" cy="101803"/>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AI CoE Setup Services</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19" name="Text 124">
            <a:extLst>
              <a:ext uri="{FF2B5EF4-FFF2-40B4-BE49-F238E27FC236}">
                <a16:creationId xmlns:a16="http://schemas.microsoft.com/office/drawing/2014/main" id="{0D89F202-76A4-3418-EF41-073B383D0380}"/>
              </a:ext>
            </a:extLst>
          </p:cNvPr>
          <p:cNvSpPr txBox="1"/>
          <p:nvPr/>
        </p:nvSpPr>
        <p:spPr>
          <a:xfrm>
            <a:off x="10375696" y="6704435"/>
            <a:ext cx="432207" cy="95707"/>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alpha val="50000"/>
                  </a:srgbClr>
                </a:solidFill>
                <a:effectLst/>
                <a:uLnTx/>
                <a:uFillTx/>
                <a:latin typeface="Dubai" panose="020B0503030403030204" pitchFamily="34" charset="-78"/>
                <a:ea typeface="Inter" pitchFamily="34" charset="-122"/>
                <a:cs typeface="Dubai" panose="020B0503030403030204" pitchFamily="34" charset="-78"/>
              </a:rPr>
              <a:t>Apr–Sept</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20" name="Shape 125">
            <a:extLst>
              <a:ext uri="{FF2B5EF4-FFF2-40B4-BE49-F238E27FC236}">
                <a16:creationId xmlns:a16="http://schemas.microsoft.com/office/drawing/2014/main" id="{97E4FC11-793D-079E-B493-7A247F4B3524}"/>
              </a:ext>
            </a:extLst>
          </p:cNvPr>
          <p:cNvSpPr/>
          <p:nvPr/>
        </p:nvSpPr>
        <p:spPr>
          <a:xfrm>
            <a:off x="10884103" y="6688585"/>
            <a:ext cx="654101" cy="126797"/>
          </a:xfrm>
          <a:prstGeom prst="roundRect">
            <a:avLst>
              <a:gd name="adj" fmla="val 480770"/>
            </a:avLst>
          </a:prstGeom>
          <a:solidFill>
            <a:srgbClr val="FFFFFF">
              <a:alpha val="8000"/>
            </a:srgbClr>
          </a:solidFill>
          <a:ln w="12700">
            <a:solidFill>
              <a:srgbClr val="FFFFFF">
                <a:alpha val="2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21" name="Text 126">
            <a:extLst>
              <a:ext uri="{FF2B5EF4-FFF2-40B4-BE49-F238E27FC236}">
                <a16:creationId xmlns:a16="http://schemas.microsoft.com/office/drawing/2014/main" id="{EF21E769-B8B0-C512-A60F-CFDDF7BE0D9B}"/>
              </a:ext>
            </a:extLst>
          </p:cNvPr>
          <p:cNvSpPr txBox="1"/>
          <p:nvPr/>
        </p:nvSpPr>
        <p:spPr>
          <a:xfrm>
            <a:off x="10864596" y="6688584"/>
            <a:ext cx="692505" cy="127407"/>
          </a:xfrm>
          <a:prstGeom prst="rect">
            <a:avLst/>
          </a:prstGeom>
          <a:solidFill>
            <a:srgbClr val="FFFFFF">
              <a:alpha val="0"/>
            </a:srgbClr>
          </a:solidFill>
          <a:ln>
            <a:solidFill>
              <a:srgbClr val="FFFFFF">
                <a:alpha val="0"/>
              </a:srgbClr>
            </a:solidFill>
          </a:ln>
        </p:spPr>
        <p:txBody>
          <a:bodyPr wrap="square" lIns="50800" tIns="16933" rIns="50800" bIns="1693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A0A0A5"/>
                </a:solidFill>
                <a:effectLst/>
                <a:uLnTx/>
                <a:uFillTx/>
                <a:latin typeface="Dubai" panose="020B0503030403030204" pitchFamily="34" charset="-78"/>
                <a:ea typeface="Inter" pitchFamily="34" charset="-122"/>
                <a:cs typeface="Dubai" panose="020B0503030403030204" pitchFamily="34" charset="-78"/>
              </a:rPr>
              <a:t>Not Started</a:t>
            </a:r>
            <a:endParaRPr kumimoji="0" lang="en-US" sz="533"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22" name="Shape 127">
            <a:extLst>
              <a:ext uri="{FF2B5EF4-FFF2-40B4-BE49-F238E27FC236}">
                <a16:creationId xmlns:a16="http://schemas.microsoft.com/office/drawing/2014/main" id="{1D5666C8-0200-5187-D3DE-F4024EB1D038}"/>
              </a:ext>
            </a:extLst>
          </p:cNvPr>
          <p:cNvSpPr/>
          <p:nvPr/>
        </p:nvSpPr>
        <p:spPr>
          <a:xfrm>
            <a:off x="7391095" y="3920391"/>
            <a:ext cx="12801" cy="419405"/>
          </a:xfrm>
          <a:prstGeom prst="rect">
            <a:avLst/>
          </a:prstGeom>
          <a:solidFill>
            <a:srgbClr val="FFFFFF">
              <a:alpha val="1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23" name="Text 128">
            <a:extLst>
              <a:ext uri="{FF2B5EF4-FFF2-40B4-BE49-F238E27FC236}">
                <a16:creationId xmlns:a16="http://schemas.microsoft.com/office/drawing/2014/main" id="{9D79B11B-2164-B61F-C7D2-C4542F64200C}"/>
              </a:ext>
            </a:extLst>
          </p:cNvPr>
          <p:cNvSpPr txBox="1"/>
          <p:nvPr/>
        </p:nvSpPr>
        <p:spPr>
          <a:xfrm>
            <a:off x="6356604" y="3920391"/>
            <a:ext cx="940003" cy="114605"/>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srgbClr val="64D2FF"/>
                </a:solidFill>
                <a:effectLst/>
                <a:uLnTx/>
                <a:uFillTx/>
                <a:latin typeface="Dubai" panose="020B0503030403030204" pitchFamily="34" charset="-78"/>
                <a:ea typeface="Montserrat" pitchFamily="34" charset="-122"/>
                <a:cs typeface="Dubai" panose="020B0503030403030204" pitchFamily="34" charset="-78"/>
              </a:rPr>
              <a:t>Phase 1</a:t>
            </a:r>
            <a:endParaRPr kumimoji="0" lang="en-US" sz="667"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24" name="Text 129">
            <a:extLst>
              <a:ext uri="{FF2B5EF4-FFF2-40B4-BE49-F238E27FC236}">
                <a16:creationId xmlns:a16="http://schemas.microsoft.com/office/drawing/2014/main" id="{D9012970-9A6F-8397-1DE4-8D0A6E31A37C}"/>
              </a:ext>
            </a:extLst>
          </p:cNvPr>
          <p:cNvSpPr txBox="1"/>
          <p:nvPr/>
        </p:nvSpPr>
        <p:spPr>
          <a:xfrm>
            <a:off x="6356604" y="4034387"/>
            <a:ext cx="940003" cy="95707"/>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FFFFFF">
                    <a:alpha val="60000"/>
                  </a:srgbClr>
                </a:solidFill>
                <a:effectLst/>
                <a:uLnTx/>
                <a:uFillTx/>
                <a:latin typeface="Dubai" panose="020B0503030403030204" pitchFamily="34" charset="-78"/>
                <a:ea typeface="Inter" pitchFamily="34" charset="-122"/>
                <a:cs typeface="Dubai" panose="020B0503030403030204" pitchFamily="34" charset="-78"/>
              </a:rPr>
              <a:t>Foundation</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pic>
        <p:nvPicPr>
          <p:cNvPr id="325" name="Image 26" descr="preencoded.png">
            <a:extLst>
              <a:ext uri="{FF2B5EF4-FFF2-40B4-BE49-F238E27FC236}">
                <a16:creationId xmlns:a16="http://schemas.microsoft.com/office/drawing/2014/main" id="{BCD93513-FF9C-532F-EC16-FF5AD08B9BA5}"/>
              </a:ext>
            </a:extLst>
          </p:cNvPr>
          <p:cNvPicPr>
            <a:picLocks noChangeAspect="1"/>
          </p:cNvPicPr>
          <p:nvPr/>
        </p:nvPicPr>
        <p:blipFill>
          <a:blip r:embed="rId12"/>
          <a:srcRect/>
          <a:stretch/>
        </p:blipFill>
        <p:spPr>
          <a:xfrm>
            <a:off x="7366102" y="3945384"/>
            <a:ext cx="63399" cy="63399"/>
          </a:xfrm>
          <a:prstGeom prst="rect">
            <a:avLst/>
          </a:prstGeom>
        </p:spPr>
      </p:pic>
      <p:sp>
        <p:nvSpPr>
          <p:cNvPr id="326" name="Shape 130">
            <a:extLst>
              <a:ext uri="{FF2B5EF4-FFF2-40B4-BE49-F238E27FC236}">
                <a16:creationId xmlns:a16="http://schemas.microsoft.com/office/drawing/2014/main" id="{94133790-9092-B4D3-C033-5F75144DB50F}"/>
              </a:ext>
            </a:extLst>
          </p:cNvPr>
          <p:cNvSpPr/>
          <p:nvPr/>
        </p:nvSpPr>
        <p:spPr>
          <a:xfrm>
            <a:off x="7391095" y="4428188"/>
            <a:ext cx="12801" cy="876605"/>
          </a:xfrm>
          <a:prstGeom prst="rect">
            <a:avLst/>
          </a:prstGeom>
          <a:solidFill>
            <a:srgbClr val="FFFFFF">
              <a:alpha val="1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27" name="Text 131">
            <a:extLst>
              <a:ext uri="{FF2B5EF4-FFF2-40B4-BE49-F238E27FC236}">
                <a16:creationId xmlns:a16="http://schemas.microsoft.com/office/drawing/2014/main" id="{3B25A60B-0B6E-3F2D-7839-46E2176428E8}"/>
              </a:ext>
            </a:extLst>
          </p:cNvPr>
          <p:cNvSpPr txBox="1"/>
          <p:nvPr/>
        </p:nvSpPr>
        <p:spPr>
          <a:xfrm>
            <a:off x="6356604" y="4428188"/>
            <a:ext cx="940003" cy="114605"/>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srgbClr val="FFFFFF"/>
                </a:solidFill>
                <a:effectLst/>
                <a:uLnTx/>
                <a:uFillTx/>
                <a:latin typeface="Dubai" panose="020B0503030403030204" pitchFamily="34" charset="-78"/>
                <a:ea typeface="Montserrat" pitchFamily="34" charset="-122"/>
                <a:cs typeface="Dubai" panose="020B0503030403030204" pitchFamily="34" charset="-78"/>
              </a:rPr>
              <a:t>Phase 2</a:t>
            </a:r>
            <a:endParaRPr kumimoji="0" lang="en-US" sz="667"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28" name="Text 132">
            <a:extLst>
              <a:ext uri="{FF2B5EF4-FFF2-40B4-BE49-F238E27FC236}">
                <a16:creationId xmlns:a16="http://schemas.microsoft.com/office/drawing/2014/main" id="{8493D455-E5B7-64E5-F288-9639D5BA6968}"/>
              </a:ext>
            </a:extLst>
          </p:cNvPr>
          <p:cNvSpPr txBox="1"/>
          <p:nvPr/>
        </p:nvSpPr>
        <p:spPr>
          <a:xfrm>
            <a:off x="6356604" y="4542184"/>
            <a:ext cx="940003" cy="95707"/>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FFFFFF">
                    <a:alpha val="60000"/>
                  </a:srgbClr>
                </a:solidFill>
                <a:effectLst/>
                <a:uLnTx/>
                <a:uFillTx/>
                <a:latin typeface="Dubai" panose="020B0503030403030204" pitchFamily="34" charset="-78"/>
                <a:ea typeface="Inter" pitchFamily="34" charset="-122"/>
                <a:cs typeface="Dubai" panose="020B0503030403030204" pitchFamily="34" charset="-78"/>
              </a:rPr>
              <a:t>Readiness</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29" name="Shape 133">
            <a:extLst>
              <a:ext uri="{FF2B5EF4-FFF2-40B4-BE49-F238E27FC236}">
                <a16:creationId xmlns:a16="http://schemas.microsoft.com/office/drawing/2014/main" id="{A20F5508-F70F-E5B2-CF0E-0997DF9D218D}"/>
              </a:ext>
            </a:extLst>
          </p:cNvPr>
          <p:cNvSpPr/>
          <p:nvPr/>
        </p:nvSpPr>
        <p:spPr>
          <a:xfrm>
            <a:off x="7372198" y="4453791"/>
            <a:ext cx="50597" cy="50597"/>
          </a:xfrm>
          <a:prstGeom prst="ellipse">
            <a:avLst/>
          </a:prstGeom>
          <a:solidFill>
            <a:srgbClr val="FFFFFF"/>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30" name="Shape 134">
            <a:extLst>
              <a:ext uri="{FF2B5EF4-FFF2-40B4-BE49-F238E27FC236}">
                <a16:creationId xmlns:a16="http://schemas.microsoft.com/office/drawing/2014/main" id="{DCD75D84-7E12-FB73-1D59-D2ADCAA865C8}"/>
              </a:ext>
            </a:extLst>
          </p:cNvPr>
          <p:cNvSpPr/>
          <p:nvPr/>
        </p:nvSpPr>
        <p:spPr>
          <a:xfrm>
            <a:off x="7391095" y="5393184"/>
            <a:ext cx="12801" cy="209703"/>
          </a:xfrm>
          <a:prstGeom prst="rect">
            <a:avLst/>
          </a:prstGeom>
          <a:solidFill>
            <a:srgbClr val="FFFFFF">
              <a:alpha val="1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31" name="Text 135">
            <a:extLst>
              <a:ext uri="{FF2B5EF4-FFF2-40B4-BE49-F238E27FC236}">
                <a16:creationId xmlns:a16="http://schemas.microsoft.com/office/drawing/2014/main" id="{C24BE80E-59EE-9A03-836D-B9D3B2CE7344}"/>
              </a:ext>
            </a:extLst>
          </p:cNvPr>
          <p:cNvSpPr txBox="1"/>
          <p:nvPr/>
        </p:nvSpPr>
        <p:spPr>
          <a:xfrm>
            <a:off x="6356604" y="5393185"/>
            <a:ext cx="940003" cy="114605"/>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srgbClr val="FFFFFF"/>
                </a:solidFill>
                <a:effectLst/>
                <a:uLnTx/>
                <a:uFillTx/>
                <a:latin typeface="Dubai" panose="020B0503030403030204" pitchFamily="34" charset="-78"/>
                <a:ea typeface="Montserrat" pitchFamily="34" charset="-122"/>
                <a:cs typeface="Dubai" panose="020B0503030403030204" pitchFamily="34" charset="-78"/>
              </a:rPr>
              <a:t>Phase 3</a:t>
            </a:r>
            <a:endParaRPr kumimoji="0" lang="en-US" sz="667"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32" name="Text 136">
            <a:extLst>
              <a:ext uri="{FF2B5EF4-FFF2-40B4-BE49-F238E27FC236}">
                <a16:creationId xmlns:a16="http://schemas.microsoft.com/office/drawing/2014/main" id="{8F36ACA2-7CBA-9B28-C725-8C5400F6131B}"/>
              </a:ext>
            </a:extLst>
          </p:cNvPr>
          <p:cNvSpPr txBox="1"/>
          <p:nvPr/>
        </p:nvSpPr>
        <p:spPr>
          <a:xfrm>
            <a:off x="6356604" y="5507790"/>
            <a:ext cx="940003" cy="95707"/>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FFFFFF">
                    <a:alpha val="60000"/>
                  </a:srgbClr>
                </a:solidFill>
                <a:effectLst/>
                <a:uLnTx/>
                <a:uFillTx/>
                <a:latin typeface="Dubai" panose="020B0503030403030204" pitchFamily="34" charset="-78"/>
                <a:ea typeface="Inter" pitchFamily="34" charset="-122"/>
                <a:cs typeface="Dubai" panose="020B0503030403030204" pitchFamily="34" charset="-78"/>
              </a:rPr>
              <a:t>Strategy</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33" name="Shape 137">
            <a:extLst>
              <a:ext uri="{FF2B5EF4-FFF2-40B4-BE49-F238E27FC236}">
                <a16:creationId xmlns:a16="http://schemas.microsoft.com/office/drawing/2014/main" id="{C7DED6B6-4653-198D-C762-4D3CC605FC45}"/>
              </a:ext>
            </a:extLst>
          </p:cNvPr>
          <p:cNvSpPr/>
          <p:nvPr/>
        </p:nvSpPr>
        <p:spPr>
          <a:xfrm>
            <a:off x="7372198" y="5418788"/>
            <a:ext cx="50597" cy="50597"/>
          </a:xfrm>
          <a:prstGeom prst="ellipse">
            <a:avLst/>
          </a:prstGeom>
          <a:solidFill>
            <a:srgbClr val="FFFFFF"/>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34" name="Shape 138">
            <a:extLst>
              <a:ext uri="{FF2B5EF4-FFF2-40B4-BE49-F238E27FC236}">
                <a16:creationId xmlns:a16="http://schemas.microsoft.com/office/drawing/2014/main" id="{FEA54CD4-ADC9-8CF2-AAF5-54FA3761E7F5}"/>
              </a:ext>
            </a:extLst>
          </p:cNvPr>
          <p:cNvSpPr/>
          <p:nvPr/>
        </p:nvSpPr>
        <p:spPr>
          <a:xfrm>
            <a:off x="7391095" y="5691889"/>
            <a:ext cx="12801" cy="648005"/>
          </a:xfrm>
          <a:prstGeom prst="rect">
            <a:avLst/>
          </a:prstGeom>
          <a:solidFill>
            <a:srgbClr val="FFFFFF">
              <a:alpha val="1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35" name="Text 139">
            <a:extLst>
              <a:ext uri="{FF2B5EF4-FFF2-40B4-BE49-F238E27FC236}">
                <a16:creationId xmlns:a16="http://schemas.microsoft.com/office/drawing/2014/main" id="{6E381825-BA01-E366-C207-FC29159E05EA}"/>
              </a:ext>
            </a:extLst>
          </p:cNvPr>
          <p:cNvSpPr txBox="1"/>
          <p:nvPr/>
        </p:nvSpPr>
        <p:spPr>
          <a:xfrm>
            <a:off x="6356604" y="5691889"/>
            <a:ext cx="940003" cy="114605"/>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srgbClr val="FFD60A"/>
                </a:solidFill>
                <a:effectLst/>
                <a:uLnTx/>
                <a:uFillTx/>
                <a:latin typeface="Dubai" panose="020B0503030403030204" pitchFamily="34" charset="-78"/>
                <a:ea typeface="Montserrat" pitchFamily="34" charset="-122"/>
                <a:cs typeface="Dubai" panose="020B0503030403030204" pitchFamily="34" charset="-78"/>
              </a:rPr>
              <a:t>Phase 4</a:t>
            </a:r>
            <a:endParaRPr kumimoji="0" lang="en-US" sz="667"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36" name="Text 140">
            <a:extLst>
              <a:ext uri="{FF2B5EF4-FFF2-40B4-BE49-F238E27FC236}">
                <a16:creationId xmlns:a16="http://schemas.microsoft.com/office/drawing/2014/main" id="{2D76C7A8-50D9-2385-2372-C7FE9FB6A742}"/>
              </a:ext>
            </a:extLst>
          </p:cNvPr>
          <p:cNvSpPr txBox="1"/>
          <p:nvPr/>
        </p:nvSpPr>
        <p:spPr>
          <a:xfrm>
            <a:off x="6356604" y="5805884"/>
            <a:ext cx="940003" cy="95707"/>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FFFFFF">
                    <a:alpha val="60000"/>
                  </a:srgbClr>
                </a:solidFill>
                <a:effectLst/>
                <a:uLnTx/>
                <a:uFillTx/>
                <a:latin typeface="Dubai" panose="020B0503030403030204" pitchFamily="34" charset="-78"/>
                <a:ea typeface="Inter" pitchFamily="34" charset="-122"/>
                <a:cs typeface="Dubai" panose="020B0503030403030204" pitchFamily="34" charset="-78"/>
              </a:rPr>
              <a:t>Execution</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pic>
        <p:nvPicPr>
          <p:cNvPr id="337" name="Image 27" descr="preencoded.png">
            <a:extLst>
              <a:ext uri="{FF2B5EF4-FFF2-40B4-BE49-F238E27FC236}">
                <a16:creationId xmlns:a16="http://schemas.microsoft.com/office/drawing/2014/main" id="{3164F8CD-AA5B-B59D-00E6-574C29991512}"/>
              </a:ext>
            </a:extLst>
          </p:cNvPr>
          <p:cNvPicPr>
            <a:picLocks noChangeAspect="1"/>
          </p:cNvPicPr>
          <p:nvPr/>
        </p:nvPicPr>
        <p:blipFill>
          <a:blip r:embed="rId13"/>
          <a:srcRect/>
          <a:stretch/>
        </p:blipFill>
        <p:spPr>
          <a:xfrm>
            <a:off x="7366102" y="5717492"/>
            <a:ext cx="63399" cy="63399"/>
          </a:xfrm>
          <a:prstGeom prst="rect">
            <a:avLst/>
          </a:prstGeom>
        </p:spPr>
      </p:pic>
      <p:sp>
        <p:nvSpPr>
          <p:cNvPr id="338" name="Shape 141">
            <a:extLst>
              <a:ext uri="{FF2B5EF4-FFF2-40B4-BE49-F238E27FC236}">
                <a16:creationId xmlns:a16="http://schemas.microsoft.com/office/drawing/2014/main" id="{C9EC68FB-BDD5-1DDF-0572-9841311FA78C}"/>
              </a:ext>
            </a:extLst>
          </p:cNvPr>
          <p:cNvSpPr/>
          <p:nvPr/>
        </p:nvSpPr>
        <p:spPr>
          <a:xfrm>
            <a:off x="7391095" y="6428286"/>
            <a:ext cx="12801" cy="419405"/>
          </a:xfrm>
          <a:prstGeom prst="rect">
            <a:avLst/>
          </a:prstGeom>
          <a:solidFill>
            <a:srgbClr val="FFFFFF">
              <a:alpha val="1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39" name="Text 142">
            <a:extLst>
              <a:ext uri="{FF2B5EF4-FFF2-40B4-BE49-F238E27FC236}">
                <a16:creationId xmlns:a16="http://schemas.microsoft.com/office/drawing/2014/main" id="{A406FC20-8077-7F06-501E-0AF2A58658E8}"/>
              </a:ext>
            </a:extLst>
          </p:cNvPr>
          <p:cNvSpPr txBox="1"/>
          <p:nvPr/>
        </p:nvSpPr>
        <p:spPr>
          <a:xfrm>
            <a:off x="6356604" y="6428286"/>
            <a:ext cx="940003" cy="114605"/>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srgbClr val="FFFFFF"/>
                </a:solidFill>
                <a:effectLst/>
                <a:uLnTx/>
                <a:uFillTx/>
                <a:latin typeface="Dubai" panose="020B0503030403030204" pitchFamily="34" charset="-78"/>
                <a:ea typeface="Montserrat" pitchFamily="34" charset="-122"/>
                <a:cs typeface="Dubai" panose="020B0503030403030204" pitchFamily="34" charset="-78"/>
              </a:rPr>
              <a:t>Phase 5</a:t>
            </a:r>
            <a:endParaRPr kumimoji="0" lang="en-US" sz="667"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40" name="Text 143">
            <a:extLst>
              <a:ext uri="{FF2B5EF4-FFF2-40B4-BE49-F238E27FC236}">
                <a16:creationId xmlns:a16="http://schemas.microsoft.com/office/drawing/2014/main" id="{1880F5B6-4D3A-E407-D3B6-FE28B965F045}"/>
              </a:ext>
            </a:extLst>
          </p:cNvPr>
          <p:cNvSpPr txBox="1"/>
          <p:nvPr/>
        </p:nvSpPr>
        <p:spPr>
          <a:xfrm>
            <a:off x="6356604" y="6542891"/>
            <a:ext cx="940003" cy="95707"/>
          </a:xfrm>
          <a:prstGeom prst="rect">
            <a:avLst/>
          </a:prstGeom>
          <a:noFill/>
          <a:ln/>
        </p:spPr>
        <p:txBody>
          <a:bodyPr wrap="square"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FFFFFF">
                    <a:alpha val="60000"/>
                  </a:srgbClr>
                </a:solidFill>
                <a:effectLst/>
                <a:uLnTx/>
                <a:uFillTx/>
                <a:latin typeface="Dubai" panose="020B0503030403030204" pitchFamily="34" charset="-78"/>
                <a:ea typeface="Inter" pitchFamily="34" charset="-122"/>
                <a:cs typeface="Dubai" panose="020B0503030403030204" pitchFamily="34" charset="-78"/>
              </a:rPr>
              <a:t>Enablement</a:t>
            </a:r>
            <a:endParaRPr kumimoji="0" lang="en-US" sz="6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41" name="Shape 144">
            <a:extLst>
              <a:ext uri="{FF2B5EF4-FFF2-40B4-BE49-F238E27FC236}">
                <a16:creationId xmlns:a16="http://schemas.microsoft.com/office/drawing/2014/main" id="{86CD8EEC-2924-03B0-0436-E1B440324B28}"/>
              </a:ext>
            </a:extLst>
          </p:cNvPr>
          <p:cNvSpPr/>
          <p:nvPr/>
        </p:nvSpPr>
        <p:spPr>
          <a:xfrm>
            <a:off x="7372198" y="6453889"/>
            <a:ext cx="50597" cy="50597"/>
          </a:xfrm>
          <a:prstGeom prst="ellipse">
            <a:avLst/>
          </a:prstGeom>
          <a:solidFill>
            <a:srgbClr val="FFFFFF"/>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grpSp>
        <p:nvGrpSpPr>
          <p:cNvPr id="342" name="Group 341">
            <a:extLst>
              <a:ext uri="{FF2B5EF4-FFF2-40B4-BE49-F238E27FC236}">
                <a16:creationId xmlns:a16="http://schemas.microsoft.com/office/drawing/2014/main" id="{4F7E0F43-4C7E-0C67-FBD9-D547757CE9E8}"/>
              </a:ext>
            </a:extLst>
          </p:cNvPr>
          <p:cNvGrpSpPr/>
          <p:nvPr/>
        </p:nvGrpSpPr>
        <p:grpSpPr>
          <a:xfrm>
            <a:off x="8367128" y="2074968"/>
            <a:ext cx="272429" cy="272429"/>
            <a:chOff x="2691875" y="3963518"/>
            <a:chExt cx="972007" cy="972007"/>
          </a:xfrm>
        </p:grpSpPr>
        <p:pic>
          <p:nvPicPr>
            <p:cNvPr id="343" name="Image 10" descr="preencoded.png">
              <a:extLst>
                <a:ext uri="{FF2B5EF4-FFF2-40B4-BE49-F238E27FC236}">
                  <a16:creationId xmlns:a16="http://schemas.microsoft.com/office/drawing/2014/main" id="{29584F1E-4E00-3A50-7155-E85A8F918395}"/>
                </a:ext>
              </a:extLst>
            </p:cNvPr>
            <p:cNvPicPr>
              <a:picLocks noChangeAspect="1"/>
            </p:cNvPicPr>
            <p:nvPr/>
          </p:nvPicPr>
          <p:blipFill>
            <a:blip r:embed="rId14"/>
            <a:srcRect/>
            <a:stretch/>
          </p:blipFill>
          <p:spPr>
            <a:xfrm>
              <a:off x="2691875" y="3963518"/>
              <a:ext cx="972007" cy="972007"/>
            </a:xfrm>
            <a:prstGeom prst="rect">
              <a:avLst/>
            </a:prstGeom>
          </p:spPr>
        </p:pic>
        <p:pic>
          <p:nvPicPr>
            <p:cNvPr id="344" name="Image 11" descr="preencoded.png">
              <a:extLst>
                <a:ext uri="{FF2B5EF4-FFF2-40B4-BE49-F238E27FC236}">
                  <a16:creationId xmlns:a16="http://schemas.microsoft.com/office/drawing/2014/main" id="{6F4C5EBE-6315-2CF7-B22F-C6AF86EB735E}"/>
                </a:ext>
              </a:extLst>
            </p:cNvPr>
            <p:cNvPicPr>
              <a:picLocks noChangeAspect="1"/>
            </p:cNvPicPr>
            <p:nvPr/>
          </p:nvPicPr>
          <p:blipFill>
            <a:blip r:embed="rId15"/>
            <a:srcRect/>
            <a:stretch/>
          </p:blipFill>
          <p:spPr>
            <a:xfrm>
              <a:off x="2987227" y="4258870"/>
              <a:ext cx="381305" cy="381305"/>
            </a:xfrm>
            <a:prstGeom prst="rect">
              <a:avLst/>
            </a:prstGeom>
          </p:spPr>
        </p:pic>
      </p:grpSp>
      <p:grpSp>
        <p:nvGrpSpPr>
          <p:cNvPr id="345" name="Group 344">
            <a:extLst>
              <a:ext uri="{FF2B5EF4-FFF2-40B4-BE49-F238E27FC236}">
                <a16:creationId xmlns:a16="http://schemas.microsoft.com/office/drawing/2014/main" id="{FF48DB6E-228A-F5B7-88A4-D3D814E6465F}"/>
              </a:ext>
            </a:extLst>
          </p:cNvPr>
          <p:cNvGrpSpPr/>
          <p:nvPr/>
        </p:nvGrpSpPr>
        <p:grpSpPr>
          <a:xfrm>
            <a:off x="9307067" y="2037642"/>
            <a:ext cx="273600" cy="273600"/>
            <a:chOff x="6787473" y="3963518"/>
            <a:chExt cx="972007" cy="972007"/>
          </a:xfrm>
        </p:grpSpPr>
        <p:pic>
          <p:nvPicPr>
            <p:cNvPr id="346" name="Image 12" descr="preencoded.png">
              <a:extLst>
                <a:ext uri="{FF2B5EF4-FFF2-40B4-BE49-F238E27FC236}">
                  <a16:creationId xmlns:a16="http://schemas.microsoft.com/office/drawing/2014/main" id="{3571093F-AACE-99A5-442F-C37146FBF6CD}"/>
                </a:ext>
              </a:extLst>
            </p:cNvPr>
            <p:cNvPicPr>
              <a:picLocks noChangeAspect="1"/>
            </p:cNvPicPr>
            <p:nvPr/>
          </p:nvPicPr>
          <p:blipFill>
            <a:blip r:embed="rId14"/>
            <a:srcRect/>
            <a:stretch/>
          </p:blipFill>
          <p:spPr>
            <a:xfrm>
              <a:off x="6787473" y="3963518"/>
              <a:ext cx="972007" cy="972007"/>
            </a:xfrm>
            <a:prstGeom prst="rect">
              <a:avLst/>
            </a:prstGeom>
          </p:spPr>
        </p:pic>
        <p:pic>
          <p:nvPicPr>
            <p:cNvPr id="347" name="Image 13" descr="preencoded.png">
              <a:extLst>
                <a:ext uri="{FF2B5EF4-FFF2-40B4-BE49-F238E27FC236}">
                  <a16:creationId xmlns:a16="http://schemas.microsoft.com/office/drawing/2014/main" id="{32FEF058-4516-1A21-CE8A-3FB4DC4BACD9}"/>
                </a:ext>
              </a:extLst>
            </p:cNvPr>
            <p:cNvPicPr>
              <a:picLocks noChangeAspect="1"/>
            </p:cNvPicPr>
            <p:nvPr/>
          </p:nvPicPr>
          <p:blipFill>
            <a:blip r:embed="rId16"/>
            <a:srcRect t="-24" b="-24"/>
            <a:stretch/>
          </p:blipFill>
          <p:spPr>
            <a:xfrm>
              <a:off x="7035275" y="4258870"/>
              <a:ext cx="476402" cy="381305"/>
            </a:xfrm>
            <a:prstGeom prst="rect">
              <a:avLst/>
            </a:prstGeom>
          </p:spPr>
        </p:pic>
      </p:grpSp>
      <p:grpSp>
        <p:nvGrpSpPr>
          <p:cNvPr id="348" name="Group 347">
            <a:extLst>
              <a:ext uri="{FF2B5EF4-FFF2-40B4-BE49-F238E27FC236}">
                <a16:creationId xmlns:a16="http://schemas.microsoft.com/office/drawing/2014/main" id="{AAD6CB03-3C9A-F45F-267F-A12A9A105F85}"/>
              </a:ext>
            </a:extLst>
          </p:cNvPr>
          <p:cNvGrpSpPr/>
          <p:nvPr/>
        </p:nvGrpSpPr>
        <p:grpSpPr>
          <a:xfrm>
            <a:off x="10191786" y="2061090"/>
            <a:ext cx="273600" cy="273600"/>
            <a:chOff x="10883071" y="3963518"/>
            <a:chExt cx="972007" cy="972007"/>
          </a:xfrm>
        </p:grpSpPr>
        <p:pic>
          <p:nvPicPr>
            <p:cNvPr id="349" name="Image 14" descr="preencoded.png">
              <a:extLst>
                <a:ext uri="{FF2B5EF4-FFF2-40B4-BE49-F238E27FC236}">
                  <a16:creationId xmlns:a16="http://schemas.microsoft.com/office/drawing/2014/main" id="{5F19479B-1F84-AE0E-7B0A-7B25B4CF7A4F}"/>
                </a:ext>
              </a:extLst>
            </p:cNvPr>
            <p:cNvPicPr>
              <a:picLocks noChangeAspect="1"/>
            </p:cNvPicPr>
            <p:nvPr/>
          </p:nvPicPr>
          <p:blipFill>
            <a:blip r:embed="rId14"/>
            <a:srcRect/>
            <a:stretch/>
          </p:blipFill>
          <p:spPr>
            <a:xfrm>
              <a:off x="10883071" y="3963518"/>
              <a:ext cx="972007" cy="972007"/>
            </a:xfrm>
            <a:prstGeom prst="rect">
              <a:avLst/>
            </a:prstGeom>
          </p:spPr>
        </p:pic>
        <p:pic>
          <p:nvPicPr>
            <p:cNvPr id="350" name="Image 15" descr="preencoded.png">
              <a:extLst>
                <a:ext uri="{FF2B5EF4-FFF2-40B4-BE49-F238E27FC236}">
                  <a16:creationId xmlns:a16="http://schemas.microsoft.com/office/drawing/2014/main" id="{E7AF75D4-B228-DCF0-F107-2076AE9D966F}"/>
                </a:ext>
              </a:extLst>
            </p:cNvPr>
            <p:cNvPicPr>
              <a:picLocks noChangeAspect="1"/>
            </p:cNvPicPr>
            <p:nvPr/>
          </p:nvPicPr>
          <p:blipFill>
            <a:blip r:embed="rId17"/>
            <a:srcRect t="-24" b="-24"/>
            <a:stretch/>
          </p:blipFill>
          <p:spPr>
            <a:xfrm>
              <a:off x="11130873" y="4258870"/>
              <a:ext cx="476402" cy="381305"/>
            </a:xfrm>
            <a:prstGeom prst="rect">
              <a:avLst/>
            </a:prstGeom>
          </p:spPr>
        </p:pic>
      </p:grpSp>
      <p:grpSp>
        <p:nvGrpSpPr>
          <p:cNvPr id="351" name="Group 350">
            <a:extLst>
              <a:ext uri="{FF2B5EF4-FFF2-40B4-BE49-F238E27FC236}">
                <a16:creationId xmlns:a16="http://schemas.microsoft.com/office/drawing/2014/main" id="{3524A9A2-CF4D-7E0B-EF97-14EB4684C350}"/>
              </a:ext>
            </a:extLst>
          </p:cNvPr>
          <p:cNvGrpSpPr/>
          <p:nvPr/>
        </p:nvGrpSpPr>
        <p:grpSpPr>
          <a:xfrm>
            <a:off x="11123127" y="2056936"/>
            <a:ext cx="273600" cy="273600"/>
            <a:chOff x="14978668" y="3963518"/>
            <a:chExt cx="972007" cy="972007"/>
          </a:xfrm>
        </p:grpSpPr>
        <p:pic>
          <p:nvPicPr>
            <p:cNvPr id="352" name="Image 16" descr="preencoded.png">
              <a:extLst>
                <a:ext uri="{FF2B5EF4-FFF2-40B4-BE49-F238E27FC236}">
                  <a16:creationId xmlns:a16="http://schemas.microsoft.com/office/drawing/2014/main" id="{BE2897AE-FA8E-16D4-2309-09037237983C}"/>
                </a:ext>
              </a:extLst>
            </p:cNvPr>
            <p:cNvPicPr>
              <a:picLocks noChangeAspect="1"/>
            </p:cNvPicPr>
            <p:nvPr/>
          </p:nvPicPr>
          <p:blipFill>
            <a:blip r:embed="rId14"/>
            <a:srcRect/>
            <a:stretch/>
          </p:blipFill>
          <p:spPr>
            <a:xfrm>
              <a:off x="14978668" y="3963518"/>
              <a:ext cx="972007" cy="972007"/>
            </a:xfrm>
            <a:prstGeom prst="rect">
              <a:avLst/>
            </a:prstGeom>
          </p:spPr>
        </p:pic>
        <p:pic>
          <p:nvPicPr>
            <p:cNvPr id="353" name="Image 17" descr="preencoded.png">
              <a:extLst>
                <a:ext uri="{FF2B5EF4-FFF2-40B4-BE49-F238E27FC236}">
                  <a16:creationId xmlns:a16="http://schemas.microsoft.com/office/drawing/2014/main" id="{4F9AE33B-8487-E114-3A92-B2CCBDB04CB5}"/>
                </a:ext>
              </a:extLst>
            </p:cNvPr>
            <p:cNvPicPr>
              <a:picLocks noChangeAspect="1"/>
            </p:cNvPicPr>
            <p:nvPr/>
          </p:nvPicPr>
          <p:blipFill>
            <a:blip r:embed="rId18"/>
            <a:srcRect t="-24" b="-24"/>
            <a:stretch/>
          </p:blipFill>
          <p:spPr>
            <a:xfrm>
              <a:off x="15226471" y="4258870"/>
              <a:ext cx="476402" cy="381305"/>
            </a:xfrm>
            <a:prstGeom prst="rect">
              <a:avLst/>
            </a:prstGeom>
          </p:spPr>
        </p:pic>
      </p:grpSp>
      <p:pic>
        <p:nvPicPr>
          <p:cNvPr id="354" name="Screenshot 2026-02-27 at 3.07.50 PM.png" descr="Screenshot 2026-02-27 at 3.07.50 PM.png">
            <a:extLst>
              <a:ext uri="{FF2B5EF4-FFF2-40B4-BE49-F238E27FC236}">
                <a16:creationId xmlns:a16="http://schemas.microsoft.com/office/drawing/2014/main" id="{3D352245-E129-54AC-C412-BCBBF97E7467}"/>
              </a:ext>
            </a:extLst>
          </p:cNvPr>
          <p:cNvPicPr>
            <a:picLocks noChangeAspect="1"/>
          </p:cNvPicPr>
          <p:nvPr/>
        </p:nvPicPr>
        <p:blipFill>
          <a:blip r:embed="rId19"/>
          <a:stretch>
            <a:fillRect/>
          </a:stretch>
        </p:blipFill>
        <p:spPr>
          <a:xfrm>
            <a:off x="516145" y="4011047"/>
            <a:ext cx="2191636" cy="1156129"/>
          </a:xfrm>
          <a:prstGeom prst="rect">
            <a:avLst/>
          </a:prstGeom>
          <a:ln w="12700">
            <a:miter lim="400000"/>
          </a:ln>
        </p:spPr>
      </p:pic>
      <p:pic>
        <p:nvPicPr>
          <p:cNvPr id="355" name="Picture 354">
            <a:extLst>
              <a:ext uri="{FF2B5EF4-FFF2-40B4-BE49-F238E27FC236}">
                <a16:creationId xmlns:a16="http://schemas.microsoft.com/office/drawing/2014/main" id="{7CB41307-FF7C-408B-16C0-7A2AEB8F995E}"/>
              </a:ext>
            </a:extLst>
          </p:cNvPr>
          <p:cNvPicPr>
            <a:picLocks noChangeAspect="1"/>
          </p:cNvPicPr>
          <p:nvPr/>
        </p:nvPicPr>
        <p:blipFill>
          <a:blip r:embed="rId20"/>
          <a:srcRect t="46500"/>
          <a:stretch>
            <a:fillRect/>
          </a:stretch>
        </p:blipFill>
        <p:spPr>
          <a:xfrm>
            <a:off x="492189" y="5504376"/>
            <a:ext cx="2252427" cy="1184209"/>
          </a:xfrm>
          <a:prstGeom prst="rect">
            <a:avLst/>
          </a:prstGeom>
        </p:spPr>
      </p:pic>
      <p:grpSp>
        <p:nvGrpSpPr>
          <p:cNvPr id="356" name="Group 355">
            <a:extLst>
              <a:ext uri="{FF2B5EF4-FFF2-40B4-BE49-F238E27FC236}">
                <a16:creationId xmlns:a16="http://schemas.microsoft.com/office/drawing/2014/main" id="{24B26C07-C782-73B5-4F1C-9FB2EEB7C270}"/>
              </a:ext>
            </a:extLst>
          </p:cNvPr>
          <p:cNvGrpSpPr/>
          <p:nvPr/>
        </p:nvGrpSpPr>
        <p:grpSpPr>
          <a:xfrm>
            <a:off x="2872838" y="2778039"/>
            <a:ext cx="4426459" cy="711046"/>
            <a:chOff x="467554" y="3951661"/>
            <a:chExt cx="6090614" cy="991320"/>
          </a:xfrm>
        </p:grpSpPr>
        <p:grpSp>
          <p:nvGrpSpPr>
            <p:cNvPr id="357" name="Group 356">
              <a:extLst>
                <a:ext uri="{FF2B5EF4-FFF2-40B4-BE49-F238E27FC236}">
                  <a16:creationId xmlns:a16="http://schemas.microsoft.com/office/drawing/2014/main" id="{198BED11-BA03-D212-740F-74588507F7F8}"/>
                </a:ext>
              </a:extLst>
            </p:cNvPr>
            <p:cNvGrpSpPr/>
            <p:nvPr/>
          </p:nvGrpSpPr>
          <p:grpSpPr>
            <a:xfrm>
              <a:off x="467554" y="3951661"/>
              <a:ext cx="1034032" cy="976163"/>
              <a:chOff x="467554" y="3951661"/>
              <a:chExt cx="1034032" cy="976163"/>
            </a:xfrm>
          </p:grpSpPr>
          <p:sp>
            <p:nvSpPr>
              <p:cNvPr id="392" name="Text 12">
                <a:extLst>
                  <a:ext uri="{FF2B5EF4-FFF2-40B4-BE49-F238E27FC236}">
                    <a16:creationId xmlns:a16="http://schemas.microsoft.com/office/drawing/2014/main" id="{9EBD868F-15AE-E80F-F63D-84D29FA484F5}"/>
                  </a:ext>
                </a:extLst>
              </p:cNvPr>
              <p:cNvSpPr txBox="1"/>
              <p:nvPr/>
            </p:nvSpPr>
            <p:spPr>
              <a:xfrm>
                <a:off x="467554" y="4337122"/>
                <a:ext cx="1034032" cy="590702"/>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 Rajab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err="1">
                    <a:ln>
                      <a:noFill/>
                    </a:ln>
                    <a:solidFill>
                      <a:srgbClr val="FFFFFF"/>
                    </a:solidFill>
                    <a:effectLst/>
                    <a:uLnTx/>
                    <a:uFillTx/>
                    <a:latin typeface="Montserrat" pitchFamily="34" charset="0"/>
                    <a:ea typeface="Montserrat" pitchFamily="34" charset="-122"/>
                    <a:cs typeface="Montserrat" pitchFamily="34" charset="-120"/>
                  </a:rPr>
                  <a:t>Albloushi</a:t>
                </a:r>
                <a:endParaRPr kumimoji="0" lang="en-US" sz="533"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DBEFF9"/>
                    </a:solidFill>
                    <a:effectLst/>
                    <a:uLnTx/>
                    <a:uFillTx/>
                    <a:latin typeface="Montserrat" pitchFamily="34" charset="0"/>
                    <a:ea typeface="+mn-ea"/>
                    <a:cs typeface="+mn-cs"/>
                  </a:rPr>
                  <a:t>Lead</a:t>
                </a:r>
                <a:endParaRPr kumimoji="0" lang="en-US" sz="533" b="0" i="0" u="none" strike="noStrike" kern="1200" cap="none" spc="0" normalizeH="0" baseline="0" noProof="0" dirty="0">
                  <a:ln>
                    <a:noFill/>
                  </a:ln>
                  <a:solidFill>
                    <a:srgbClr val="DBEFF9"/>
                  </a:solidFill>
                  <a:effectLst/>
                  <a:uLnTx/>
                  <a:uFillTx/>
                  <a:latin typeface="Calibri" panose="020F0502020204030204"/>
                  <a:ea typeface="+mn-ea"/>
                  <a:cs typeface="+mn-cs"/>
                </a:endParaRPr>
              </a:p>
            </p:txBody>
          </p:sp>
          <p:grpSp>
            <p:nvGrpSpPr>
              <p:cNvPr id="393" name="Group 392">
                <a:extLst>
                  <a:ext uri="{FF2B5EF4-FFF2-40B4-BE49-F238E27FC236}">
                    <a16:creationId xmlns:a16="http://schemas.microsoft.com/office/drawing/2014/main" id="{7CB645A7-42C4-D35E-3E95-E65551B18994}"/>
                  </a:ext>
                </a:extLst>
              </p:cNvPr>
              <p:cNvGrpSpPr/>
              <p:nvPr/>
            </p:nvGrpSpPr>
            <p:grpSpPr>
              <a:xfrm>
                <a:off x="743706" y="3951661"/>
                <a:ext cx="478826" cy="478826"/>
                <a:chOff x="657824" y="3951661"/>
                <a:chExt cx="687600" cy="687600"/>
              </a:xfrm>
            </p:grpSpPr>
            <p:pic>
              <p:nvPicPr>
                <p:cNvPr id="394" name="Image 16" descr="preencoded.png">
                  <a:extLst>
                    <a:ext uri="{FF2B5EF4-FFF2-40B4-BE49-F238E27FC236}">
                      <a16:creationId xmlns:a16="http://schemas.microsoft.com/office/drawing/2014/main" id="{4E15CD67-2DD9-EFA4-AE5C-8234C6AC9808}"/>
                    </a:ext>
                  </a:extLst>
                </p:cNvPr>
                <p:cNvPicPr>
                  <a:picLocks noChangeAspect="1"/>
                </p:cNvPicPr>
                <p:nvPr/>
              </p:nvPicPr>
              <p:blipFill>
                <a:blip r:embed="rId14"/>
                <a:srcRect/>
                <a:stretch/>
              </p:blipFill>
              <p:spPr>
                <a:xfrm>
                  <a:off x="657824" y="3951661"/>
                  <a:ext cx="687600" cy="687600"/>
                </a:xfrm>
                <a:prstGeom prst="rect">
                  <a:avLst/>
                </a:prstGeom>
              </p:spPr>
            </p:pic>
            <p:pic>
              <p:nvPicPr>
                <p:cNvPr id="395" name="Graphic 394" descr="User with solid fill">
                  <a:extLst>
                    <a:ext uri="{FF2B5EF4-FFF2-40B4-BE49-F238E27FC236}">
                      <a16:creationId xmlns:a16="http://schemas.microsoft.com/office/drawing/2014/main" id="{C61B8102-F9C1-E7FB-D69F-B7AE92A70C29}"/>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781152" y="4047035"/>
                  <a:ext cx="431494" cy="431494"/>
                </a:xfrm>
                <a:prstGeom prst="rect">
                  <a:avLst/>
                </a:prstGeom>
              </p:spPr>
            </p:pic>
          </p:grpSp>
        </p:grpSp>
        <p:grpSp>
          <p:nvGrpSpPr>
            <p:cNvPr id="358" name="Group 357">
              <a:extLst>
                <a:ext uri="{FF2B5EF4-FFF2-40B4-BE49-F238E27FC236}">
                  <a16:creationId xmlns:a16="http://schemas.microsoft.com/office/drawing/2014/main" id="{8350B9CE-C491-7F94-DD21-12EC6A03B704}"/>
                </a:ext>
              </a:extLst>
            </p:cNvPr>
            <p:cNvGrpSpPr/>
            <p:nvPr/>
          </p:nvGrpSpPr>
          <p:grpSpPr>
            <a:xfrm>
              <a:off x="1339215" y="3957223"/>
              <a:ext cx="478826" cy="478826"/>
              <a:chOff x="657824" y="3951661"/>
              <a:chExt cx="687600" cy="687600"/>
            </a:xfrm>
          </p:grpSpPr>
          <p:pic>
            <p:nvPicPr>
              <p:cNvPr id="390" name="Image 16" descr="preencoded.png">
                <a:extLst>
                  <a:ext uri="{FF2B5EF4-FFF2-40B4-BE49-F238E27FC236}">
                    <a16:creationId xmlns:a16="http://schemas.microsoft.com/office/drawing/2014/main" id="{10A7D549-3995-20B8-9F92-9A22AB89EA9B}"/>
                  </a:ext>
                </a:extLst>
              </p:cNvPr>
              <p:cNvPicPr>
                <a:picLocks noChangeAspect="1"/>
              </p:cNvPicPr>
              <p:nvPr/>
            </p:nvPicPr>
            <p:blipFill>
              <a:blip r:embed="rId14"/>
              <a:srcRect/>
              <a:stretch/>
            </p:blipFill>
            <p:spPr>
              <a:xfrm>
                <a:off x="657824" y="3951661"/>
                <a:ext cx="687600" cy="687600"/>
              </a:xfrm>
              <a:prstGeom prst="rect">
                <a:avLst/>
              </a:prstGeom>
            </p:spPr>
          </p:pic>
          <p:pic>
            <p:nvPicPr>
              <p:cNvPr id="391" name="Graphic 390" descr="User with solid fill">
                <a:extLst>
                  <a:ext uri="{FF2B5EF4-FFF2-40B4-BE49-F238E27FC236}">
                    <a16:creationId xmlns:a16="http://schemas.microsoft.com/office/drawing/2014/main" id="{FFC09656-D7C4-F5FB-37C0-40D67D0E54DD}"/>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781152" y="4047035"/>
                <a:ext cx="431494" cy="431494"/>
              </a:xfrm>
              <a:prstGeom prst="rect">
                <a:avLst/>
              </a:prstGeom>
            </p:spPr>
          </p:pic>
        </p:grpSp>
        <p:sp>
          <p:nvSpPr>
            <p:cNvPr id="359" name="Text 12">
              <a:extLst>
                <a:ext uri="{FF2B5EF4-FFF2-40B4-BE49-F238E27FC236}">
                  <a16:creationId xmlns:a16="http://schemas.microsoft.com/office/drawing/2014/main" id="{B6536084-C47D-FED5-7ECF-8EE3AC95BFFD}"/>
                </a:ext>
              </a:extLst>
            </p:cNvPr>
            <p:cNvSpPr txBox="1"/>
            <p:nvPr/>
          </p:nvSpPr>
          <p:spPr>
            <a:xfrm>
              <a:off x="1058321" y="4343394"/>
              <a:ext cx="1034032" cy="590702"/>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Saif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FFFFFF"/>
                  </a:solidFill>
                  <a:effectLst/>
                  <a:uLnTx/>
                  <a:uFillTx/>
                  <a:latin typeface="Montserrat" pitchFamily="34" charset="0"/>
                  <a:ea typeface="+mn-ea"/>
                  <a:cs typeface="+mn-cs"/>
                </a:rPr>
                <a:t>Alsuwaidi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DBEFF9"/>
                  </a:solidFill>
                  <a:effectLst/>
                  <a:uLnTx/>
                  <a:uFillTx/>
                  <a:latin typeface="Montserrat" pitchFamily="34" charset="0"/>
                  <a:ea typeface="+mn-ea"/>
                  <a:cs typeface="+mn-cs"/>
                </a:rPr>
                <a:t>Deputy</a:t>
              </a:r>
              <a:endParaRPr kumimoji="0" lang="en-US" sz="533" b="0" i="0" u="none" strike="noStrike" kern="1200" cap="none" spc="0" normalizeH="0" baseline="0" noProof="0" dirty="0">
                <a:ln>
                  <a:noFill/>
                </a:ln>
                <a:solidFill>
                  <a:srgbClr val="DBEFF9"/>
                </a:solidFill>
                <a:effectLst/>
                <a:uLnTx/>
                <a:uFillTx/>
                <a:latin typeface="Calibri" panose="020F0502020204030204"/>
                <a:ea typeface="+mn-ea"/>
                <a:cs typeface="+mn-cs"/>
              </a:endParaRPr>
            </a:p>
          </p:txBody>
        </p:sp>
        <p:sp>
          <p:nvSpPr>
            <p:cNvPr id="360" name="Text 12">
              <a:extLst>
                <a:ext uri="{FF2B5EF4-FFF2-40B4-BE49-F238E27FC236}">
                  <a16:creationId xmlns:a16="http://schemas.microsoft.com/office/drawing/2014/main" id="{731B0BEC-50DF-43D4-9AB5-7ACB8B6A4399}"/>
                </a:ext>
              </a:extLst>
            </p:cNvPr>
            <p:cNvSpPr txBox="1"/>
            <p:nvPr/>
          </p:nvSpPr>
          <p:spPr>
            <a:xfrm>
              <a:off x="1752845" y="4337122"/>
              <a:ext cx="1034032" cy="590702"/>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 Amina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Abu Hamra</a:t>
              </a:r>
            </a:p>
          </p:txBody>
        </p:sp>
        <p:grpSp>
          <p:nvGrpSpPr>
            <p:cNvPr id="361" name="Group 360">
              <a:extLst>
                <a:ext uri="{FF2B5EF4-FFF2-40B4-BE49-F238E27FC236}">
                  <a16:creationId xmlns:a16="http://schemas.microsoft.com/office/drawing/2014/main" id="{01FD6930-8503-D73F-9DD4-24E8F2E37A60}"/>
                </a:ext>
              </a:extLst>
            </p:cNvPr>
            <p:cNvGrpSpPr/>
            <p:nvPr/>
          </p:nvGrpSpPr>
          <p:grpSpPr>
            <a:xfrm>
              <a:off x="1995765" y="3951661"/>
              <a:ext cx="478826" cy="478826"/>
              <a:chOff x="657824" y="3951661"/>
              <a:chExt cx="687600" cy="687600"/>
            </a:xfrm>
          </p:grpSpPr>
          <p:pic>
            <p:nvPicPr>
              <p:cNvPr id="388" name="Image 16" descr="preencoded.png">
                <a:extLst>
                  <a:ext uri="{FF2B5EF4-FFF2-40B4-BE49-F238E27FC236}">
                    <a16:creationId xmlns:a16="http://schemas.microsoft.com/office/drawing/2014/main" id="{2F42C1BF-F6E7-2B18-C21D-35D2FD79F5DF}"/>
                  </a:ext>
                </a:extLst>
              </p:cNvPr>
              <p:cNvPicPr>
                <a:picLocks noChangeAspect="1"/>
              </p:cNvPicPr>
              <p:nvPr/>
            </p:nvPicPr>
            <p:blipFill>
              <a:blip r:embed="rId14"/>
              <a:srcRect/>
              <a:stretch/>
            </p:blipFill>
            <p:spPr>
              <a:xfrm>
                <a:off x="657824" y="3951661"/>
                <a:ext cx="687600" cy="687600"/>
              </a:xfrm>
              <a:prstGeom prst="rect">
                <a:avLst/>
              </a:prstGeom>
            </p:spPr>
          </p:pic>
          <p:pic>
            <p:nvPicPr>
              <p:cNvPr id="389" name="Graphic 388" descr="User with solid fill">
                <a:extLst>
                  <a:ext uri="{FF2B5EF4-FFF2-40B4-BE49-F238E27FC236}">
                    <a16:creationId xmlns:a16="http://schemas.microsoft.com/office/drawing/2014/main" id="{DDFDC42A-256C-7C58-773B-B4AE801C989A}"/>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781152" y="4047035"/>
                <a:ext cx="431494" cy="431494"/>
              </a:xfrm>
              <a:prstGeom prst="rect">
                <a:avLst/>
              </a:prstGeom>
            </p:spPr>
          </p:pic>
        </p:grpSp>
        <p:grpSp>
          <p:nvGrpSpPr>
            <p:cNvPr id="362" name="Group 361">
              <a:extLst>
                <a:ext uri="{FF2B5EF4-FFF2-40B4-BE49-F238E27FC236}">
                  <a16:creationId xmlns:a16="http://schemas.microsoft.com/office/drawing/2014/main" id="{D81141AD-9D5B-686D-1C4B-0CB05491F7D4}"/>
                </a:ext>
              </a:extLst>
            </p:cNvPr>
            <p:cNvGrpSpPr/>
            <p:nvPr/>
          </p:nvGrpSpPr>
          <p:grpSpPr>
            <a:xfrm>
              <a:off x="2340346" y="3960546"/>
              <a:ext cx="1034032" cy="976163"/>
              <a:chOff x="467554" y="3951661"/>
              <a:chExt cx="1034032" cy="976163"/>
            </a:xfrm>
          </p:grpSpPr>
          <p:sp>
            <p:nvSpPr>
              <p:cNvPr id="384" name="Text 12">
                <a:extLst>
                  <a:ext uri="{FF2B5EF4-FFF2-40B4-BE49-F238E27FC236}">
                    <a16:creationId xmlns:a16="http://schemas.microsoft.com/office/drawing/2014/main" id="{9E11F038-E83A-9DEE-3ED1-E8E10F315146}"/>
                  </a:ext>
                </a:extLst>
              </p:cNvPr>
              <p:cNvSpPr txBox="1"/>
              <p:nvPr/>
            </p:nvSpPr>
            <p:spPr>
              <a:xfrm>
                <a:off x="467554" y="4337122"/>
                <a:ext cx="1034032" cy="590702"/>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Atif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FFFFFF"/>
                    </a:solidFill>
                    <a:effectLst/>
                    <a:uLnTx/>
                    <a:uFillTx/>
                    <a:latin typeface="Montserrat" pitchFamily="34" charset="0"/>
                    <a:ea typeface="+mn-ea"/>
                    <a:cs typeface="+mn-cs"/>
                  </a:rPr>
                  <a:t>Waqar</a:t>
                </a:r>
                <a:endParaRPr kumimoji="0" lang="en-US" sz="533"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grpSp>
            <p:nvGrpSpPr>
              <p:cNvPr id="385" name="Group 384">
                <a:extLst>
                  <a:ext uri="{FF2B5EF4-FFF2-40B4-BE49-F238E27FC236}">
                    <a16:creationId xmlns:a16="http://schemas.microsoft.com/office/drawing/2014/main" id="{6591D9E1-F05D-D894-E807-DFA52BA01C23}"/>
                  </a:ext>
                </a:extLst>
              </p:cNvPr>
              <p:cNvGrpSpPr/>
              <p:nvPr/>
            </p:nvGrpSpPr>
            <p:grpSpPr>
              <a:xfrm>
                <a:off x="743706" y="3951661"/>
                <a:ext cx="478826" cy="478826"/>
                <a:chOff x="657824" y="3951661"/>
                <a:chExt cx="687600" cy="687600"/>
              </a:xfrm>
            </p:grpSpPr>
            <p:pic>
              <p:nvPicPr>
                <p:cNvPr id="386" name="Image 16" descr="preencoded.png">
                  <a:extLst>
                    <a:ext uri="{FF2B5EF4-FFF2-40B4-BE49-F238E27FC236}">
                      <a16:creationId xmlns:a16="http://schemas.microsoft.com/office/drawing/2014/main" id="{D64A56F3-2818-1DD1-4BAA-75F9FDD432A0}"/>
                    </a:ext>
                  </a:extLst>
                </p:cNvPr>
                <p:cNvPicPr>
                  <a:picLocks noChangeAspect="1"/>
                </p:cNvPicPr>
                <p:nvPr/>
              </p:nvPicPr>
              <p:blipFill>
                <a:blip r:embed="rId14"/>
                <a:srcRect/>
                <a:stretch/>
              </p:blipFill>
              <p:spPr>
                <a:xfrm>
                  <a:off x="657824" y="3951661"/>
                  <a:ext cx="687600" cy="687600"/>
                </a:xfrm>
                <a:prstGeom prst="rect">
                  <a:avLst/>
                </a:prstGeom>
              </p:spPr>
            </p:pic>
            <p:pic>
              <p:nvPicPr>
                <p:cNvPr id="387" name="Graphic 386" descr="User with solid fill">
                  <a:extLst>
                    <a:ext uri="{FF2B5EF4-FFF2-40B4-BE49-F238E27FC236}">
                      <a16:creationId xmlns:a16="http://schemas.microsoft.com/office/drawing/2014/main" id="{37575A1C-8BA7-6745-6CB5-0201F48E1727}"/>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781152" y="4047035"/>
                  <a:ext cx="431494" cy="431494"/>
                </a:xfrm>
                <a:prstGeom prst="rect">
                  <a:avLst/>
                </a:prstGeom>
              </p:spPr>
            </p:pic>
          </p:grpSp>
        </p:grpSp>
        <p:grpSp>
          <p:nvGrpSpPr>
            <p:cNvPr id="363" name="Group 362">
              <a:extLst>
                <a:ext uri="{FF2B5EF4-FFF2-40B4-BE49-F238E27FC236}">
                  <a16:creationId xmlns:a16="http://schemas.microsoft.com/office/drawing/2014/main" id="{B5DA3E84-17ED-7A15-A1C6-C38F83C6EE4B}"/>
                </a:ext>
              </a:extLst>
            </p:cNvPr>
            <p:cNvGrpSpPr/>
            <p:nvPr/>
          </p:nvGrpSpPr>
          <p:grpSpPr>
            <a:xfrm>
              <a:off x="3212007" y="3966108"/>
              <a:ext cx="478826" cy="478826"/>
              <a:chOff x="657824" y="3951661"/>
              <a:chExt cx="687600" cy="687600"/>
            </a:xfrm>
          </p:grpSpPr>
          <p:pic>
            <p:nvPicPr>
              <p:cNvPr id="382" name="Image 16" descr="preencoded.png">
                <a:extLst>
                  <a:ext uri="{FF2B5EF4-FFF2-40B4-BE49-F238E27FC236}">
                    <a16:creationId xmlns:a16="http://schemas.microsoft.com/office/drawing/2014/main" id="{7B3D4024-05A8-5048-BD13-9A7EF0748042}"/>
                  </a:ext>
                </a:extLst>
              </p:cNvPr>
              <p:cNvPicPr>
                <a:picLocks noChangeAspect="1"/>
              </p:cNvPicPr>
              <p:nvPr/>
            </p:nvPicPr>
            <p:blipFill>
              <a:blip r:embed="rId14"/>
              <a:srcRect/>
              <a:stretch/>
            </p:blipFill>
            <p:spPr>
              <a:xfrm>
                <a:off x="657824" y="3951661"/>
                <a:ext cx="687600" cy="687600"/>
              </a:xfrm>
              <a:prstGeom prst="rect">
                <a:avLst/>
              </a:prstGeom>
            </p:spPr>
          </p:pic>
          <p:pic>
            <p:nvPicPr>
              <p:cNvPr id="383" name="Graphic 382" descr="User with solid fill">
                <a:extLst>
                  <a:ext uri="{FF2B5EF4-FFF2-40B4-BE49-F238E27FC236}">
                    <a16:creationId xmlns:a16="http://schemas.microsoft.com/office/drawing/2014/main" id="{F277C1B0-295B-8BC0-1125-1CB7206BF373}"/>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781152" y="4047035"/>
                <a:ext cx="431494" cy="431494"/>
              </a:xfrm>
              <a:prstGeom prst="rect">
                <a:avLst/>
              </a:prstGeom>
            </p:spPr>
          </p:pic>
        </p:grpSp>
        <p:sp>
          <p:nvSpPr>
            <p:cNvPr id="364" name="Text 12">
              <a:extLst>
                <a:ext uri="{FF2B5EF4-FFF2-40B4-BE49-F238E27FC236}">
                  <a16:creationId xmlns:a16="http://schemas.microsoft.com/office/drawing/2014/main" id="{AEAEB157-7695-11D1-0489-9EE36961B08E}"/>
                </a:ext>
              </a:extLst>
            </p:cNvPr>
            <p:cNvSpPr txBox="1"/>
            <p:nvPr/>
          </p:nvSpPr>
          <p:spPr>
            <a:xfrm>
              <a:off x="2931113" y="4352279"/>
              <a:ext cx="1034032" cy="590702"/>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Fatma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err="1">
                  <a:ln>
                    <a:noFill/>
                  </a:ln>
                  <a:solidFill>
                    <a:srgbClr val="FFFFFF"/>
                  </a:solidFill>
                  <a:effectLst/>
                  <a:uLnTx/>
                  <a:uFillTx/>
                  <a:latin typeface="Montserrat" pitchFamily="34" charset="0"/>
                  <a:ea typeface="Montserrat" pitchFamily="34" charset="-122"/>
                  <a:cs typeface="Montserrat" pitchFamily="34" charset="-120"/>
                </a:rPr>
                <a:t>Albloushi</a:t>
              </a:r>
              <a:endParaRPr kumimoji="0" lang="en-US" sz="533"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endParaRPr>
            </a:p>
          </p:txBody>
        </p:sp>
        <p:sp>
          <p:nvSpPr>
            <p:cNvPr id="365" name="Text 12">
              <a:extLst>
                <a:ext uri="{FF2B5EF4-FFF2-40B4-BE49-F238E27FC236}">
                  <a16:creationId xmlns:a16="http://schemas.microsoft.com/office/drawing/2014/main" id="{7FE5568E-4133-068E-A14A-AD34E440E76E}"/>
                </a:ext>
              </a:extLst>
            </p:cNvPr>
            <p:cNvSpPr txBox="1"/>
            <p:nvPr/>
          </p:nvSpPr>
          <p:spPr>
            <a:xfrm>
              <a:off x="3625637" y="4346007"/>
              <a:ext cx="1034032" cy="590702"/>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Khaled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err="1">
                  <a:ln>
                    <a:noFill/>
                  </a:ln>
                  <a:solidFill>
                    <a:srgbClr val="FFFFFF"/>
                  </a:solidFill>
                  <a:effectLst/>
                  <a:uLnTx/>
                  <a:uFillTx/>
                  <a:latin typeface="Montserrat" pitchFamily="34" charset="0"/>
                  <a:ea typeface="Montserrat" pitchFamily="34" charset="-122"/>
                  <a:cs typeface="Montserrat" pitchFamily="34" charset="-120"/>
                </a:rPr>
                <a:t>Alshehi</a:t>
              </a:r>
              <a:endParaRPr kumimoji="0" lang="en-US" sz="533"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endParaRPr>
            </a:p>
          </p:txBody>
        </p:sp>
        <p:grpSp>
          <p:nvGrpSpPr>
            <p:cNvPr id="366" name="Group 365">
              <a:extLst>
                <a:ext uri="{FF2B5EF4-FFF2-40B4-BE49-F238E27FC236}">
                  <a16:creationId xmlns:a16="http://schemas.microsoft.com/office/drawing/2014/main" id="{7E2E3C86-D65C-54B5-2053-93CA00F0BF28}"/>
                </a:ext>
              </a:extLst>
            </p:cNvPr>
            <p:cNvGrpSpPr/>
            <p:nvPr/>
          </p:nvGrpSpPr>
          <p:grpSpPr>
            <a:xfrm>
              <a:off x="3868557" y="3960546"/>
              <a:ext cx="478826" cy="478826"/>
              <a:chOff x="657824" y="3951661"/>
              <a:chExt cx="687600" cy="687600"/>
            </a:xfrm>
          </p:grpSpPr>
          <p:pic>
            <p:nvPicPr>
              <p:cNvPr id="380" name="Image 16" descr="preencoded.png">
                <a:extLst>
                  <a:ext uri="{FF2B5EF4-FFF2-40B4-BE49-F238E27FC236}">
                    <a16:creationId xmlns:a16="http://schemas.microsoft.com/office/drawing/2014/main" id="{4EAA74F3-57BC-B91F-FF03-AEEDB76A7EED}"/>
                  </a:ext>
                </a:extLst>
              </p:cNvPr>
              <p:cNvPicPr>
                <a:picLocks noChangeAspect="1"/>
              </p:cNvPicPr>
              <p:nvPr/>
            </p:nvPicPr>
            <p:blipFill>
              <a:blip r:embed="rId14"/>
              <a:srcRect/>
              <a:stretch/>
            </p:blipFill>
            <p:spPr>
              <a:xfrm>
                <a:off x="657824" y="3951661"/>
                <a:ext cx="687600" cy="687600"/>
              </a:xfrm>
              <a:prstGeom prst="rect">
                <a:avLst/>
              </a:prstGeom>
            </p:spPr>
          </p:pic>
          <p:pic>
            <p:nvPicPr>
              <p:cNvPr id="381" name="Graphic 380" descr="User with solid fill">
                <a:extLst>
                  <a:ext uri="{FF2B5EF4-FFF2-40B4-BE49-F238E27FC236}">
                    <a16:creationId xmlns:a16="http://schemas.microsoft.com/office/drawing/2014/main" id="{57C97075-9EE2-38C6-5B26-EC3A660CCCF3}"/>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781152" y="4047035"/>
                <a:ext cx="431494" cy="431494"/>
              </a:xfrm>
              <a:prstGeom prst="rect">
                <a:avLst/>
              </a:prstGeom>
            </p:spPr>
          </p:pic>
        </p:grpSp>
        <p:grpSp>
          <p:nvGrpSpPr>
            <p:cNvPr id="367" name="Group 366">
              <a:extLst>
                <a:ext uri="{FF2B5EF4-FFF2-40B4-BE49-F238E27FC236}">
                  <a16:creationId xmlns:a16="http://schemas.microsoft.com/office/drawing/2014/main" id="{F7D333B0-D09E-2CBD-138E-BC5B715AD99B}"/>
                </a:ext>
              </a:extLst>
            </p:cNvPr>
            <p:cNvGrpSpPr/>
            <p:nvPr/>
          </p:nvGrpSpPr>
          <p:grpSpPr>
            <a:xfrm>
              <a:off x="4238845" y="3953966"/>
              <a:ext cx="1034032" cy="976163"/>
              <a:chOff x="467554" y="3951661"/>
              <a:chExt cx="1034032" cy="976163"/>
            </a:xfrm>
          </p:grpSpPr>
          <p:sp>
            <p:nvSpPr>
              <p:cNvPr id="376" name="Text 12">
                <a:extLst>
                  <a:ext uri="{FF2B5EF4-FFF2-40B4-BE49-F238E27FC236}">
                    <a16:creationId xmlns:a16="http://schemas.microsoft.com/office/drawing/2014/main" id="{836F7778-E7E7-113F-E817-238F86DA988A}"/>
                  </a:ext>
                </a:extLst>
              </p:cNvPr>
              <p:cNvSpPr txBox="1"/>
              <p:nvPr/>
            </p:nvSpPr>
            <p:spPr>
              <a:xfrm>
                <a:off x="467554" y="4337122"/>
                <a:ext cx="1034032" cy="590702"/>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 Samir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err="1">
                    <a:ln>
                      <a:noFill/>
                    </a:ln>
                    <a:solidFill>
                      <a:srgbClr val="FFFFFF"/>
                    </a:solidFill>
                    <a:effectLst/>
                    <a:uLnTx/>
                    <a:uFillTx/>
                    <a:latin typeface="Montserrat" pitchFamily="34" charset="0"/>
                    <a:ea typeface="Montserrat" pitchFamily="34" charset="-122"/>
                    <a:cs typeface="Montserrat" pitchFamily="34" charset="-120"/>
                  </a:rPr>
                  <a:t>Labacci</a:t>
                </a:r>
                <a:endParaRPr kumimoji="0" lang="en-US" sz="533"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endParaRPr>
              </a:p>
            </p:txBody>
          </p:sp>
          <p:grpSp>
            <p:nvGrpSpPr>
              <p:cNvPr id="377" name="Group 376">
                <a:extLst>
                  <a:ext uri="{FF2B5EF4-FFF2-40B4-BE49-F238E27FC236}">
                    <a16:creationId xmlns:a16="http://schemas.microsoft.com/office/drawing/2014/main" id="{044807A0-3BA1-E435-EA60-970CAE6E9229}"/>
                  </a:ext>
                </a:extLst>
              </p:cNvPr>
              <p:cNvGrpSpPr/>
              <p:nvPr/>
            </p:nvGrpSpPr>
            <p:grpSpPr>
              <a:xfrm>
                <a:off x="743706" y="3951661"/>
                <a:ext cx="478826" cy="478826"/>
                <a:chOff x="657824" y="3951661"/>
                <a:chExt cx="687600" cy="687600"/>
              </a:xfrm>
            </p:grpSpPr>
            <p:pic>
              <p:nvPicPr>
                <p:cNvPr id="378" name="Image 16" descr="preencoded.png">
                  <a:extLst>
                    <a:ext uri="{FF2B5EF4-FFF2-40B4-BE49-F238E27FC236}">
                      <a16:creationId xmlns:a16="http://schemas.microsoft.com/office/drawing/2014/main" id="{E6416FDA-BB9F-959A-AC25-64730028CF42}"/>
                    </a:ext>
                  </a:extLst>
                </p:cNvPr>
                <p:cNvPicPr>
                  <a:picLocks noChangeAspect="1"/>
                </p:cNvPicPr>
                <p:nvPr/>
              </p:nvPicPr>
              <p:blipFill>
                <a:blip r:embed="rId14"/>
                <a:srcRect/>
                <a:stretch/>
              </p:blipFill>
              <p:spPr>
                <a:xfrm>
                  <a:off x="657824" y="3951661"/>
                  <a:ext cx="687600" cy="687600"/>
                </a:xfrm>
                <a:prstGeom prst="rect">
                  <a:avLst/>
                </a:prstGeom>
              </p:spPr>
            </p:pic>
            <p:pic>
              <p:nvPicPr>
                <p:cNvPr id="379" name="Graphic 378" descr="User with solid fill">
                  <a:extLst>
                    <a:ext uri="{FF2B5EF4-FFF2-40B4-BE49-F238E27FC236}">
                      <a16:creationId xmlns:a16="http://schemas.microsoft.com/office/drawing/2014/main" id="{CE9B9C77-3D78-1CB9-F2D5-7882A78A97CC}"/>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781152" y="4047035"/>
                  <a:ext cx="431494" cy="431494"/>
                </a:xfrm>
                <a:prstGeom prst="rect">
                  <a:avLst/>
                </a:prstGeom>
              </p:spPr>
            </p:pic>
          </p:grpSp>
        </p:grpSp>
        <p:grpSp>
          <p:nvGrpSpPr>
            <p:cNvPr id="368" name="Group 367">
              <a:extLst>
                <a:ext uri="{FF2B5EF4-FFF2-40B4-BE49-F238E27FC236}">
                  <a16:creationId xmlns:a16="http://schemas.microsoft.com/office/drawing/2014/main" id="{FFD55C0F-C900-EEFD-38A7-F0299D409DFA}"/>
                </a:ext>
              </a:extLst>
            </p:cNvPr>
            <p:cNvGrpSpPr/>
            <p:nvPr/>
          </p:nvGrpSpPr>
          <p:grpSpPr>
            <a:xfrm>
              <a:off x="5110506" y="3959528"/>
              <a:ext cx="478826" cy="478826"/>
              <a:chOff x="657824" y="3951661"/>
              <a:chExt cx="687600" cy="687600"/>
            </a:xfrm>
          </p:grpSpPr>
          <p:pic>
            <p:nvPicPr>
              <p:cNvPr id="374" name="Image 16" descr="preencoded.png">
                <a:extLst>
                  <a:ext uri="{FF2B5EF4-FFF2-40B4-BE49-F238E27FC236}">
                    <a16:creationId xmlns:a16="http://schemas.microsoft.com/office/drawing/2014/main" id="{7699D6FC-5FDB-A06C-6FA3-B84F845FF41D}"/>
                  </a:ext>
                </a:extLst>
              </p:cNvPr>
              <p:cNvPicPr>
                <a:picLocks noChangeAspect="1"/>
              </p:cNvPicPr>
              <p:nvPr/>
            </p:nvPicPr>
            <p:blipFill>
              <a:blip r:embed="rId14"/>
              <a:srcRect/>
              <a:stretch/>
            </p:blipFill>
            <p:spPr>
              <a:xfrm>
                <a:off x="657824" y="3951661"/>
                <a:ext cx="687600" cy="687600"/>
              </a:xfrm>
              <a:prstGeom prst="rect">
                <a:avLst/>
              </a:prstGeom>
            </p:spPr>
          </p:pic>
          <p:pic>
            <p:nvPicPr>
              <p:cNvPr id="375" name="Graphic 374" descr="User with solid fill">
                <a:extLst>
                  <a:ext uri="{FF2B5EF4-FFF2-40B4-BE49-F238E27FC236}">
                    <a16:creationId xmlns:a16="http://schemas.microsoft.com/office/drawing/2014/main" id="{5FF1D773-5E8D-C813-9CF0-11AEAC38C712}"/>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781152" y="4047035"/>
                <a:ext cx="431494" cy="431494"/>
              </a:xfrm>
              <a:prstGeom prst="rect">
                <a:avLst/>
              </a:prstGeom>
            </p:spPr>
          </p:pic>
        </p:grpSp>
        <p:sp>
          <p:nvSpPr>
            <p:cNvPr id="369" name="Text 12">
              <a:extLst>
                <a:ext uri="{FF2B5EF4-FFF2-40B4-BE49-F238E27FC236}">
                  <a16:creationId xmlns:a16="http://schemas.microsoft.com/office/drawing/2014/main" id="{E0ADE67D-304E-C02F-150F-881542E68ABB}"/>
                </a:ext>
              </a:extLst>
            </p:cNvPr>
            <p:cNvSpPr txBox="1"/>
            <p:nvPr/>
          </p:nvSpPr>
          <p:spPr>
            <a:xfrm>
              <a:off x="4829612" y="4345699"/>
              <a:ext cx="1034032" cy="590702"/>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Ashish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err="1">
                  <a:ln>
                    <a:noFill/>
                  </a:ln>
                  <a:solidFill>
                    <a:srgbClr val="FFFFFF"/>
                  </a:solidFill>
                  <a:effectLst/>
                  <a:uLnTx/>
                  <a:uFillTx/>
                  <a:latin typeface="Montserrat" pitchFamily="34" charset="0"/>
                  <a:ea typeface="Montserrat" pitchFamily="34" charset="-122"/>
                  <a:cs typeface="Montserrat" pitchFamily="34" charset="-120"/>
                </a:rPr>
                <a:t>Argawal</a:t>
              </a:r>
              <a:endParaRPr kumimoji="0" lang="en-US" sz="533"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endParaRPr>
            </a:p>
          </p:txBody>
        </p:sp>
        <p:sp>
          <p:nvSpPr>
            <p:cNvPr id="370" name="Text 12">
              <a:extLst>
                <a:ext uri="{FF2B5EF4-FFF2-40B4-BE49-F238E27FC236}">
                  <a16:creationId xmlns:a16="http://schemas.microsoft.com/office/drawing/2014/main" id="{A3701C93-94C6-1EFC-3BFE-58DB0C18D0A4}"/>
                </a:ext>
              </a:extLst>
            </p:cNvPr>
            <p:cNvSpPr txBox="1"/>
            <p:nvPr/>
          </p:nvSpPr>
          <p:spPr>
            <a:xfrm>
              <a:off x="5524136" y="4339427"/>
              <a:ext cx="1034032" cy="590702"/>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Atif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Sharif</a:t>
              </a:r>
            </a:p>
          </p:txBody>
        </p:sp>
        <p:grpSp>
          <p:nvGrpSpPr>
            <p:cNvPr id="371" name="Group 370">
              <a:extLst>
                <a:ext uri="{FF2B5EF4-FFF2-40B4-BE49-F238E27FC236}">
                  <a16:creationId xmlns:a16="http://schemas.microsoft.com/office/drawing/2014/main" id="{E523072F-2B1A-84FC-5A58-CDD30C6A9745}"/>
                </a:ext>
              </a:extLst>
            </p:cNvPr>
            <p:cNvGrpSpPr/>
            <p:nvPr/>
          </p:nvGrpSpPr>
          <p:grpSpPr>
            <a:xfrm>
              <a:off x="5767056" y="3953966"/>
              <a:ext cx="478826" cy="478826"/>
              <a:chOff x="657824" y="3951661"/>
              <a:chExt cx="687600" cy="687600"/>
            </a:xfrm>
          </p:grpSpPr>
          <p:pic>
            <p:nvPicPr>
              <p:cNvPr id="372" name="Image 16" descr="preencoded.png">
                <a:extLst>
                  <a:ext uri="{FF2B5EF4-FFF2-40B4-BE49-F238E27FC236}">
                    <a16:creationId xmlns:a16="http://schemas.microsoft.com/office/drawing/2014/main" id="{FE03EE74-45E2-6002-96AC-24BD0DC4FE18}"/>
                  </a:ext>
                </a:extLst>
              </p:cNvPr>
              <p:cNvPicPr>
                <a:picLocks noChangeAspect="1"/>
              </p:cNvPicPr>
              <p:nvPr/>
            </p:nvPicPr>
            <p:blipFill>
              <a:blip r:embed="rId14"/>
              <a:srcRect/>
              <a:stretch/>
            </p:blipFill>
            <p:spPr>
              <a:xfrm>
                <a:off x="657824" y="3951661"/>
                <a:ext cx="687600" cy="687600"/>
              </a:xfrm>
              <a:prstGeom prst="rect">
                <a:avLst/>
              </a:prstGeom>
            </p:spPr>
          </p:pic>
          <p:pic>
            <p:nvPicPr>
              <p:cNvPr id="373" name="Graphic 372" descr="User with solid fill">
                <a:extLst>
                  <a:ext uri="{FF2B5EF4-FFF2-40B4-BE49-F238E27FC236}">
                    <a16:creationId xmlns:a16="http://schemas.microsoft.com/office/drawing/2014/main" id="{43814A3A-AD97-40B9-9049-588D99CD24F9}"/>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781152" y="4047035"/>
                <a:ext cx="431494" cy="431494"/>
              </a:xfrm>
              <a:prstGeom prst="rect">
                <a:avLst/>
              </a:prstGeom>
            </p:spPr>
          </p:pic>
        </p:grpSp>
      </p:grpSp>
      <p:sp>
        <p:nvSpPr>
          <p:cNvPr id="396" name="TextBox 395">
            <a:extLst>
              <a:ext uri="{FF2B5EF4-FFF2-40B4-BE49-F238E27FC236}">
                <a16:creationId xmlns:a16="http://schemas.microsoft.com/office/drawing/2014/main" id="{FBF1D500-2227-B9FE-65FF-49064C757FBB}"/>
              </a:ext>
            </a:extLst>
          </p:cNvPr>
          <p:cNvSpPr txBox="1"/>
          <p:nvPr/>
        </p:nvSpPr>
        <p:spPr>
          <a:xfrm>
            <a:off x="527812" y="2954808"/>
            <a:ext cx="2307743"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150" normalizeH="0" baseline="0" noProof="0" dirty="0">
                <a:ln>
                  <a:noFill/>
                </a:ln>
                <a:solidFill>
                  <a:srgbClr val="64D2FF"/>
                </a:solidFill>
                <a:effectLst/>
                <a:uLnTx/>
                <a:uFillTx/>
                <a:latin typeface="Montserrat" pitchFamily="34" charset="0"/>
                <a:ea typeface="Montserrat" pitchFamily="34" charset="-122"/>
                <a:cs typeface="Montserrat" pitchFamily="34" charset="-120"/>
              </a:rPr>
              <a:t>SAP Board Members</a:t>
            </a:r>
            <a:endParaRPr kumimoji="0" lang="en-AE" sz="12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397" name="TextBox 396">
            <a:extLst>
              <a:ext uri="{FF2B5EF4-FFF2-40B4-BE49-F238E27FC236}">
                <a16:creationId xmlns:a16="http://schemas.microsoft.com/office/drawing/2014/main" id="{FAA9A962-9E06-A77F-F1BB-2F13F26CEB18}"/>
              </a:ext>
            </a:extLst>
          </p:cNvPr>
          <p:cNvSpPr txBox="1"/>
          <p:nvPr/>
        </p:nvSpPr>
        <p:spPr>
          <a:xfrm>
            <a:off x="7442095" y="3113789"/>
            <a:ext cx="1270813"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50" normalizeH="0" baseline="0" noProof="0" dirty="0">
                <a:ln>
                  <a:noFill/>
                </a:ln>
                <a:solidFill>
                  <a:srgbClr val="30D158"/>
                </a:solidFill>
                <a:effectLst/>
                <a:uLnTx/>
                <a:uFillTx/>
                <a:latin typeface="Dubai" panose="020B0503030403030204" pitchFamily="34" charset="-78"/>
                <a:ea typeface="+mn-ea"/>
                <a:cs typeface="Dubai" panose="020B0503030403030204" pitchFamily="34" charset="-78"/>
              </a:rPr>
              <a:t>Savings</a:t>
            </a:r>
            <a:endParaRPr kumimoji="0" lang="en-AE" sz="1200" b="1" i="0" u="none" strike="noStrike" kern="0" cap="none" spc="-50" normalizeH="0" baseline="0" noProof="0" dirty="0">
              <a:ln>
                <a:noFill/>
              </a:ln>
              <a:solidFill>
                <a:srgbClr val="30D158"/>
              </a:solidFill>
              <a:effectLst/>
              <a:uLnTx/>
              <a:uFillTx/>
              <a:latin typeface="Dubai" panose="020B0503030403030204" pitchFamily="34" charset="-78"/>
              <a:ea typeface="+mn-ea"/>
              <a:cs typeface="Dubai" panose="020B0503030403030204" pitchFamily="34" charset="-78"/>
            </a:endParaRPr>
          </a:p>
        </p:txBody>
      </p:sp>
      <p:sp>
        <p:nvSpPr>
          <p:cNvPr id="398" name="Shape 103">
            <a:extLst>
              <a:ext uri="{FF2B5EF4-FFF2-40B4-BE49-F238E27FC236}">
                <a16:creationId xmlns:a16="http://schemas.microsoft.com/office/drawing/2014/main" id="{E214E632-A242-7004-943E-B4C65FE64EC9}"/>
              </a:ext>
            </a:extLst>
          </p:cNvPr>
          <p:cNvSpPr/>
          <p:nvPr/>
        </p:nvSpPr>
        <p:spPr>
          <a:xfrm>
            <a:off x="7632903" y="6162297"/>
            <a:ext cx="4083101" cy="190805"/>
          </a:xfrm>
          <a:prstGeom prst="roundRect">
            <a:avLst>
              <a:gd name="adj" fmla="val 127796"/>
            </a:avLst>
          </a:prstGeom>
          <a:solidFill>
            <a:srgbClr val="FFFFFF">
              <a:alpha val="3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99" name="Text 108">
            <a:extLst>
              <a:ext uri="{FF2B5EF4-FFF2-40B4-BE49-F238E27FC236}">
                <a16:creationId xmlns:a16="http://schemas.microsoft.com/office/drawing/2014/main" id="{3F0FBEF7-C824-7F33-776E-0750DCE8407E}"/>
              </a:ext>
            </a:extLst>
          </p:cNvPr>
          <p:cNvSpPr txBox="1"/>
          <p:nvPr/>
        </p:nvSpPr>
        <p:spPr>
          <a:xfrm>
            <a:off x="10880852" y="6193996"/>
            <a:ext cx="692505" cy="127407"/>
          </a:xfrm>
          <a:prstGeom prst="rect">
            <a:avLst/>
          </a:prstGeom>
          <a:solidFill>
            <a:srgbClr val="FFFFFF">
              <a:alpha val="0"/>
            </a:srgbClr>
          </a:solidFill>
          <a:ln>
            <a:solidFill>
              <a:srgbClr val="FFFFFF">
                <a:alpha val="0"/>
              </a:srgbClr>
            </a:solidFill>
          </a:ln>
        </p:spPr>
        <p:txBody>
          <a:bodyPr wrap="square" lIns="50800" tIns="16933" rIns="50800" bIns="16933"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33" b="1" i="0" u="none" strike="noStrike" kern="1200" cap="none" spc="0" normalizeH="0" baseline="0" noProof="0" dirty="0">
                <a:ln>
                  <a:noFill/>
                </a:ln>
                <a:solidFill>
                  <a:srgbClr val="A0A0A5"/>
                </a:solidFill>
                <a:effectLst/>
                <a:uLnTx/>
                <a:uFillTx/>
                <a:latin typeface="Dubai" panose="020B0503030403030204" pitchFamily="34" charset="-78"/>
                <a:ea typeface="Inter" pitchFamily="34" charset="-122"/>
                <a:cs typeface="Dubai" panose="020B0503030403030204" pitchFamily="34" charset="-78"/>
              </a:rPr>
              <a:t>Not Started</a:t>
            </a:r>
            <a:endParaRPr kumimoji="0" lang="en-US" sz="533"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 name="Text 52">
            <a:extLst>
              <a:ext uri="{FF2B5EF4-FFF2-40B4-BE49-F238E27FC236}">
                <a16:creationId xmlns:a16="http://schemas.microsoft.com/office/drawing/2014/main" id="{20987E4D-BFCB-9B12-847E-B5164019B9A0}"/>
              </a:ext>
            </a:extLst>
          </p:cNvPr>
          <p:cNvSpPr txBox="1"/>
          <p:nvPr/>
        </p:nvSpPr>
        <p:spPr>
          <a:xfrm>
            <a:off x="3116568" y="4758590"/>
            <a:ext cx="2877933" cy="120701"/>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33" b="0" i="0" u="none" strike="noStrike" kern="1200" cap="none" spc="0" normalizeH="0" baseline="0" noProof="0" dirty="0">
                <a:ln>
                  <a:noFill/>
                </a:ln>
                <a:solidFill>
                  <a:srgbClr val="FFFFFF">
                    <a:alpha val="70000"/>
                  </a:srgbClr>
                </a:solidFill>
                <a:effectLst/>
                <a:uLnTx/>
                <a:uFillTx/>
                <a:latin typeface="Dubai" panose="020B0503030403030204" pitchFamily="34" charset="-78"/>
                <a:ea typeface="Inter" pitchFamily="34" charset="-122"/>
                <a:cs typeface="Dubai" panose="020B0503030403030204" pitchFamily="34" charset="-78"/>
              </a:rPr>
              <a:t>  Avg. Processing Time ↓ 1–2 </a:t>
            </a:r>
            <a:r>
              <a:rPr kumimoji="0" lang="en-US" sz="733" b="0" i="0" u="none" strike="noStrike" kern="1200" cap="none" spc="0" normalizeH="0" baseline="0" noProof="0" dirty="0" err="1">
                <a:ln>
                  <a:noFill/>
                </a:ln>
                <a:solidFill>
                  <a:srgbClr val="FFFFFF">
                    <a:alpha val="70000"/>
                  </a:srgbClr>
                </a:solidFill>
                <a:effectLst/>
                <a:uLnTx/>
                <a:uFillTx/>
                <a:latin typeface="Dubai" panose="020B0503030403030204" pitchFamily="34" charset="-78"/>
                <a:ea typeface="Inter" pitchFamily="34" charset="-122"/>
                <a:cs typeface="Dubai" panose="020B0503030403030204" pitchFamily="34" charset="-78"/>
              </a:rPr>
              <a:t>Hrs</a:t>
            </a:r>
            <a:r>
              <a:rPr kumimoji="0" lang="en-US" sz="733" b="0" i="0" u="none" strike="noStrike" kern="1200" cap="none" spc="0" normalizeH="0" baseline="0" noProof="0" dirty="0">
                <a:ln>
                  <a:noFill/>
                </a:ln>
                <a:solidFill>
                  <a:srgbClr val="FFFFFF">
                    <a:alpha val="70000"/>
                  </a:srgbClr>
                </a:solidFill>
                <a:effectLst/>
                <a:uLnTx/>
                <a:uFillTx/>
                <a:latin typeface="Dubai" panose="020B0503030403030204" pitchFamily="34" charset="-78"/>
                <a:ea typeface="Inter" pitchFamily="34" charset="-122"/>
                <a:cs typeface="Dubai" panose="020B0503030403030204" pitchFamily="34" charset="-78"/>
              </a:rPr>
              <a:t> → 3 Min |  30% Initiatives Posted </a:t>
            </a:r>
          </a:p>
        </p:txBody>
      </p:sp>
      <p:pic>
        <p:nvPicPr>
          <p:cNvPr id="1026" name="Picture 2">
            <a:extLst>
              <a:ext uri="{FF2B5EF4-FFF2-40B4-BE49-F238E27FC236}">
                <a16:creationId xmlns:a16="http://schemas.microsoft.com/office/drawing/2014/main" id="{59F8A113-AF49-50BB-9987-52B38F4B29E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851926" y="4736703"/>
            <a:ext cx="271932" cy="17780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1FDB1A0-5564-58E2-89BF-780034B29C31}"/>
              </a:ext>
            </a:extLst>
          </p:cNvPr>
          <p:cNvGrpSpPr/>
          <p:nvPr/>
        </p:nvGrpSpPr>
        <p:grpSpPr>
          <a:xfrm>
            <a:off x="2118551" y="158229"/>
            <a:ext cx="7221229" cy="375846"/>
            <a:chOff x="1097061" y="158024"/>
            <a:chExt cx="7221229" cy="375846"/>
          </a:xfrm>
        </p:grpSpPr>
        <p:grpSp>
          <p:nvGrpSpPr>
            <p:cNvPr id="4" name="Group 3">
              <a:extLst>
                <a:ext uri="{FF2B5EF4-FFF2-40B4-BE49-F238E27FC236}">
                  <a16:creationId xmlns:a16="http://schemas.microsoft.com/office/drawing/2014/main" id="{870A1F9A-6492-814D-4EDC-1EDE472AFA35}"/>
                </a:ext>
              </a:extLst>
            </p:cNvPr>
            <p:cNvGrpSpPr/>
            <p:nvPr/>
          </p:nvGrpSpPr>
          <p:grpSpPr>
            <a:xfrm>
              <a:off x="3116677" y="158024"/>
              <a:ext cx="2637926" cy="375846"/>
              <a:chOff x="13338508" y="3004710"/>
              <a:chExt cx="2453443" cy="375846"/>
            </a:xfrm>
          </p:grpSpPr>
          <p:pic>
            <p:nvPicPr>
              <p:cNvPr id="11" name="Picture 10" descr="Icon&#10;&#10;Description automatically generated">
                <a:extLst>
                  <a:ext uri="{FF2B5EF4-FFF2-40B4-BE49-F238E27FC236}">
                    <a16:creationId xmlns:a16="http://schemas.microsoft.com/office/drawing/2014/main" id="{C0793AE4-B121-2B08-5953-E63F29735ED1}"/>
                  </a:ext>
                </a:extLst>
              </p:cNvPr>
              <p:cNvPicPr>
                <a:picLocks noChangeAspect="1"/>
              </p:cNvPicPr>
              <p:nvPr/>
            </p:nvPicPr>
            <p:blipFill>
              <a:blip r:embed="rId23">
                <a:lum bright="70000" contrast="-70000"/>
                <a:extLst>
                  <a:ext uri="{BEBA8EAE-BF5A-486C-A8C5-ECC9F3942E4B}">
                    <a14:imgProps xmlns:a14="http://schemas.microsoft.com/office/drawing/2010/main">
                      <a14:imgLayer r:embed="rId24">
                        <a14:imgEffect>
                          <a14:backgroundRemoval t="10000" b="90000" l="10000" r="90000">
                            <a14:foregroundMark x1="60948" y1="26797" x2="60948" y2="26797"/>
                            <a14:foregroundMark x1="65033" y1="36438" x2="65033" y2="36438"/>
                            <a14:foregroundMark x1="59150" y1="49837" x2="59150" y2="49837"/>
                            <a14:foregroundMark x1="61111" y1="66503" x2="61111" y2="66503"/>
                            <a14:foregroundMark x1="62908" y1="75000" x2="62908" y2="75000"/>
                            <a14:backgroundMark x1="62745" y1="37908" x2="62745" y2="37908"/>
                          </a14:backgroundRemoval>
                        </a14:imgEffect>
                      </a14:imgLayer>
                    </a14:imgProps>
                  </a:ext>
                  <a:ext uri="{28A0092B-C50C-407E-A947-70E740481C1C}">
                    <a14:useLocalDpi xmlns:a14="http://schemas.microsoft.com/office/drawing/2010/main" val="0"/>
                  </a:ext>
                </a:extLst>
              </a:blip>
              <a:stretch>
                <a:fillRect/>
              </a:stretch>
            </p:blipFill>
            <p:spPr>
              <a:xfrm>
                <a:off x="13338508" y="3004710"/>
                <a:ext cx="376459" cy="375846"/>
              </a:xfrm>
              <a:prstGeom prst="rect">
                <a:avLst/>
              </a:prstGeom>
            </p:spPr>
          </p:pic>
          <p:sp>
            <p:nvSpPr>
              <p:cNvPr id="12" name="TextBox 11">
                <a:extLst>
                  <a:ext uri="{FF2B5EF4-FFF2-40B4-BE49-F238E27FC236}">
                    <a16:creationId xmlns:a16="http://schemas.microsoft.com/office/drawing/2014/main" id="{B6490BCF-DE02-1F4F-23B5-9B8AA605A4A5}"/>
                  </a:ext>
                </a:extLst>
              </p:cNvPr>
              <p:cNvSpPr txBox="1"/>
              <p:nvPr/>
            </p:nvSpPr>
            <p:spPr>
              <a:xfrm>
                <a:off x="13692873" y="3063832"/>
                <a:ext cx="209907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Dubai" panose="020B0503030403030204" pitchFamily="34" charset="-78"/>
                    <a:ea typeface="+mn-ea"/>
                    <a:cs typeface="Dubai" panose="020B0503030403030204" pitchFamily="34" charset="-78"/>
                  </a:rPr>
                  <a:t>DIGITAL TRANSFORMATION</a:t>
                </a:r>
              </a:p>
            </p:txBody>
          </p:sp>
        </p:grpSp>
        <p:grpSp>
          <p:nvGrpSpPr>
            <p:cNvPr id="5" name="Group 4">
              <a:extLst>
                <a:ext uri="{FF2B5EF4-FFF2-40B4-BE49-F238E27FC236}">
                  <a16:creationId xmlns:a16="http://schemas.microsoft.com/office/drawing/2014/main" id="{D7434071-3654-B8C1-7507-5284FC6E0117}"/>
                </a:ext>
              </a:extLst>
            </p:cNvPr>
            <p:cNvGrpSpPr/>
            <p:nvPr/>
          </p:nvGrpSpPr>
          <p:grpSpPr>
            <a:xfrm>
              <a:off x="6315147" y="180211"/>
              <a:ext cx="2003143" cy="325943"/>
              <a:chOff x="3605554" y="3277514"/>
              <a:chExt cx="1863054" cy="325943"/>
            </a:xfrm>
          </p:grpSpPr>
          <p:pic>
            <p:nvPicPr>
              <p:cNvPr id="9" name="Picture 8">
                <a:extLst>
                  <a:ext uri="{FF2B5EF4-FFF2-40B4-BE49-F238E27FC236}">
                    <a16:creationId xmlns:a16="http://schemas.microsoft.com/office/drawing/2014/main" id="{25FD97FA-428D-324C-9865-E51F5CB693A9}"/>
                  </a:ext>
                </a:extLst>
              </p:cNvPr>
              <p:cNvPicPr>
                <a:picLocks noChangeAspect="1"/>
              </p:cNvPicPr>
              <p:nvPr/>
            </p:nvPicPr>
            <p:blipFill>
              <a:blip r:embed="rId25">
                <a:lum bright="70000" contrast="-70000"/>
                <a:extLst>
                  <a:ext uri="{BEBA8EAE-BF5A-486C-A8C5-ECC9F3942E4B}">
                    <a14:imgProps xmlns:a14="http://schemas.microsoft.com/office/drawing/2010/main">
                      <a14:imgLayer r:embed="rId26">
                        <a14:imgEffect>
                          <a14:backgroundRemoval t="8036" b="96429" l="6250" r="93750">
                            <a14:foregroundMark x1="6250" y1="42411" x2="6250" y2="42411"/>
                            <a14:foregroundMark x1="50000" y1="8036" x2="50000" y2="8036"/>
                            <a14:foregroundMark x1="94196" y1="41071" x2="94196" y2="41071"/>
                            <a14:foregroundMark x1="74554" y1="92411" x2="74554" y2="92411"/>
                            <a14:foregroundMark x1="22768" y1="94196" x2="22768" y2="94196"/>
                            <a14:foregroundMark x1="78125" y1="96429" x2="78125" y2="96429"/>
                          </a14:backgroundRemoval>
                        </a14:imgEffect>
                      </a14:imgLayer>
                    </a14:imgProps>
                  </a:ext>
                  <a:ext uri="{28A0092B-C50C-407E-A947-70E740481C1C}">
                    <a14:useLocalDpi xmlns:a14="http://schemas.microsoft.com/office/drawing/2010/main" val="0"/>
                  </a:ext>
                </a:extLst>
              </a:blip>
              <a:stretch>
                <a:fillRect/>
              </a:stretch>
            </p:blipFill>
            <p:spPr>
              <a:xfrm rot="10800000" flipV="1">
                <a:off x="3605554" y="3277514"/>
                <a:ext cx="325943" cy="325943"/>
              </a:xfrm>
              <a:prstGeom prst="rect">
                <a:avLst/>
              </a:prstGeom>
            </p:spPr>
          </p:pic>
          <p:sp>
            <p:nvSpPr>
              <p:cNvPr id="10" name="Rectangle 9">
                <a:extLst>
                  <a:ext uri="{FF2B5EF4-FFF2-40B4-BE49-F238E27FC236}">
                    <a16:creationId xmlns:a16="http://schemas.microsoft.com/office/drawing/2014/main" id="{E7A7F261-9DB7-FD17-9316-7899F40FE3ED}"/>
                  </a:ext>
                </a:extLst>
              </p:cNvPr>
              <p:cNvSpPr/>
              <p:nvPr/>
            </p:nvSpPr>
            <p:spPr>
              <a:xfrm>
                <a:off x="3928749" y="3323288"/>
                <a:ext cx="1539859"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FUTURE LEADERSHIP</a:t>
                </a:r>
              </a:p>
            </p:txBody>
          </p:sp>
        </p:grpSp>
        <p:grpSp>
          <p:nvGrpSpPr>
            <p:cNvPr id="6" name="Group 5">
              <a:extLst>
                <a:ext uri="{FF2B5EF4-FFF2-40B4-BE49-F238E27FC236}">
                  <a16:creationId xmlns:a16="http://schemas.microsoft.com/office/drawing/2014/main" id="{F21915E0-B358-A3F2-C7A8-7BEB50A0FA06}"/>
                </a:ext>
              </a:extLst>
            </p:cNvPr>
            <p:cNvGrpSpPr/>
            <p:nvPr/>
          </p:nvGrpSpPr>
          <p:grpSpPr>
            <a:xfrm>
              <a:off x="1097061" y="173304"/>
              <a:ext cx="1487794" cy="316757"/>
              <a:chOff x="13200596" y="-1743353"/>
              <a:chExt cx="1383746" cy="316757"/>
            </a:xfrm>
          </p:grpSpPr>
          <p:sp>
            <p:nvSpPr>
              <p:cNvPr id="7" name="TextBox 6">
                <a:extLst>
                  <a:ext uri="{FF2B5EF4-FFF2-40B4-BE49-F238E27FC236}">
                    <a16:creationId xmlns:a16="http://schemas.microsoft.com/office/drawing/2014/main" id="{72D49678-B900-3AB1-3AAB-54F60C531246}"/>
                  </a:ext>
                </a:extLst>
              </p:cNvPr>
              <p:cNvSpPr txBox="1"/>
              <p:nvPr/>
            </p:nvSpPr>
            <p:spPr>
              <a:xfrm>
                <a:off x="13532222" y="-1703595"/>
                <a:ext cx="105212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HIGHLIGHTS </a:t>
                </a:r>
              </a:p>
            </p:txBody>
          </p:sp>
          <p:pic>
            <p:nvPicPr>
              <p:cNvPr id="8" name="Picture 7" descr="A picture containing icon&#10;&#10;Description automatically generated">
                <a:extLst>
                  <a:ext uri="{FF2B5EF4-FFF2-40B4-BE49-F238E27FC236}">
                    <a16:creationId xmlns:a16="http://schemas.microsoft.com/office/drawing/2014/main" id="{5310CE7B-8D25-A3E4-4BD9-8EA7A9041D31}"/>
                  </a:ext>
                </a:extLst>
              </p:cNvPr>
              <p:cNvPicPr>
                <a:picLocks noChangeAspect="1"/>
              </p:cNvPicPr>
              <p:nvPr/>
            </p:nvPicPr>
            <p:blipFill>
              <a:blip r:embed="rId27">
                <a:lum bright="70000" contrast="-70000"/>
                <a:extLst>
                  <a:ext uri="{BEBA8EAE-BF5A-486C-A8C5-ECC9F3942E4B}">
                    <a14:imgProps xmlns:a14="http://schemas.microsoft.com/office/drawing/2010/main">
                      <a14:imgLayer r:embed="rId28">
                        <a14:imgEffect>
                          <a14:backgroundRemoval t="1429" b="94184" l="4022" r="96957">
                            <a14:foregroundMark x1="23913" y1="2857" x2="23913" y2="2857"/>
                            <a14:foregroundMark x1="21522" y1="1429" x2="21522" y2="1429"/>
                            <a14:foregroundMark x1="4239" y1="7347" x2="4239" y2="7347"/>
                            <a14:foregroundMark x1="97065" y1="8776" x2="97065" y2="8776"/>
                            <a14:foregroundMark x1="25543" y1="94184" x2="25543" y2="94184"/>
                            <a14:foregroundMark x1="32065" y1="87041" x2="32065" y2="87041"/>
                            <a14:backgroundMark x1="33043" y1="16327" x2="33043" y2="16327"/>
                          </a14:backgroundRemoval>
                        </a14:imgEffect>
                      </a14:imgLayer>
                    </a14:imgProps>
                  </a:ext>
                  <a:ext uri="{28A0092B-C50C-407E-A947-70E740481C1C}">
                    <a14:useLocalDpi xmlns:a14="http://schemas.microsoft.com/office/drawing/2010/main" val="0"/>
                  </a:ext>
                </a:extLst>
              </a:blip>
              <a:stretch>
                <a:fillRect/>
              </a:stretch>
            </p:blipFill>
            <p:spPr>
              <a:xfrm>
                <a:off x="13200596" y="-1743353"/>
                <a:ext cx="294692" cy="313911"/>
              </a:xfrm>
              <a:prstGeom prst="rect">
                <a:avLst/>
              </a:prstGeom>
            </p:spPr>
          </p:pic>
        </p:grpSp>
      </p:grpSp>
    </p:spTree>
    <p:extLst>
      <p:ext uri="{BB962C8B-B14F-4D97-AF65-F5344CB8AC3E}">
        <p14:creationId xmlns:p14="http://schemas.microsoft.com/office/powerpoint/2010/main" val="1525828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95289-E535-B588-E64D-0B0C5D997277}"/>
            </a:ext>
          </a:extLst>
        </p:cNvPr>
        <p:cNvGrpSpPr/>
        <p:nvPr/>
      </p:nvGrpSpPr>
      <p:grpSpPr>
        <a:xfrm>
          <a:off x="0" y="0"/>
          <a:ext cx="0" cy="0"/>
          <a:chOff x="0" y="0"/>
          <a:chExt cx="0" cy="0"/>
        </a:xfrm>
      </p:grpSpPr>
      <p:sp>
        <p:nvSpPr>
          <p:cNvPr id="26" name="Slide Number Placeholder 1">
            <a:extLst>
              <a:ext uri="{FF2B5EF4-FFF2-40B4-BE49-F238E27FC236}">
                <a16:creationId xmlns:a16="http://schemas.microsoft.com/office/drawing/2014/main" id="{386C2583-ED30-7A51-5A3E-6BEB9D35F5CE}"/>
              </a:ext>
            </a:extLst>
          </p:cNvPr>
          <p:cNvSpPr>
            <a:spLocks noGrp="1"/>
          </p:cNvSpPr>
          <p:nvPr>
            <p:ph type="sldNum" sz="quarter" idx="12"/>
          </p:nvPr>
        </p:nvSpPr>
        <p:spPr>
          <a:xfrm>
            <a:off x="9321582" y="638830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C3E25A-822A-49F0-BBA0-EEFC5F580B13}" type="slidenum">
              <a:rPr kumimoji="0" lang="en-US" sz="1200" b="0" i="0" u="none" strike="noStrike" kern="1200" cap="none" spc="0" normalizeH="0" baseline="0" noProof="0" smtClean="0">
                <a:ln>
                  <a:noFill/>
                </a:ln>
                <a:solidFill>
                  <a:srgbClr val="05686C">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5686C">
                  <a:tint val="75000"/>
                </a:srgbClr>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BA1F5197-6291-0ACC-F969-A7D3EF6C104E}"/>
              </a:ext>
            </a:extLst>
          </p:cNvPr>
          <p:cNvGrpSpPr/>
          <p:nvPr/>
        </p:nvGrpSpPr>
        <p:grpSpPr>
          <a:xfrm>
            <a:off x="436387" y="1401186"/>
            <a:ext cx="11155242" cy="5024358"/>
            <a:chOff x="6125774" y="3997344"/>
            <a:chExt cx="11712278" cy="5024358"/>
          </a:xfrm>
        </p:grpSpPr>
        <p:sp>
          <p:nvSpPr>
            <p:cNvPr id="10" name="Rectangle 9">
              <a:extLst>
                <a:ext uri="{FF2B5EF4-FFF2-40B4-BE49-F238E27FC236}">
                  <a16:creationId xmlns:a16="http://schemas.microsoft.com/office/drawing/2014/main" id="{3479AD9F-F6C0-4176-CB62-1C259F32C96B}"/>
                </a:ext>
              </a:extLst>
            </p:cNvPr>
            <p:cNvSpPr/>
            <p:nvPr/>
          </p:nvSpPr>
          <p:spPr>
            <a:xfrm>
              <a:off x="6125774" y="3997344"/>
              <a:ext cx="5485888" cy="5024358"/>
            </a:xfrm>
            <a:prstGeom prst="rect">
              <a:avLst/>
            </a:prstGeom>
            <a:solidFill>
              <a:srgbClr val="2D3E4A">
                <a:alpha val="50000"/>
              </a:srgbClr>
            </a:solidFill>
            <a:ln>
              <a:solidFill>
                <a:srgbClr val="34B97F">
                  <a:alpha val="52549"/>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just" defTabSz="457200" rtl="0" eaLnBrk="1" fontAlgn="auto" latinLnBrk="0" hangingPunct="1">
                <a:lnSpc>
                  <a:spcPct val="100000"/>
                </a:lnSpc>
                <a:spcBef>
                  <a:spcPts val="100"/>
                </a:spcBef>
                <a:spcAft>
                  <a:spcPts val="0"/>
                </a:spcAft>
                <a:buClrTx/>
                <a:buSzTx/>
                <a:buFontTx/>
                <a:buNone/>
                <a:tabLst/>
                <a:defRPr/>
              </a:pPr>
              <a:endParaRPr kumimoji="0" lang="en-GB" sz="1200" b="0" i="0" u="none" strike="noStrike" kern="0" cap="none" spc="0" normalizeH="0" baseline="0" noProof="0" dirty="0">
                <a:ln>
                  <a:noFill/>
                </a:ln>
                <a:solidFill>
                  <a:srgbClr val="FFFFFF">
                    <a:lumMod val="85000"/>
                  </a:srgbClr>
                </a:solidFill>
                <a:effectLst/>
                <a:uLnTx/>
                <a:uFillTx/>
                <a:latin typeface="Dubai" panose="020B0503030403030204" pitchFamily="34" charset="-78"/>
                <a:ea typeface="+mn-ea"/>
                <a:cs typeface="Dubai" panose="020B0503030403030204" pitchFamily="34" charset="-78"/>
              </a:endParaRPr>
            </a:p>
          </p:txBody>
        </p:sp>
        <p:sp>
          <p:nvSpPr>
            <p:cNvPr id="102" name="Implementation of 71 field staff services for DP, W&amp;C, BS and P&amp;WP…">
              <a:extLst>
                <a:ext uri="{FF2B5EF4-FFF2-40B4-BE49-F238E27FC236}">
                  <a16:creationId xmlns:a16="http://schemas.microsoft.com/office/drawing/2014/main" id="{05E6277D-D925-A356-0343-DC16BF8E5DAC}"/>
                </a:ext>
              </a:extLst>
            </p:cNvPr>
            <p:cNvSpPr txBox="1"/>
            <p:nvPr/>
          </p:nvSpPr>
          <p:spPr>
            <a:xfrm>
              <a:off x="6475063" y="5490070"/>
              <a:ext cx="5124623" cy="3898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lumMod val="85000"/>
                  </a:srgbClr>
                </a:solidFill>
                <a:effectLst/>
                <a:uLnTx/>
                <a:uFillTx/>
                <a:latin typeface="Dubai" panose="020B0503030403030204" pitchFamily="34" charset="-78"/>
                <a:ea typeface="Calibri" panose="020F0502020204030204"/>
                <a:cs typeface="Dubai" panose="020B0503030403030204" pitchFamily="34"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lumMod val="85000"/>
                  </a:srgbClr>
                </a:solidFill>
                <a:effectLst/>
                <a:uLnTx/>
                <a:uFillTx/>
                <a:latin typeface="Dubai" panose="020B0503030403030204" pitchFamily="34" charset="-78"/>
                <a:ea typeface="Calibri" panose="020F0502020204030204"/>
                <a:cs typeface="Dubai" panose="020B0503030403030204" pitchFamily="34" charset="-78"/>
              </a:endParaRPr>
            </a:p>
          </p:txBody>
        </p:sp>
        <p:cxnSp>
          <p:nvCxnSpPr>
            <p:cNvPr id="105" name="Straight Connector 104">
              <a:extLst>
                <a:ext uri="{FF2B5EF4-FFF2-40B4-BE49-F238E27FC236}">
                  <a16:creationId xmlns:a16="http://schemas.microsoft.com/office/drawing/2014/main" id="{5F2D306A-9B97-86B4-1A44-233C7A456A15}"/>
                </a:ext>
              </a:extLst>
            </p:cNvPr>
            <p:cNvCxnSpPr>
              <a:cxnSpLocks/>
            </p:cNvCxnSpPr>
            <p:nvPr/>
          </p:nvCxnSpPr>
          <p:spPr>
            <a:xfrm>
              <a:off x="12094216" y="4081555"/>
              <a:ext cx="0" cy="4847978"/>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1BC3B41-E0F4-FDF9-2FAE-D08ECB90DA13}"/>
                </a:ext>
              </a:extLst>
            </p:cNvPr>
            <p:cNvSpPr txBox="1"/>
            <p:nvPr/>
          </p:nvSpPr>
          <p:spPr>
            <a:xfrm>
              <a:off x="6265998" y="4081555"/>
              <a:ext cx="5045965"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dirty="0">
                  <a:ln>
                    <a:noFill/>
                  </a:ln>
                  <a:solidFill>
                    <a:srgbClr val="8BE1D2"/>
                  </a:solidFill>
                  <a:effectLst/>
                  <a:uLnTx/>
                  <a:uFillTx/>
                  <a:latin typeface="Dubai" panose="020B0503030403030204" pitchFamily="34" charset="-78"/>
                  <a:ea typeface="+mn-ea"/>
                  <a:cs typeface="Dubai" panose="020B0503030403030204" pitchFamily="34" charset="-78"/>
                </a:rPr>
                <a:t>Q3-q4/2025</a:t>
              </a:r>
            </a:p>
          </p:txBody>
        </p:sp>
        <p:sp>
          <p:nvSpPr>
            <p:cNvPr id="2" name="Rectangle 1">
              <a:extLst>
                <a:ext uri="{FF2B5EF4-FFF2-40B4-BE49-F238E27FC236}">
                  <a16:creationId xmlns:a16="http://schemas.microsoft.com/office/drawing/2014/main" id="{B1F4751D-FFCC-4A9E-5F2A-6DCFAE7893D4}"/>
                </a:ext>
              </a:extLst>
            </p:cNvPr>
            <p:cNvSpPr/>
            <p:nvPr/>
          </p:nvSpPr>
          <p:spPr>
            <a:xfrm>
              <a:off x="12352164" y="3997631"/>
              <a:ext cx="5485888" cy="4665448"/>
            </a:xfrm>
            <a:prstGeom prst="rect">
              <a:avLst/>
            </a:prstGeom>
            <a:solidFill>
              <a:srgbClr val="2D3E4A">
                <a:alpha val="50000"/>
              </a:srgbClr>
            </a:solidFill>
            <a:ln>
              <a:solidFill>
                <a:srgbClr val="34B97F">
                  <a:alpha val="52549"/>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just" defTabSz="457200" rtl="0" eaLnBrk="1" fontAlgn="auto" latinLnBrk="0" hangingPunct="1">
                <a:lnSpc>
                  <a:spcPct val="100000"/>
                </a:lnSpc>
                <a:spcBef>
                  <a:spcPts val="100"/>
                </a:spcBef>
                <a:spcAft>
                  <a:spcPts val="0"/>
                </a:spcAft>
                <a:buClrTx/>
                <a:buSzTx/>
                <a:buFontTx/>
                <a:buNone/>
                <a:tabLst/>
                <a:defRPr/>
              </a:pPr>
              <a:endParaRPr kumimoji="0" lang="en-GB" sz="1200" b="0" i="0" u="none" strike="noStrike" kern="0" cap="none" spc="0" normalizeH="0" baseline="0" noProof="0" dirty="0">
                <a:ln>
                  <a:noFill/>
                </a:ln>
                <a:solidFill>
                  <a:srgbClr val="FFFFFF">
                    <a:lumMod val="85000"/>
                  </a:srgbClr>
                </a:solidFill>
                <a:effectLst/>
                <a:uLnTx/>
                <a:uFillTx/>
                <a:latin typeface="Dubai" panose="020B0503030403030204" pitchFamily="34" charset="-78"/>
                <a:ea typeface="+mn-ea"/>
                <a:cs typeface="Dubai" panose="020B0503030403030204" pitchFamily="34" charset="-78"/>
              </a:endParaRPr>
            </a:p>
          </p:txBody>
        </p:sp>
      </p:grpSp>
      <p:sp>
        <p:nvSpPr>
          <p:cNvPr id="57" name="Rectangle 56">
            <a:extLst>
              <a:ext uri="{FF2B5EF4-FFF2-40B4-BE49-F238E27FC236}">
                <a16:creationId xmlns:a16="http://schemas.microsoft.com/office/drawing/2014/main" id="{97926431-1197-442E-FDC6-8B9EC86B2F42}"/>
              </a:ext>
            </a:extLst>
          </p:cNvPr>
          <p:cNvSpPr/>
          <p:nvPr/>
        </p:nvSpPr>
        <p:spPr>
          <a:xfrm>
            <a:off x="114299" y="852483"/>
            <a:ext cx="1646768" cy="369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58" name="Group">
            <a:extLst>
              <a:ext uri="{FF2B5EF4-FFF2-40B4-BE49-F238E27FC236}">
                <a16:creationId xmlns:a16="http://schemas.microsoft.com/office/drawing/2014/main" id="{FE3889F5-1907-71CC-4893-4078753C4479}"/>
              </a:ext>
            </a:extLst>
          </p:cNvPr>
          <p:cNvGrpSpPr/>
          <p:nvPr/>
        </p:nvGrpSpPr>
        <p:grpSpPr>
          <a:xfrm>
            <a:off x="302468" y="678267"/>
            <a:ext cx="708915" cy="708917"/>
            <a:chOff x="-230668" y="-70484"/>
            <a:chExt cx="902093" cy="902093"/>
          </a:xfrm>
        </p:grpSpPr>
        <p:sp>
          <p:nvSpPr>
            <p:cNvPr id="59" name="Circle">
              <a:extLst>
                <a:ext uri="{FF2B5EF4-FFF2-40B4-BE49-F238E27FC236}">
                  <a16:creationId xmlns:a16="http://schemas.microsoft.com/office/drawing/2014/main" id="{4A2FCB5D-D621-A0B2-FD86-2F640086E6D0}"/>
                </a:ext>
              </a:extLst>
            </p:cNvPr>
            <p:cNvSpPr/>
            <p:nvPr/>
          </p:nvSpPr>
          <p:spPr>
            <a:xfrm>
              <a:off x="-230668" y="-70484"/>
              <a:ext cx="902093" cy="902093"/>
            </a:xfrm>
            <a:prstGeom prst="ellipse">
              <a:avLst/>
            </a:prstGeom>
            <a:solidFill>
              <a:srgbClr val="17A089"/>
            </a:solidFill>
            <a:ln w="12700" cap="flat">
              <a:noFill/>
              <a:miter lim="400000"/>
            </a:ln>
            <a:effectLst/>
          </p:spPr>
          <p:txBody>
            <a:bodyPr wrap="square" lIns="25400" tIns="25400" rIns="25400" bIns="254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700">
                  <a:solidFill>
                    <a:srgbClr val="5EC27F"/>
                  </a:solidFill>
                  <a:latin typeface="Dubai Bold"/>
                  <a:ea typeface="Dubai Bold"/>
                  <a:cs typeface="Dubai Bold"/>
                  <a:sym typeface="Dubai Bold"/>
                </a:defRPr>
              </a:pPr>
              <a:endParaRPr kumimoji="0" sz="850" b="0" i="0" u="none" strike="noStrike" kern="1200" cap="none" spc="0" normalizeH="0" baseline="0" noProof="0">
                <a:ln>
                  <a:noFill/>
                </a:ln>
                <a:solidFill>
                  <a:srgbClr val="5EC27F"/>
                </a:solidFill>
                <a:effectLst/>
                <a:uLnTx/>
                <a:uFillTx/>
                <a:latin typeface="Dubai Bold"/>
                <a:cs typeface="Dubai Bold"/>
                <a:sym typeface="Dubai Bold"/>
              </a:endParaRPr>
            </a:p>
          </p:txBody>
        </p:sp>
        <p:sp>
          <p:nvSpPr>
            <p:cNvPr id="60" name="Shape">
              <a:extLst>
                <a:ext uri="{FF2B5EF4-FFF2-40B4-BE49-F238E27FC236}">
                  <a16:creationId xmlns:a16="http://schemas.microsoft.com/office/drawing/2014/main" id="{9D9B21C0-9001-5526-1C9F-087E374B4AD3}"/>
                </a:ext>
              </a:extLst>
            </p:cNvPr>
            <p:cNvSpPr/>
            <p:nvPr/>
          </p:nvSpPr>
          <p:spPr>
            <a:xfrm>
              <a:off x="-60256" y="97915"/>
              <a:ext cx="561267" cy="561266"/>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8"/>
                    <a:pt x="17673" y="7364"/>
                  </a:cubicBezTo>
                  <a:cubicBezTo>
                    <a:pt x="17673" y="6787"/>
                    <a:pt x="17339" y="6295"/>
                    <a:pt x="16856" y="6052"/>
                  </a:cubicBezTo>
                  <a:cubicBezTo>
                    <a:pt x="17033" y="5170"/>
                    <a:pt x="17144" y="4264"/>
                    <a:pt x="17167" y="3336"/>
                  </a:cubicBezTo>
                  <a:cubicBezTo>
                    <a:pt x="19277" y="5136"/>
                    <a:pt x="20618" y="7809"/>
                    <a:pt x="20618" y="10800"/>
                  </a:cubicBezTo>
                  <a:cubicBezTo>
                    <a:pt x="20618" y="11764"/>
                    <a:pt x="20469" y="12690"/>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6"/>
                    <a:pt x="10556" y="16200"/>
                    <a:pt x="10800" y="16200"/>
                  </a:cubicBezTo>
                  <a:cubicBezTo>
                    <a:pt x="11273" y="16200"/>
                    <a:pt x="11689" y="15974"/>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3"/>
                  </a:moveTo>
                  <a:cubicBezTo>
                    <a:pt x="3476" y="16840"/>
                    <a:pt x="3436" y="16280"/>
                    <a:pt x="3436" y="15709"/>
                  </a:cubicBezTo>
                  <a:cubicBezTo>
                    <a:pt x="3436" y="14764"/>
                    <a:pt x="3536" y="13842"/>
                    <a:pt x="3707" y="12946"/>
                  </a:cubicBezTo>
                  <a:cubicBezTo>
                    <a:pt x="5455" y="13988"/>
                    <a:pt x="7377" y="14767"/>
                    <a:pt x="9421" y="15227"/>
                  </a:cubicBezTo>
                  <a:cubicBezTo>
                    <a:pt x="9431" y="15254"/>
                    <a:pt x="9436" y="15282"/>
                    <a:pt x="9447" y="15308"/>
                  </a:cubicBezTo>
                  <a:cubicBezTo>
                    <a:pt x="7724" y="16421"/>
                    <a:pt x="5761" y="17193"/>
                    <a:pt x="3643" y="17507"/>
                  </a:cubicBezTo>
                  <a:cubicBezTo>
                    <a:pt x="3608" y="17469"/>
                    <a:pt x="3573" y="17430"/>
                    <a:pt x="3539" y="17393"/>
                  </a:cubicBezTo>
                  <a:moveTo>
                    <a:pt x="3075" y="11369"/>
                  </a:moveTo>
                  <a:cubicBezTo>
                    <a:pt x="2361" y="10869"/>
                    <a:pt x="1683" y="10322"/>
                    <a:pt x="1046" y="9729"/>
                  </a:cubicBezTo>
                  <a:cubicBezTo>
                    <a:pt x="1528" y="5299"/>
                    <a:pt x="4955" y="1762"/>
                    <a:pt x="9331" y="1104"/>
                  </a:cubicBezTo>
                  <a:cubicBezTo>
                    <a:pt x="9335" y="1629"/>
                    <a:pt x="9363" y="2148"/>
                    <a:pt x="9417" y="2660"/>
                  </a:cubicBezTo>
                  <a:cubicBezTo>
                    <a:pt x="8572" y="3227"/>
                    <a:pt x="7787" y="3879"/>
                    <a:pt x="7069" y="4597"/>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4"/>
                    <a:pt x="3936" y="11937"/>
                  </a:cubicBezTo>
                  <a:cubicBezTo>
                    <a:pt x="4379" y="10266"/>
                    <a:pt x="5100" y="8709"/>
                    <a:pt x="6060" y="7326"/>
                  </a:cubicBezTo>
                  <a:cubicBezTo>
                    <a:pt x="6164" y="7349"/>
                    <a:pt x="6271" y="7364"/>
                    <a:pt x="6382" y="7364"/>
                  </a:cubicBezTo>
                  <a:cubicBezTo>
                    <a:pt x="7195" y="7364"/>
                    <a:pt x="7855" y="6705"/>
                    <a:pt x="7855" y="5891"/>
                  </a:cubicBezTo>
                  <a:cubicBezTo>
                    <a:pt x="7855" y="5688"/>
                    <a:pt x="7813" y="5494"/>
                    <a:pt x="7739" y="5318"/>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1"/>
                    <a:pt x="11005" y="1708"/>
                    <a:pt x="10354" y="2082"/>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6"/>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8"/>
                    <a:pt x="15149" y="8393"/>
                  </a:cubicBezTo>
                  <a:cubicBezTo>
                    <a:pt x="14827" y="9199"/>
                    <a:pt x="14443" y="9974"/>
                    <a:pt x="13991" y="10701"/>
                  </a:cubicBezTo>
                  <a:cubicBezTo>
                    <a:pt x="12159" y="8620"/>
                    <a:pt x="10894" y="6025"/>
                    <a:pt x="10469" y="3152"/>
                  </a:cubicBezTo>
                  <a:cubicBezTo>
                    <a:pt x="11590" y="2463"/>
                    <a:pt x="12813" y="1934"/>
                    <a:pt x="14106" y="1565"/>
                  </a:cubicBezTo>
                  <a:cubicBezTo>
                    <a:pt x="14844" y="1829"/>
                    <a:pt x="15544" y="2174"/>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F9F9F9"/>
            </a:solidFill>
            <a:ln w="12700" cap="flat">
              <a:noFill/>
              <a:miter lim="400000"/>
            </a:ln>
            <a:effectLst/>
          </p:spPr>
          <p:txBody>
            <a:bodyPr wrap="square" lIns="22860" tIns="22860" rIns="22860" bIns="2286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a:latin typeface="Dubai Bold"/>
                  <a:ea typeface="Dubai Bold"/>
                  <a:cs typeface="Dubai Bold"/>
                  <a:sym typeface="Dubai Bold"/>
                </a:defRPr>
              </a:pPr>
              <a:endParaRPr kumimoji="0" sz="900" b="0" i="0" u="none" strike="noStrike" kern="1200" cap="none" spc="0" normalizeH="0" baseline="0" noProof="0">
                <a:ln>
                  <a:noFill/>
                </a:ln>
                <a:solidFill>
                  <a:srgbClr val="05686C"/>
                </a:solidFill>
                <a:effectLst/>
                <a:uLnTx/>
                <a:uFillTx/>
                <a:latin typeface="Dubai Bold"/>
                <a:cs typeface="Dubai Bold"/>
                <a:sym typeface="Dubai Bold"/>
              </a:endParaRPr>
            </a:p>
          </p:txBody>
        </p:sp>
      </p:grpSp>
      <p:sp>
        <p:nvSpPr>
          <p:cNvPr id="61" name="The project aims develop a corporate wide digital transformation strategy that shall define DEWA digital aspiration, key areas of action and the roadmap to achieve effective and value adding digital transformation across all divisions to support our stak">
            <a:extLst>
              <a:ext uri="{FF2B5EF4-FFF2-40B4-BE49-F238E27FC236}">
                <a16:creationId xmlns:a16="http://schemas.microsoft.com/office/drawing/2014/main" id="{E7B5DAFF-6386-62B8-CDAE-EEE064584259}"/>
              </a:ext>
            </a:extLst>
          </p:cNvPr>
          <p:cNvSpPr/>
          <p:nvPr/>
        </p:nvSpPr>
        <p:spPr>
          <a:xfrm>
            <a:off x="1145302" y="714961"/>
            <a:ext cx="10819286" cy="686512"/>
          </a:xfrm>
          <a:prstGeom prst="rect">
            <a:avLst/>
          </a:prstGeom>
          <a:noFill/>
          <a:ln w="12700">
            <a:miter lim="400000"/>
          </a:ln>
          <a:effectLst>
            <a:outerShdw blurRad="660400" dist="226044" dir="5400000" rotWithShape="0">
              <a:srgbClr val="000000">
                <a:alpha val="1815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lvl1pPr marR="76200" algn="just">
              <a:lnSpc>
                <a:spcPct val="80000"/>
              </a:lnSpc>
              <a:defRPr sz="2700" spc="53">
                <a:latin typeface="Dubai Medium"/>
                <a:ea typeface="Dubai Medium"/>
                <a:cs typeface="Dubai Medium"/>
                <a:sym typeface="Dubai Medium"/>
              </a:defRPr>
            </a:lvl1pPr>
          </a:lstStyle>
          <a:p>
            <a:pPr marL="0" marR="76200" lvl="0" indent="0" algn="just"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53" normalizeH="0" baseline="0" noProof="0" dirty="0">
                <a:ln>
                  <a:noFill/>
                </a:ln>
                <a:solidFill>
                  <a:srgbClr val="FFFFFF"/>
                </a:solidFill>
                <a:effectLst/>
                <a:uLnTx/>
                <a:uFillTx/>
                <a:latin typeface="Dubai Medium"/>
                <a:cs typeface="Dubai Medium"/>
                <a:sym typeface="Dubai Medium"/>
              </a:rPr>
              <a:t>DIGITIZED SERVICES </a:t>
            </a:r>
          </a:p>
          <a:p>
            <a:pPr marL="0" marR="76200" lvl="0" indent="0" algn="just" defTabSz="457200" rtl="0" eaLnBrk="1" fontAlgn="auto" latinLnBrk="0" hangingPunct="1">
              <a:lnSpc>
                <a:spcPct val="80000"/>
              </a:lnSpc>
              <a:spcBef>
                <a:spcPts val="0"/>
              </a:spcBef>
              <a:spcAft>
                <a:spcPts val="0"/>
              </a:spcAft>
              <a:buClrTx/>
              <a:buSzTx/>
              <a:buFontTx/>
              <a:buNone/>
              <a:tabLst/>
              <a:defRPr/>
            </a:pPr>
            <a:endParaRPr kumimoji="0" lang="en-US" sz="200" b="0" i="0" u="none" strike="noStrike" kern="1200" cap="none" spc="53" normalizeH="0" baseline="0" noProof="0" dirty="0">
              <a:ln>
                <a:noFill/>
              </a:ln>
              <a:solidFill>
                <a:srgbClr val="FFFFFF"/>
              </a:solidFill>
              <a:effectLst/>
              <a:uLnTx/>
              <a:uFillTx/>
              <a:latin typeface="Dubai" panose="020B0503030403030204" pitchFamily="34" charset="-78"/>
              <a:cs typeface="Dubai" panose="020B0503030403030204" pitchFamily="34" charset="-78"/>
              <a:sym typeface="Dubai Medium"/>
            </a:endParaRPr>
          </a:p>
          <a:p>
            <a:pPr marL="0" marR="76200" lvl="0" indent="0" algn="just" defTabSz="457200" rtl="0" eaLnBrk="1" fontAlgn="auto" latinLnBrk="0" hangingPunct="1">
              <a:lnSpc>
                <a:spcPct val="80000"/>
              </a:lnSpc>
              <a:spcBef>
                <a:spcPts val="0"/>
              </a:spcBef>
              <a:spcAft>
                <a:spcPts val="0"/>
              </a:spcAft>
              <a:buClrTx/>
              <a:buSzTx/>
              <a:buFontTx/>
              <a:buNone/>
              <a:tabLst/>
              <a:defRPr/>
            </a:pPr>
            <a:r>
              <a:rPr kumimoji="0" lang="en-US" sz="1050" b="0" i="0" u="none" strike="noStrike" kern="1200" cap="none" spc="53" normalizeH="0" baseline="0" noProof="0" dirty="0">
                <a:ln>
                  <a:noFill/>
                </a:ln>
                <a:solidFill>
                  <a:srgbClr val="FFFFFF"/>
                </a:solidFill>
                <a:effectLst/>
                <a:uLnTx/>
                <a:uFillTx/>
                <a:latin typeface="Dubai" panose="020B0503030403030204" pitchFamily="34" charset="-78"/>
                <a:cs typeface="Dubai" panose="020B0503030403030204" pitchFamily="34" charset="-78"/>
                <a:sym typeface="Dubai Medium"/>
              </a:rPr>
              <a:t>Ensuring seamless and secure implementation to deliver critical projects on-time</a:t>
            </a:r>
          </a:p>
        </p:txBody>
      </p:sp>
      <p:sp>
        <p:nvSpPr>
          <p:cNvPr id="7" name="Rectangle 1">
            <a:extLst>
              <a:ext uri="{FF2B5EF4-FFF2-40B4-BE49-F238E27FC236}">
                <a16:creationId xmlns:a16="http://schemas.microsoft.com/office/drawing/2014/main" id="{73DD4180-C964-E7D3-9CCE-FCAE4826FA91}"/>
              </a:ext>
            </a:extLst>
          </p:cNvPr>
          <p:cNvSpPr>
            <a:spLocks noChangeArrowheads="1"/>
          </p:cNvSpPr>
          <p:nvPr/>
        </p:nvSpPr>
        <p:spPr bwMode="auto">
          <a:xfrm>
            <a:off x="3081338" y="16409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3CE1D84-A0C2-2A11-0E27-0BDA6C30888E}"/>
              </a:ext>
            </a:extLst>
          </p:cNvPr>
          <p:cNvSpPr txBox="1"/>
          <p:nvPr/>
        </p:nvSpPr>
        <p:spPr>
          <a:xfrm>
            <a:off x="6286723" y="1455432"/>
            <a:ext cx="4805979" cy="52322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dirty="0">
                <a:ln>
                  <a:noFill/>
                </a:ln>
                <a:solidFill>
                  <a:srgbClr val="8BE1D2"/>
                </a:solidFill>
                <a:effectLst/>
                <a:uLnTx/>
                <a:uFillTx/>
                <a:latin typeface="Dubai" panose="020B0503030403030204" pitchFamily="34" charset="-78"/>
                <a:ea typeface="+mn-ea"/>
                <a:cs typeface="Dubai" panose="020B0503030403030204" pitchFamily="34" charset="-78"/>
              </a:rPr>
              <a:t>Q1/2026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all" spc="0" normalizeH="0" baseline="0" noProof="0" dirty="0">
              <a:ln>
                <a:noFill/>
              </a:ln>
              <a:solidFill>
                <a:srgbClr val="8BE1D2"/>
              </a:solidFill>
              <a:effectLst/>
              <a:uLnTx/>
              <a:uFillTx/>
              <a:latin typeface="Dubai" panose="020B0503030403030204" pitchFamily="34" charset="-78"/>
              <a:ea typeface="+mn-ea"/>
              <a:cs typeface="Dubai" panose="020B0503030403030204" pitchFamily="34" charset="-78"/>
            </a:endParaRPr>
          </a:p>
        </p:txBody>
      </p:sp>
      <p:graphicFrame>
        <p:nvGraphicFramePr>
          <p:cNvPr id="12" name="Table 11">
            <a:extLst>
              <a:ext uri="{FF2B5EF4-FFF2-40B4-BE49-F238E27FC236}">
                <a16:creationId xmlns:a16="http://schemas.microsoft.com/office/drawing/2014/main" id="{FC774F7C-A49B-97FE-92BD-672AFB52682B}"/>
              </a:ext>
            </a:extLst>
          </p:cNvPr>
          <p:cNvGraphicFramePr>
            <a:graphicFrameLocks noGrp="1"/>
          </p:cNvGraphicFramePr>
          <p:nvPr/>
        </p:nvGraphicFramePr>
        <p:xfrm>
          <a:off x="569942" y="3027794"/>
          <a:ext cx="4662308" cy="3152977"/>
        </p:xfrm>
        <a:graphic>
          <a:graphicData uri="http://schemas.openxmlformats.org/drawingml/2006/table">
            <a:tbl>
              <a:tblPr firstRow="1" bandRow="1">
                <a:tableStyleId>{5C22544A-7EE6-4342-B048-85BDC9FD1C3A}</a:tableStyleId>
              </a:tblPr>
              <a:tblGrid>
                <a:gridCol w="2331154">
                  <a:extLst>
                    <a:ext uri="{9D8B030D-6E8A-4147-A177-3AD203B41FA5}">
                      <a16:colId xmlns:a16="http://schemas.microsoft.com/office/drawing/2014/main" val="1896122262"/>
                    </a:ext>
                  </a:extLst>
                </a:gridCol>
                <a:gridCol w="2331154">
                  <a:extLst>
                    <a:ext uri="{9D8B030D-6E8A-4147-A177-3AD203B41FA5}">
                      <a16:colId xmlns:a16="http://schemas.microsoft.com/office/drawing/2014/main" val="678571961"/>
                    </a:ext>
                  </a:extLst>
                </a:gridCol>
              </a:tblGrid>
              <a:tr h="439035">
                <a:tc>
                  <a:txBody>
                    <a:bodyPr/>
                    <a:lstStyle/>
                    <a:p>
                      <a:pPr marL="171450" indent="-171450" algn="l" defTabSz="914400" rtl="0" eaLnBrk="1" latinLnBrk="0" hangingPunct="1">
                        <a:buFont typeface="Wingdings" panose="05000000000000000000" pitchFamily="2" charset="2"/>
                        <a:buChar char="ü"/>
                      </a:pPr>
                      <a:r>
                        <a:rPr lang="en-US" sz="1100" b="0" kern="1200" dirty="0">
                          <a:solidFill>
                            <a:schemeClr val="bg1"/>
                          </a:solidFill>
                          <a:effectLst/>
                          <a:latin typeface="+mn-lt"/>
                          <a:ea typeface="+mn-ea"/>
                          <a:cs typeface="+mn-cs"/>
                        </a:rPr>
                        <a:t>Unified Channel - Dubai Now Project</a:t>
                      </a:r>
                    </a:p>
                  </a:txBody>
                  <a:tcPr marL="52426" marR="52426" marT="26213" marB="26213"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71450" indent="-171450">
                        <a:buFont typeface="Wingdings" panose="05000000000000000000" pitchFamily="2" charset="2"/>
                        <a:buChar char="ü"/>
                      </a:pPr>
                      <a:r>
                        <a:rPr lang="en-US" sz="1100" b="0" kern="1200" dirty="0">
                          <a:solidFill>
                            <a:schemeClr val="bg1"/>
                          </a:solidFill>
                          <a:effectLst/>
                          <a:latin typeface="+mn-lt"/>
                          <a:ea typeface="+mn-ea"/>
                          <a:cs typeface="+mn-cs"/>
                        </a:rPr>
                        <a:t>360 Services - Request for Water Network Modification</a:t>
                      </a:r>
                    </a:p>
                  </a:txBody>
                  <a:tcPr marL="52426" marR="52426" marT="26213" marB="26213"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30750411"/>
                  </a:ext>
                </a:extLst>
              </a:tr>
              <a:tr h="370840">
                <a:tc>
                  <a:txBody>
                    <a:bodyPr/>
                    <a:lstStyle/>
                    <a:p>
                      <a:pPr marL="171450" indent="-171450">
                        <a:buFont typeface="Wingdings" panose="05000000000000000000" pitchFamily="2" charset="2"/>
                        <a:buChar char="ü"/>
                      </a:pPr>
                      <a:r>
                        <a:rPr lang="en-US" sz="1100" dirty="0">
                          <a:solidFill>
                            <a:schemeClr val="bg1"/>
                          </a:solidFill>
                        </a:rPr>
                        <a:t>SAP S4HANA-2023 Upgrade</a:t>
                      </a:r>
                    </a:p>
                  </a:txBody>
                  <a:tcPr marL="52426" marR="52426" marT="26213" marB="26213"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171450" indent="-171450">
                        <a:buFont typeface="Wingdings" panose="05000000000000000000" pitchFamily="2" charset="2"/>
                        <a:buChar char="ü"/>
                      </a:pPr>
                      <a:r>
                        <a:rPr lang="en-US" sz="1100" dirty="0">
                          <a:solidFill>
                            <a:schemeClr val="bg1"/>
                          </a:solidFill>
                          <a:effectLst/>
                        </a:rPr>
                        <a:t>360 Services - Request for Electricity Network Modification</a:t>
                      </a:r>
                      <a:endParaRPr lang="en-US" sz="1100" dirty="0">
                        <a:solidFill>
                          <a:schemeClr val="bg1"/>
                        </a:solidFill>
                      </a:endParaRPr>
                    </a:p>
                  </a:txBody>
                  <a:tcPr marL="52426" marR="52426" marT="26213" marB="26213"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3055411"/>
                  </a:ext>
                </a:extLst>
              </a:tr>
              <a:tr h="370840">
                <a:tc>
                  <a:txBody>
                    <a:bodyPr/>
                    <a:lstStyle/>
                    <a:p>
                      <a:pPr marL="171450" indent="-171450">
                        <a:buFont typeface="Wingdings" panose="05000000000000000000" pitchFamily="2" charset="2"/>
                        <a:buChar char="ü"/>
                      </a:pPr>
                      <a:r>
                        <a:rPr lang="en-US" sz="1100" dirty="0">
                          <a:solidFill>
                            <a:schemeClr val="bg1"/>
                          </a:solidFill>
                          <a:effectLst/>
                        </a:rPr>
                        <a:t>Digital Mailroom Project – Transmission Power*</a:t>
                      </a:r>
                      <a:endParaRPr lang="en-US" sz="1100" dirty="0">
                        <a:solidFill>
                          <a:schemeClr val="bg1"/>
                        </a:solidFill>
                      </a:endParaRPr>
                    </a:p>
                  </a:txBody>
                  <a:tcPr marL="52426" marR="52426" marT="26213" marB="2621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1450" indent="-171450">
                        <a:buFont typeface="Wingdings" panose="05000000000000000000" pitchFamily="2" charset="2"/>
                        <a:buChar char="ü"/>
                      </a:pPr>
                      <a:r>
                        <a:rPr lang="en-US" sz="1100" dirty="0">
                          <a:solidFill>
                            <a:schemeClr val="bg1"/>
                          </a:solidFill>
                          <a:effectLst/>
                        </a:rPr>
                        <a:t>360 Services - Getting Electricity Supply for Fit-Out Connection</a:t>
                      </a:r>
                      <a:endParaRPr lang="en-US" sz="1100" dirty="0">
                        <a:solidFill>
                          <a:schemeClr val="bg1"/>
                        </a:solidFill>
                      </a:endParaRPr>
                    </a:p>
                  </a:txBody>
                  <a:tcPr marL="52426" marR="52426" marT="26213" marB="2621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02846518"/>
                  </a:ext>
                </a:extLst>
              </a:tr>
              <a:tr h="370840">
                <a:tc>
                  <a:txBody>
                    <a:bodyPr/>
                    <a:lstStyle/>
                    <a:p>
                      <a:pPr marL="171450" indent="-171450">
                        <a:buFont typeface="Wingdings" panose="05000000000000000000" pitchFamily="2" charset="2"/>
                        <a:buChar char="ü"/>
                      </a:pPr>
                      <a:r>
                        <a:rPr lang="en-US" sz="1100" dirty="0">
                          <a:solidFill>
                            <a:schemeClr val="bg1"/>
                          </a:solidFill>
                          <a:effectLst/>
                        </a:rPr>
                        <a:t>SAP GRC-Risk Management Dashboards</a:t>
                      </a:r>
                      <a:endParaRPr lang="en-US" sz="1100" dirty="0">
                        <a:solidFill>
                          <a:schemeClr val="bg1"/>
                        </a:solidFill>
                      </a:endParaRPr>
                    </a:p>
                  </a:txBody>
                  <a:tcPr marL="52426" marR="52426" marT="26213" marB="2621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1450" indent="-171450">
                        <a:buFont typeface="Wingdings" panose="05000000000000000000" pitchFamily="2" charset="2"/>
                        <a:buChar char="ü"/>
                      </a:pPr>
                      <a:r>
                        <a:rPr lang="en-US" sz="1100" dirty="0">
                          <a:solidFill>
                            <a:schemeClr val="bg1"/>
                          </a:solidFill>
                          <a:effectLst/>
                        </a:rPr>
                        <a:t>360 Services - Getting Solar Permits and Connection</a:t>
                      </a:r>
                      <a:endParaRPr lang="en-US" sz="1100" dirty="0">
                        <a:solidFill>
                          <a:schemeClr val="bg1"/>
                        </a:solidFill>
                      </a:endParaRPr>
                    </a:p>
                  </a:txBody>
                  <a:tcPr marL="52426" marR="52426" marT="26213" marB="2621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49247"/>
                  </a:ext>
                </a:extLst>
              </a:tr>
              <a:tr h="370840">
                <a:tc>
                  <a:txBody>
                    <a:bodyPr/>
                    <a:lstStyle/>
                    <a:p>
                      <a:pPr marL="171450" indent="-171450">
                        <a:buFont typeface="Wingdings" panose="05000000000000000000" pitchFamily="2" charset="2"/>
                        <a:buChar char="ü"/>
                      </a:pPr>
                      <a:r>
                        <a:rPr lang="en-US" sz="1100" dirty="0">
                          <a:solidFill>
                            <a:schemeClr val="bg1"/>
                          </a:solidFill>
                          <a:effectLst/>
                        </a:rPr>
                        <a:t>Leased vehicle process automation*</a:t>
                      </a:r>
                      <a:endParaRPr lang="en-US" sz="1100" dirty="0">
                        <a:solidFill>
                          <a:schemeClr val="bg1"/>
                        </a:solidFill>
                      </a:endParaRPr>
                    </a:p>
                  </a:txBody>
                  <a:tcPr marL="52426" marR="52426" marT="26213" marB="2621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1450" indent="-171450">
                        <a:buFont typeface="Wingdings" panose="05000000000000000000" pitchFamily="2" charset="2"/>
                        <a:buChar char="ü"/>
                      </a:pPr>
                      <a:r>
                        <a:rPr lang="en-US" sz="1100" dirty="0">
                          <a:solidFill>
                            <a:schemeClr val="bg1"/>
                          </a:solidFill>
                          <a:effectLst/>
                        </a:rPr>
                        <a:t>360 Services - Getting Electricity Supply for Tents</a:t>
                      </a:r>
                      <a:endParaRPr lang="en-US" sz="1100" dirty="0">
                        <a:solidFill>
                          <a:schemeClr val="bg1"/>
                        </a:solidFill>
                      </a:endParaRPr>
                    </a:p>
                  </a:txBody>
                  <a:tcPr marL="52426" marR="52426" marT="26213" marB="2621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87794779"/>
                  </a:ext>
                </a:extLst>
              </a:tr>
              <a:tr h="370840">
                <a:tc>
                  <a:txBody>
                    <a:bodyPr/>
                    <a:lstStyle/>
                    <a:p>
                      <a:pPr marL="171450" indent="-171450">
                        <a:buFont typeface="Wingdings" panose="05000000000000000000" pitchFamily="2" charset="2"/>
                        <a:buChar char="ü"/>
                      </a:pPr>
                      <a:r>
                        <a:rPr lang="en-US" sz="1100" dirty="0">
                          <a:solidFill>
                            <a:schemeClr val="bg1"/>
                          </a:solidFill>
                          <a:effectLst/>
                        </a:rPr>
                        <a:t>DEWA &amp; Digital DEWA Accounting Integration</a:t>
                      </a:r>
                      <a:endParaRPr lang="en-US" sz="1100" dirty="0">
                        <a:solidFill>
                          <a:schemeClr val="bg1"/>
                        </a:solidFill>
                      </a:endParaRPr>
                    </a:p>
                  </a:txBody>
                  <a:tcPr marL="52426" marR="52426" marT="26213" marB="2621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1450" indent="-171450">
                        <a:buFont typeface="Wingdings" panose="05000000000000000000" pitchFamily="2" charset="2"/>
                        <a:buChar char="ü"/>
                      </a:pPr>
                      <a:r>
                        <a:rPr lang="en-US" sz="1100" dirty="0">
                          <a:solidFill>
                            <a:schemeClr val="bg1"/>
                          </a:solidFill>
                          <a:effectLst/>
                        </a:rPr>
                        <a:t>Migration and Upgradation of Physical Servers including HA &amp; DR</a:t>
                      </a:r>
                      <a:endParaRPr lang="en-US" sz="1100" dirty="0">
                        <a:solidFill>
                          <a:schemeClr val="bg1"/>
                        </a:solidFill>
                      </a:endParaRPr>
                    </a:p>
                  </a:txBody>
                  <a:tcPr marL="52426" marR="52426" marT="26213" marB="2621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39296788"/>
                  </a:ext>
                </a:extLst>
              </a:tr>
              <a:tr h="370840">
                <a:tc>
                  <a:txBody>
                    <a:bodyPr/>
                    <a:lstStyle/>
                    <a:p>
                      <a:pPr marL="171450" indent="-171450">
                        <a:buFont typeface="Wingdings" panose="05000000000000000000" pitchFamily="2" charset="2"/>
                        <a:buChar char="ü"/>
                      </a:pPr>
                      <a:r>
                        <a:rPr lang="en-US" sz="1100" dirty="0">
                          <a:solidFill>
                            <a:schemeClr val="bg1"/>
                          </a:solidFill>
                          <a:effectLst/>
                        </a:rPr>
                        <a:t>Smart Response Solution </a:t>
                      </a:r>
                      <a:r>
                        <a:rPr lang="en-US" sz="1100">
                          <a:solidFill>
                            <a:schemeClr val="bg1"/>
                          </a:solidFill>
                          <a:effectLst/>
                        </a:rPr>
                        <a:t>for SAP*</a:t>
                      </a:r>
                      <a:endParaRPr lang="en-US" sz="1100" dirty="0">
                        <a:solidFill>
                          <a:schemeClr val="bg1"/>
                        </a:solidFill>
                      </a:endParaRPr>
                    </a:p>
                  </a:txBody>
                  <a:tcPr marL="52426" marR="52426" marT="26213" marB="2621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1450" indent="-171450">
                        <a:buFont typeface="Wingdings" panose="05000000000000000000" pitchFamily="2" charset="2"/>
                        <a:buChar char="ü"/>
                      </a:pPr>
                      <a:r>
                        <a:rPr lang="en-US" sz="1100" dirty="0">
                          <a:solidFill>
                            <a:schemeClr val="bg1"/>
                          </a:solidFill>
                          <a:effectLst/>
                        </a:rPr>
                        <a:t>Website Accessibility Tools For People Of Determination</a:t>
                      </a:r>
                      <a:endParaRPr lang="en-US" sz="1100" dirty="0">
                        <a:solidFill>
                          <a:schemeClr val="bg1"/>
                        </a:solidFill>
                      </a:endParaRPr>
                    </a:p>
                  </a:txBody>
                  <a:tcPr marL="52426" marR="52426" marT="26213" marB="2621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8799373"/>
                  </a:ext>
                </a:extLst>
              </a:tr>
              <a:tr h="370840">
                <a:tc>
                  <a:txBody>
                    <a:bodyPr/>
                    <a:lstStyle/>
                    <a:p>
                      <a:pPr marL="171450" indent="-171450">
                        <a:buFont typeface="Wingdings" panose="05000000000000000000" pitchFamily="2" charset="2"/>
                        <a:buChar char="ü"/>
                      </a:pPr>
                      <a:r>
                        <a:rPr lang="en-US" sz="1100" dirty="0">
                          <a:solidFill>
                            <a:schemeClr val="bg1"/>
                          </a:solidFill>
                          <a:effectLst/>
                        </a:rPr>
                        <a:t>GIS Data Modelling and visualization for DEWA</a:t>
                      </a:r>
                      <a:endParaRPr lang="en-US" sz="1100" dirty="0">
                        <a:solidFill>
                          <a:schemeClr val="bg1"/>
                        </a:solidFill>
                      </a:endParaRPr>
                    </a:p>
                  </a:txBody>
                  <a:tcPr marL="52426" marR="52426" marT="26213" marB="2621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100" kern="1200" dirty="0">
                          <a:solidFill>
                            <a:schemeClr val="bg1"/>
                          </a:solidFill>
                          <a:effectLst/>
                          <a:latin typeface="+mn-lt"/>
                          <a:ea typeface="+mn-ea"/>
                          <a:cs typeface="+mn-cs"/>
                        </a:rPr>
                        <a:t>GIS Hub Portal Enhancement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50432496"/>
                  </a:ext>
                </a:extLst>
              </a:tr>
            </a:tbl>
          </a:graphicData>
        </a:graphic>
      </p:graphicFrame>
      <p:graphicFrame>
        <p:nvGraphicFramePr>
          <p:cNvPr id="21" name="Table 20">
            <a:extLst>
              <a:ext uri="{FF2B5EF4-FFF2-40B4-BE49-F238E27FC236}">
                <a16:creationId xmlns:a16="http://schemas.microsoft.com/office/drawing/2014/main" id="{158B1D66-B69D-AC0D-CC59-B94F370FE286}"/>
              </a:ext>
            </a:extLst>
          </p:cNvPr>
          <p:cNvGraphicFramePr>
            <a:graphicFrameLocks noGrp="1"/>
          </p:cNvGraphicFramePr>
          <p:nvPr/>
        </p:nvGraphicFramePr>
        <p:xfrm>
          <a:off x="6510170" y="3074467"/>
          <a:ext cx="4714285" cy="1278271"/>
        </p:xfrm>
        <a:graphic>
          <a:graphicData uri="http://schemas.openxmlformats.org/drawingml/2006/table">
            <a:tbl>
              <a:tblPr firstRow="1" bandRow="1">
                <a:tableStyleId>{5C22544A-7EE6-4342-B048-85BDC9FD1C3A}</a:tableStyleId>
              </a:tblPr>
              <a:tblGrid>
                <a:gridCol w="4714285">
                  <a:extLst>
                    <a:ext uri="{9D8B030D-6E8A-4147-A177-3AD203B41FA5}">
                      <a16:colId xmlns:a16="http://schemas.microsoft.com/office/drawing/2014/main" val="3879314584"/>
                    </a:ext>
                  </a:extLst>
                </a:gridCol>
              </a:tblGrid>
              <a:tr h="347940">
                <a:tc>
                  <a:txBody>
                    <a:bodyPr/>
                    <a:lstStyle/>
                    <a:p>
                      <a:pPr marL="171450" indent="-171450" algn="l" fontAlgn="ctr">
                        <a:buFont typeface="Wingdings" panose="05000000000000000000" pitchFamily="2" charset="2"/>
                        <a:buChar char="ü"/>
                      </a:pPr>
                      <a:r>
                        <a:rPr lang="en-US" sz="1100" b="0" u="none" strike="noStrike" dirty="0">
                          <a:solidFill>
                            <a:schemeClr val="bg1"/>
                          </a:solidFill>
                          <a:effectLst/>
                        </a:rPr>
                        <a:t>Project Recovery Process for Capital  Projects</a:t>
                      </a:r>
                      <a:endParaRPr lang="en-US" sz="1100" b="0" i="0" u="none" strike="noStrike" dirty="0">
                        <a:solidFill>
                          <a:schemeClr val="bg1"/>
                        </a:solidFill>
                        <a:effectLst/>
                        <a:latin typeface="Dubai" panose="020B0503030403030204" pitchFamily="34" charset="-78"/>
                        <a:cs typeface="Dubai" panose="020B0503030403030204" pitchFamily="34" charset="-78"/>
                      </a:endParaRPr>
                    </a:p>
                  </a:txBody>
                  <a:tcPr marL="6350" marR="6350" marT="635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4467908"/>
                  </a:ext>
                </a:extLst>
              </a:tr>
              <a:tr h="298988">
                <a:tc>
                  <a:txBody>
                    <a:bodyPr/>
                    <a:lstStyle/>
                    <a:p>
                      <a:pPr marL="171450" indent="-171450" algn="l" fontAlgn="ctr">
                        <a:buFont typeface="Wingdings" panose="05000000000000000000" pitchFamily="2" charset="2"/>
                        <a:buChar char="ü"/>
                      </a:pPr>
                      <a:r>
                        <a:rPr lang="en-US" sz="1100" b="0" u="none" strike="noStrike" dirty="0">
                          <a:solidFill>
                            <a:schemeClr val="bg1"/>
                          </a:solidFill>
                          <a:effectLst/>
                        </a:rPr>
                        <a:t>Process Automations- for Water &amp; Civil - Projects Water Transmission</a:t>
                      </a:r>
                      <a:endParaRPr lang="en-US" sz="1100" b="0" i="0" u="none" strike="noStrike" dirty="0">
                        <a:solidFill>
                          <a:schemeClr val="bg1"/>
                        </a:solidFill>
                        <a:effectLst/>
                        <a:latin typeface="Dubai" panose="020B0503030403030204" pitchFamily="34" charset="-78"/>
                        <a:cs typeface="Dubai" panose="020B0503030403030204" pitchFamily="34" charset="-78"/>
                      </a:endParaRP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46889729"/>
                  </a:ext>
                </a:extLst>
              </a:tr>
              <a:tr h="370840">
                <a:tc>
                  <a:txBody>
                    <a:bodyPr/>
                    <a:lstStyle/>
                    <a:p>
                      <a:pPr marL="171450" indent="-171450" algn="l" fontAlgn="ctr">
                        <a:buFont typeface="Wingdings" panose="05000000000000000000" pitchFamily="2" charset="2"/>
                        <a:buChar char="ü"/>
                      </a:pPr>
                      <a:r>
                        <a:rPr lang="en-US" sz="1100" b="0" u="none" strike="noStrike" dirty="0">
                          <a:solidFill>
                            <a:schemeClr val="bg1"/>
                          </a:solidFill>
                          <a:effectLst/>
                        </a:rPr>
                        <a:t>Mu’asherat Approval Delegation*</a:t>
                      </a:r>
                      <a:endParaRPr lang="en-US" sz="1100" b="0" i="0" u="none" strike="noStrike" dirty="0">
                        <a:solidFill>
                          <a:schemeClr val="bg1"/>
                        </a:solidFill>
                        <a:effectLst/>
                        <a:latin typeface="Dubai" panose="020B0503030403030204" pitchFamily="34" charset="-78"/>
                        <a:cs typeface="Dubai" panose="020B0503030403030204" pitchFamily="34" charset="-78"/>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7674119"/>
                  </a:ext>
                </a:extLst>
              </a:tr>
              <a:tr h="260503">
                <a:tc>
                  <a:txBody>
                    <a:bodyPr/>
                    <a:lstStyle/>
                    <a:p>
                      <a:pPr marL="171450" indent="-171450" algn="l" fontAlgn="ctr">
                        <a:buFont typeface="Wingdings" panose="05000000000000000000" pitchFamily="2" charset="2"/>
                        <a:buChar char="ü"/>
                      </a:pPr>
                      <a:r>
                        <a:rPr lang="en-US" sz="1100" b="0" u="none" strike="noStrike" dirty="0">
                          <a:solidFill>
                            <a:schemeClr val="bg1"/>
                          </a:solidFill>
                          <a:effectLst/>
                        </a:rPr>
                        <a:t>ANPR System Implementation*</a:t>
                      </a:r>
                      <a:endParaRPr lang="en-US" sz="1100" b="0" i="0" u="none" strike="noStrike" dirty="0">
                        <a:solidFill>
                          <a:schemeClr val="bg1"/>
                        </a:solidFill>
                        <a:effectLst/>
                        <a:latin typeface="Dubai" panose="020B0503030403030204" pitchFamily="34" charset="-78"/>
                        <a:cs typeface="Dubai" panose="020B0503030403030204" pitchFamily="34" charset="-78"/>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6093676"/>
                  </a:ext>
                </a:extLst>
              </a:tr>
            </a:tbl>
          </a:graphicData>
        </a:graphic>
      </p:graphicFrame>
      <p:sp>
        <p:nvSpPr>
          <p:cNvPr id="3" name="Shape 10">
            <a:extLst>
              <a:ext uri="{FF2B5EF4-FFF2-40B4-BE49-F238E27FC236}">
                <a16:creationId xmlns:a16="http://schemas.microsoft.com/office/drawing/2014/main" id="{56ABA8B0-0386-397E-F1EF-3AE2E3B7ED4D}"/>
              </a:ext>
            </a:extLst>
          </p:cNvPr>
          <p:cNvSpPr/>
          <p:nvPr/>
        </p:nvSpPr>
        <p:spPr>
          <a:xfrm>
            <a:off x="600371" y="1741349"/>
            <a:ext cx="1524034" cy="852995"/>
          </a:xfrm>
          <a:prstGeom prst="roundRect">
            <a:avLst>
              <a:gd name="adj" fmla="val 18667"/>
            </a:avLst>
          </a:prstGeom>
          <a:solidFill>
            <a:srgbClr val="F7FAFC"/>
          </a:solidFill>
          <a:ln w="12700">
            <a:solidFill>
              <a:srgbClr val="003366">
                <a:alpha val="1200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5" name="Text 44">
            <a:extLst>
              <a:ext uri="{FF2B5EF4-FFF2-40B4-BE49-F238E27FC236}">
                <a16:creationId xmlns:a16="http://schemas.microsoft.com/office/drawing/2014/main" id="{5E9FBCD5-2A9B-CF96-BC4E-23E5F987915F}"/>
              </a:ext>
            </a:extLst>
          </p:cNvPr>
          <p:cNvSpPr txBox="1"/>
          <p:nvPr/>
        </p:nvSpPr>
        <p:spPr>
          <a:xfrm>
            <a:off x="1000878" y="1874852"/>
            <a:ext cx="1553566" cy="171907"/>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6" name="Text 45">
            <a:extLst>
              <a:ext uri="{FF2B5EF4-FFF2-40B4-BE49-F238E27FC236}">
                <a16:creationId xmlns:a16="http://schemas.microsoft.com/office/drawing/2014/main" id="{E4D72608-2571-5434-9AD5-7846D6912EBD}"/>
              </a:ext>
            </a:extLst>
          </p:cNvPr>
          <p:cNvSpPr txBox="1"/>
          <p:nvPr/>
        </p:nvSpPr>
        <p:spPr>
          <a:xfrm>
            <a:off x="501951" y="1853902"/>
            <a:ext cx="1772107" cy="36210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3366"/>
                </a:solidFill>
                <a:effectLst/>
                <a:uLnTx/>
                <a:uFillTx/>
                <a:latin typeface="Inter" pitchFamily="34" charset="0"/>
                <a:ea typeface="Inter" pitchFamily="34" charset="-122"/>
                <a:cs typeface="Inter" pitchFamily="34" charset="-120"/>
              </a:rPr>
              <a:t>57</a:t>
            </a:r>
            <a:endParaRPr kumimoji="0" lang="en-US" sz="22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11" name="Text 46">
            <a:extLst>
              <a:ext uri="{FF2B5EF4-FFF2-40B4-BE49-F238E27FC236}">
                <a16:creationId xmlns:a16="http://schemas.microsoft.com/office/drawing/2014/main" id="{4F32C470-AC63-00E4-791F-7076E0FB7845}"/>
              </a:ext>
            </a:extLst>
          </p:cNvPr>
          <p:cNvSpPr txBox="1"/>
          <p:nvPr/>
        </p:nvSpPr>
        <p:spPr>
          <a:xfrm>
            <a:off x="503483" y="2216004"/>
            <a:ext cx="1743761" cy="286207"/>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A5A6A"/>
                </a:solidFill>
                <a:effectLst/>
                <a:uLnTx/>
                <a:uFillTx/>
                <a:latin typeface="Inter" pitchFamily="34" charset="0"/>
                <a:ea typeface="Inter" pitchFamily="34" charset="-122"/>
                <a:cs typeface="Inter" pitchFamily="34" charset="-120"/>
              </a:rPr>
              <a:t>Total number of Projects</a:t>
            </a:r>
            <a:endParaRPr kumimoji="0" lang="en-US" sz="105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13" name="Shape 10">
            <a:extLst>
              <a:ext uri="{FF2B5EF4-FFF2-40B4-BE49-F238E27FC236}">
                <a16:creationId xmlns:a16="http://schemas.microsoft.com/office/drawing/2014/main" id="{7948083A-0991-248B-1E04-B490513A0C03}"/>
              </a:ext>
            </a:extLst>
          </p:cNvPr>
          <p:cNvSpPr/>
          <p:nvPr/>
        </p:nvSpPr>
        <p:spPr>
          <a:xfrm>
            <a:off x="2222825" y="1739355"/>
            <a:ext cx="1524034" cy="852995"/>
          </a:xfrm>
          <a:prstGeom prst="roundRect">
            <a:avLst>
              <a:gd name="adj" fmla="val 18667"/>
            </a:avLst>
          </a:prstGeom>
          <a:solidFill>
            <a:srgbClr val="F7FAFC"/>
          </a:solidFill>
          <a:ln w="12700">
            <a:solidFill>
              <a:srgbClr val="003366">
                <a:alpha val="1200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14" name="Text 45">
            <a:extLst>
              <a:ext uri="{FF2B5EF4-FFF2-40B4-BE49-F238E27FC236}">
                <a16:creationId xmlns:a16="http://schemas.microsoft.com/office/drawing/2014/main" id="{84CC1CF9-E275-5CD4-D931-0C27EA5ABFE7}"/>
              </a:ext>
            </a:extLst>
          </p:cNvPr>
          <p:cNvSpPr txBox="1"/>
          <p:nvPr/>
        </p:nvSpPr>
        <p:spPr>
          <a:xfrm>
            <a:off x="2124405" y="1851908"/>
            <a:ext cx="1772107" cy="36210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3366"/>
                </a:solidFill>
                <a:effectLst/>
                <a:uLnTx/>
                <a:uFillTx/>
                <a:latin typeface="Inter" pitchFamily="34" charset="0"/>
                <a:ea typeface="Inter" pitchFamily="34" charset="-122"/>
                <a:cs typeface="Inter" pitchFamily="34" charset="-120"/>
              </a:rPr>
              <a:t>17</a:t>
            </a:r>
            <a:endParaRPr kumimoji="0" lang="en-US" sz="22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16" name="Text 46">
            <a:extLst>
              <a:ext uri="{FF2B5EF4-FFF2-40B4-BE49-F238E27FC236}">
                <a16:creationId xmlns:a16="http://schemas.microsoft.com/office/drawing/2014/main" id="{AD9E41DB-6C35-F790-83F9-1A15A0962190}"/>
              </a:ext>
            </a:extLst>
          </p:cNvPr>
          <p:cNvSpPr txBox="1"/>
          <p:nvPr/>
        </p:nvSpPr>
        <p:spPr>
          <a:xfrm>
            <a:off x="2125937" y="2214010"/>
            <a:ext cx="1743761" cy="286207"/>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A5A6A"/>
                </a:solidFill>
                <a:effectLst/>
                <a:uLnTx/>
                <a:uFillTx/>
                <a:latin typeface="Inter" pitchFamily="34" charset="0"/>
                <a:ea typeface="Inter" pitchFamily="34" charset="-122"/>
                <a:cs typeface="Inter" pitchFamily="34" charset="-120"/>
              </a:rPr>
              <a:t>Completed Projects</a:t>
            </a:r>
            <a:endParaRPr kumimoji="0" lang="en-US" sz="105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17" name="Shape 10">
            <a:extLst>
              <a:ext uri="{FF2B5EF4-FFF2-40B4-BE49-F238E27FC236}">
                <a16:creationId xmlns:a16="http://schemas.microsoft.com/office/drawing/2014/main" id="{4FE88004-2CE3-86F1-D3EE-C0C6187A5BE8}"/>
              </a:ext>
            </a:extLst>
          </p:cNvPr>
          <p:cNvSpPr/>
          <p:nvPr/>
        </p:nvSpPr>
        <p:spPr>
          <a:xfrm>
            <a:off x="3865026" y="1739355"/>
            <a:ext cx="1743761" cy="852995"/>
          </a:xfrm>
          <a:prstGeom prst="roundRect">
            <a:avLst>
              <a:gd name="adj" fmla="val 18667"/>
            </a:avLst>
          </a:prstGeom>
          <a:solidFill>
            <a:srgbClr val="F7FAFC"/>
          </a:solidFill>
          <a:ln w="12700">
            <a:solidFill>
              <a:srgbClr val="003366">
                <a:alpha val="1200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18" name="Text 45">
            <a:extLst>
              <a:ext uri="{FF2B5EF4-FFF2-40B4-BE49-F238E27FC236}">
                <a16:creationId xmlns:a16="http://schemas.microsoft.com/office/drawing/2014/main" id="{BCF4527E-350B-BBA1-3B35-933704FF6715}"/>
              </a:ext>
            </a:extLst>
          </p:cNvPr>
          <p:cNvSpPr txBox="1"/>
          <p:nvPr/>
        </p:nvSpPr>
        <p:spPr>
          <a:xfrm>
            <a:off x="3826787" y="1851908"/>
            <a:ext cx="1842418" cy="332967"/>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66"/>
                </a:solidFill>
                <a:effectLst/>
                <a:uLnTx/>
                <a:uFillTx/>
                <a:latin typeface="Inter" pitchFamily="34" charset="0"/>
                <a:ea typeface="Inter" pitchFamily="34" charset="-122"/>
                <a:cs typeface="Inter" pitchFamily="34" charset="-120"/>
              </a:rPr>
              <a:t>AED</a:t>
            </a:r>
            <a:r>
              <a:rPr kumimoji="0" lang="en-US" sz="2200" b="1" i="0" u="none" strike="noStrike" kern="1200" cap="none" spc="0" normalizeH="0" baseline="0" noProof="0" dirty="0">
                <a:ln>
                  <a:noFill/>
                </a:ln>
                <a:solidFill>
                  <a:srgbClr val="003366"/>
                </a:solidFill>
                <a:effectLst/>
                <a:uLnTx/>
                <a:uFillTx/>
                <a:latin typeface="Inter" pitchFamily="34" charset="0"/>
                <a:ea typeface="Inter" pitchFamily="34" charset="-122"/>
                <a:cs typeface="Inter" pitchFamily="34" charset="-120"/>
              </a:rPr>
              <a:t> 2,650,000</a:t>
            </a:r>
            <a:endParaRPr kumimoji="0" lang="en-US" sz="22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19" name="Text 46">
            <a:extLst>
              <a:ext uri="{FF2B5EF4-FFF2-40B4-BE49-F238E27FC236}">
                <a16:creationId xmlns:a16="http://schemas.microsoft.com/office/drawing/2014/main" id="{8E2DDB04-9A85-828E-AEAE-5E53CFC5CF50}"/>
              </a:ext>
            </a:extLst>
          </p:cNvPr>
          <p:cNvSpPr txBox="1"/>
          <p:nvPr/>
        </p:nvSpPr>
        <p:spPr>
          <a:xfrm>
            <a:off x="3868711" y="2186869"/>
            <a:ext cx="1743761" cy="286207"/>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A5A6A"/>
                </a:solidFill>
                <a:effectLst/>
                <a:uLnTx/>
                <a:uFillTx/>
                <a:latin typeface="Inter" pitchFamily="34" charset="0"/>
                <a:ea typeface="Inter" pitchFamily="34" charset="-122"/>
                <a:cs typeface="Inter" pitchFamily="34" charset="-120"/>
              </a:rPr>
              <a:t>Total cost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A5A6A"/>
                </a:solidFill>
                <a:effectLst/>
                <a:uLnTx/>
                <a:uFillTx/>
                <a:latin typeface="Inter" pitchFamily="34" charset="0"/>
                <a:ea typeface="Inter" pitchFamily="34" charset="-122"/>
                <a:cs typeface="Inter" pitchFamily="34" charset="-120"/>
              </a:rPr>
              <a:t>Completed Projects</a:t>
            </a:r>
            <a:endParaRPr kumimoji="0" lang="en-US" sz="105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20" name="Shape 10">
            <a:extLst>
              <a:ext uri="{FF2B5EF4-FFF2-40B4-BE49-F238E27FC236}">
                <a16:creationId xmlns:a16="http://schemas.microsoft.com/office/drawing/2014/main" id="{735822B3-D9DD-C946-F4A1-DB8AF4931DA1}"/>
              </a:ext>
            </a:extLst>
          </p:cNvPr>
          <p:cNvSpPr/>
          <p:nvPr/>
        </p:nvSpPr>
        <p:spPr>
          <a:xfrm>
            <a:off x="6423383" y="1851908"/>
            <a:ext cx="1524034" cy="852995"/>
          </a:xfrm>
          <a:prstGeom prst="roundRect">
            <a:avLst>
              <a:gd name="adj" fmla="val 18667"/>
            </a:avLst>
          </a:prstGeom>
          <a:solidFill>
            <a:srgbClr val="F7FAFC"/>
          </a:solidFill>
          <a:ln w="12700">
            <a:solidFill>
              <a:srgbClr val="003366">
                <a:alpha val="1200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22" name="Text 45">
            <a:extLst>
              <a:ext uri="{FF2B5EF4-FFF2-40B4-BE49-F238E27FC236}">
                <a16:creationId xmlns:a16="http://schemas.microsoft.com/office/drawing/2014/main" id="{F7766AE1-0D9B-ABA8-5302-D70DABFC7F92}"/>
              </a:ext>
            </a:extLst>
          </p:cNvPr>
          <p:cNvSpPr txBox="1"/>
          <p:nvPr/>
        </p:nvSpPr>
        <p:spPr>
          <a:xfrm>
            <a:off x="6324963" y="1964461"/>
            <a:ext cx="1772107" cy="36210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3366"/>
                </a:solidFill>
                <a:effectLst/>
                <a:uLnTx/>
                <a:uFillTx/>
                <a:latin typeface="Inter" pitchFamily="34" charset="0"/>
                <a:ea typeface="Inter" pitchFamily="34" charset="-122"/>
                <a:cs typeface="Inter" pitchFamily="34" charset="-120"/>
              </a:rPr>
              <a:t>58</a:t>
            </a:r>
            <a:endParaRPr kumimoji="0" lang="en-US" sz="22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23" name="Text 46">
            <a:extLst>
              <a:ext uri="{FF2B5EF4-FFF2-40B4-BE49-F238E27FC236}">
                <a16:creationId xmlns:a16="http://schemas.microsoft.com/office/drawing/2014/main" id="{94E1838F-30AC-47E3-3AE5-F8B2BA880808}"/>
              </a:ext>
            </a:extLst>
          </p:cNvPr>
          <p:cNvSpPr txBox="1"/>
          <p:nvPr/>
        </p:nvSpPr>
        <p:spPr>
          <a:xfrm>
            <a:off x="6326495" y="2326563"/>
            <a:ext cx="1743761" cy="286207"/>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A5A6A"/>
                </a:solidFill>
                <a:effectLst/>
                <a:uLnTx/>
                <a:uFillTx/>
                <a:latin typeface="Inter" pitchFamily="34" charset="0"/>
                <a:ea typeface="Inter" pitchFamily="34" charset="-122"/>
                <a:cs typeface="Inter" pitchFamily="34" charset="-120"/>
              </a:rPr>
              <a:t>Total number of Projects</a:t>
            </a:r>
            <a:endParaRPr kumimoji="0" lang="en-US" sz="105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24" name="Shape 10">
            <a:extLst>
              <a:ext uri="{FF2B5EF4-FFF2-40B4-BE49-F238E27FC236}">
                <a16:creationId xmlns:a16="http://schemas.microsoft.com/office/drawing/2014/main" id="{A598A7A7-2579-84AE-76F4-3F70077F4A76}"/>
              </a:ext>
            </a:extLst>
          </p:cNvPr>
          <p:cNvSpPr/>
          <p:nvPr/>
        </p:nvSpPr>
        <p:spPr>
          <a:xfrm>
            <a:off x="8013523" y="1847614"/>
            <a:ext cx="1524034" cy="852995"/>
          </a:xfrm>
          <a:prstGeom prst="roundRect">
            <a:avLst>
              <a:gd name="adj" fmla="val 18667"/>
            </a:avLst>
          </a:prstGeom>
          <a:solidFill>
            <a:srgbClr val="F7FAFC"/>
          </a:solidFill>
          <a:ln w="12700">
            <a:solidFill>
              <a:srgbClr val="003366">
                <a:alpha val="1200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25" name="Text 45">
            <a:extLst>
              <a:ext uri="{FF2B5EF4-FFF2-40B4-BE49-F238E27FC236}">
                <a16:creationId xmlns:a16="http://schemas.microsoft.com/office/drawing/2014/main" id="{D73C9103-3FCC-2055-AF32-C9B25384CD1B}"/>
              </a:ext>
            </a:extLst>
          </p:cNvPr>
          <p:cNvSpPr txBox="1"/>
          <p:nvPr/>
        </p:nvSpPr>
        <p:spPr>
          <a:xfrm>
            <a:off x="7915103" y="1960167"/>
            <a:ext cx="1772107" cy="36210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3366"/>
                </a:solidFill>
                <a:effectLst/>
                <a:uLnTx/>
                <a:uFillTx/>
                <a:latin typeface="Inter" pitchFamily="34" charset="0"/>
                <a:ea typeface="Inter" pitchFamily="34" charset="-122"/>
                <a:cs typeface="Inter" pitchFamily="34" charset="-120"/>
              </a:rPr>
              <a:t>4</a:t>
            </a:r>
            <a:endParaRPr kumimoji="0" lang="en-US" sz="22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27" name="Text 46">
            <a:extLst>
              <a:ext uri="{FF2B5EF4-FFF2-40B4-BE49-F238E27FC236}">
                <a16:creationId xmlns:a16="http://schemas.microsoft.com/office/drawing/2014/main" id="{A7E23DD7-74AB-622C-C0E7-25985E971D39}"/>
              </a:ext>
            </a:extLst>
          </p:cNvPr>
          <p:cNvSpPr txBox="1"/>
          <p:nvPr/>
        </p:nvSpPr>
        <p:spPr>
          <a:xfrm>
            <a:off x="7916635" y="2322269"/>
            <a:ext cx="1743761" cy="286207"/>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A5A6A"/>
                </a:solidFill>
                <a:effectLst/>
                <a:uLnTx/>
                <a:uFillTx/>
                <a:latin typeface="Inter" pitchFamily="34" charset="0"/>
                <a:ea typeface="Inter" pitchFamily="34" charset="-122"/>
                <a:cs typeface="Inter" pitchFamily="34" charset="-120"/>
              </a:rPr>
              <a:t>Completed Projects</a:t>
            </a:r>
            <a:endParaRPr kumimoji="0" lang="en-US" sz="105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28" name="Shape 10">
            <a:extLst>
              <a:ext uri="{FF2B5EF4-FFF2-40B4-BE49-F238E27FC236}">
                <a16:creationId xmlns:a16="http://schemas.microsoft.com/office/drawing/2014/main" id="{088B67C6-348C-0B3E-BF5A-DC47D1FABD93}"/>
              </a:ext>
            </a:extLst>
          </p:cNvPr>
          <p:cNvSpPr/>
          <p:nvPr/>
        </p:nvSpPr>
        <p:spPr>
          <a:xfrm>
            <a:off x="9635574" y="1844520"/>
            <a:ext cx="1889285" cy="852995"/>
          </a:xfrm>
          <a:prstGeom prst="roundRect">
            <a:avLst>
              <a:gd name="adj" fmla="val 18667"/>
            </a:avLst>
          </a:prstGeom>
          <a:solidFill>
            <a:srgbClr val="F7FAFC"/>
          </a:solidFill>
          <a:ln w="12700">
            <a:solidFill>
              <a:srgbClr val="003366">
                <a:alpha val="1200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29" name="Text 45">
            <a:extLst>
              <a:ext uri="{FF2B5EF4-FFF2-40B4-BE49-F238E27FC236}">
                <a16:creationId xmlns:a16="http://schemas.microsoft.com/office/drawing/2014/main" id="{474F2F99-87D5-B9FD-65B8-9FDBB7C063CC}"/>
              </a:ext>
            </a:extLst>
          </p:cNvPr>
          <p:cNvSpPr txBox="1"/>
          <p:nvPr/>
        </p:nvSpPr>
        <p:spPr>
          <a:xfrm>
            <a:off x="9645107" y="1957073"/>
            <a:ext cx="1743761" cy="332967"/>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3366"/>
                </a:solidFill>
                <a:effectLst/>
                <a:uLnTx/>
                <a:uFillTx/>
                <a:latin typeface="Inter" pitchFamily="34" charset="0"/>
                <a:ea typeface="Inter" pitchFamily="34" charset="-122"/>
                <a:cs typeface="Inter" pitchFamily="34" charset="-120"/>
              </a:rPr>
              <a:t>AED</a:t>
            </a:r>
            <a:r>
              <a:rPr kumimoji="0" lang="en-US" sz="2200" b="1" i="0" u="none" strike="noStrike" kern="1200" cap="none" spc="0" normalizeH="0" baseline="0" noProof="0" dirty="0">
                <a:ln>
                  <a:noFill/>
                </a:ln>
                <a:solidFill>
                  <a:srgbClr val="003366"/>
                </a:solidFill>
                <a:effectLst/>
                <a:uLnTx/>
                <a:uFillTx/>
                <a:latin typeface="Inter" pitchFamily="34" charset="0"/>
                <a:ea typeface="Inter" pitchFamily="34" charset="-122"/>
                <a:cs typeface="Inter" pitchFamily="34" charset="-120"/>
              </a:rPr>
              <a:t> 1,125,000</a:t>
            </a:r>
            <a:endParaRPr kumimoji="0" lang="en-US" sz="22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30" name="Text 46">
            <a:extLst>
              <a:ext uri="{FF2B5EF4-FFF2-40B4-BE49-F238E27FC236}">
                <a16:creationId xmlns:a16="http://schemas.microsoft.com/office/drawing/2014/main" id="{F99B2499-3DF1-E269-2762-D3E7DE330EF1}"/>
              </a:ext>
            </a:extLst>
          </p:cNvPr>
          <p:cNvSpPr txBox="1"/>
          <p:nvPr/>
        </p:nvSpPr>
        <p:spPr>
          <a:xfrm>
            <a:off x="9660396" y="2329392"/>
            <a:ext cx="1743761" cy="286207"/>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A5A6A"/>
                </a:solidFill>
                <a:effectLst/>
                <a:uLnTx/>
                <a:uFillTx/>
                <a:latin typeface="Inter" pitchFamily="34" charset="0"/>
                <a:ea typeface="Inter" pitchFamily="34" charset="-122"/>
                <a:cs typeface="Inter" pitchFamily="34" charset="-120"/>
              </a:rPr>
              <a:t>Total cost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A5A6A"/>
                </a:solidFill>
                <a:effectLst/>
                <a:uLnTx/>
                <a:uFillTx/>
                <a:latin typeface="Inter" pitchFamily="34" charset="0"/>
                <a:ea typeface="Inter" pitchFamily="34" charset="-122"/>
                <a:cs typeface="Inter" pitchFamily="34" charset="-120"/>
              </a:rPr>
              <a:t>Completed Projects</a:t>
            </a:r>
            <a:endParaRPr kumimoji="0" lang="en-US" sz="105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0FBF140-8619-650B-54C9-73153A1062EC}"/>
              </a:ext>
            </a:extLst>
          </p:cNvPr>
          <p:cNvSpPr txBox="1"/>
          <p:nvPr/>
        </p:nvSpPr>
        <p:spPr>
          <a:xfrm>
            <a:off x="9993404" y="2734707"/>
            <a:ext cx="155821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mn-cs"/>
              </a:rPr>
              <a:t>* Turnkey Projects</a:t>
            </a:r>
            <a:endParaRPr kumimoji="0" lang="en-AE" sz="10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375CA39F-70E7-2245-CE16-EC87E6073DDD}"/>
              </a:ext>
            </a:extLst>
          </p:cNvPr>
          <p:cNvSpPr txBox="1"/>
          <p:nvPr/>
        </p:nvSpPr>
        <p:spPr>
          <a:xfrm>
            <a:off x="4205144" y="2599980"/>
            <a:ext cx="155821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mn-cs"/>
              </a:rPr>
              <a:t>* Turnkey Projects</a:t>
            </a:r>
            <a:endParaRPr kumimoji="0" lang="en-AE" sz="10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618F729-BAC8-9EB8-9285-DA5057A8018F}"/>
              </a:ext>
            </a:extLst>
          </p:cNvPr>
          <p:cNvGrpSpPr/>
          <p:nvPr/>
        </p:nvGrpSpPr>
        <p:grpSpPr>
          <a:xfrm>
            <a:off x="2118551" y="158229"/>
            <a:ext cx="7221229" cy="375846"/>
            <a:chOff x="1097061" y="158024"/>
            <a:chExt cx="7221229" cy="375846"/>
          </a:xfrm>
        </p:grpSpPr>
        <p:grpSp>
          <p:nvGrpSpPr>
            <p:cNvPr id="9" name="Group 8">
              <a:extLst>
                <a:ext uri="{FF2B5EF4-FFF2-40B4-BE49-F238E27FC236}">
                  <a16:creationId xmlns:a16="http://schemas.microsoft.com/office/drawing/2014/main" id="{D0DAD755-798A-6B82-A160-97090FBE4C74}"/>
                </a:ext>
              </a:extLst>
            </p:cNvPr>
            <p:cNvGrpSpPr/>
            <p:nvPr/>
          </p:nvGrpSpPr>
          <p:grpSpPr>
            <a:xfrm>
              <a:off x="3116677" y="158024"/>
              <a:ext cx="2637926" cy="375846"/>
              <a:chOff x="13338508" y="3004710"/>
              <a:chExt cx="2453443" cy="375846"/>
            </a:xfrm>
          </p:grpSpPr>
          <p:pic>
            <p:nvPicPr>
              <p:cNvPr id="39" name="Picture 38" descr="Icon&#10;&#10;Description automatically generated">
                <a:extLst>
                  <a:ext uri="{FF2B5EF4-FFF2-40B4-BE49-F238E27FC236}">
                    <a16:creationId xmlns:a16="http://schemas.microsoft.com/office/drawing/2014/main" id="{75C0750E-A637-309C-D8A3-2C78A8EC714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foregroundMark x1="60948" y1="26797" x2="60948" y2="26797"/>
                            <a14:foregroundMark x1="65033" y1="36438" x2="65033" y2="36438"/>
                            <a14:foregroundMark x1="59150" y1="49837" x2="59150" y2="49837"/>
                            <a14:foregroundMark x1="61111" y1="66503" x2="61111" y2="66503"/>
                            <a14:foregroundMark x1="62908" y1="75000" x2="62908" y2="75000"/>
                            <a14:backgroundMark x1="62745" y1="37908" x2="62745" y2="37908"/>
                          </a14:backgroundRemoval>
                        </a14:imgEffect>
                      </a14:imgLayer>
                    </a14:imgProps>
                  </a:ext>
                  <a:ext uri="{28A0092B-C50C-407E-A947-70E740481C1C}">
                    <a14:useLocalDpi xmlns:a14="http://schemas.microsoft.com/office/drawing/2010/main" val="0"/>
                  </a:ext>
                </a:extLst>
              </a:blip>
              <a:stretch>
                <a:fillRect/>
              </a:stretch>
            </p:blipFill>
            <p:spPr>
              <a:xfrm>
                <a:off x="13338508" y="3004710"/>
                <a:ext cx="376459" cy="375846"/>
              </a:xfrm>
              <a:prstGeom prst="rect">
                <a:avLst/>
              </a:prstGeom>
            </p:spPr>
          </p:pic>
          <p:sp>
            <p:nvSpPr>
              <p:cNvPr id="40" name="TextBox 39">
                <a:extLst>
                  <a:ext uri="{FF2B5EF4-FFF2-40B4-BE49-F238E27FC236}">
                    <a16:creationId xmlns:a16="http://schemas.microsoft.com/office/drawing/2014/main" id="{35EB6724-EB41-84AD-DEB0-6A80B4B1F838}"/>
                  </a:ext>
                </a:extLst>
              </p:cNvPr>
              <p:cNvSpPr txBox="1"/>
              <p:nvPr/>
            </p:nvSpPr>
            <p:spPr>
              <a:xfrm>
                <a:off x="13692873" y="3063832"/>
                <a:ext cx="209907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Dubai" panose="020B0503030403030204" pitchFamily="34" charset="-78"/>
                    <a:ea typeface="+mn-ea"/>
                    <a:cs typeface="Dubai" panose="020B0503030403030204" pitchFamily="34" charset="-78"/>
                  </a:rPr>
                  <a:t>DIGITAL TRANSFORMATION</a:t>
                </a:r>
              </a:p>
            </p:txBody>
          </p:sp>
        </p:grpSp>
        <p:grpSp>
          <p:nvGrpSpPr>
            <p:cNvPr id="31" name="Group 30">
              <a:extLst>
                <a:ext uri="{FF2B5EF4-FFF2-40B4-BE49-F238E27FC236}">
                  <a16:creationId xmlns:a16="http://schemas.microsoft.com/office/drawing/2014/main" id="{F9183614-BA10-47AF-6849-4BF30E50EAA7}"/>
                </a:ext>
              </a:extLst>
            </p:cNvPr>
            <p:cNvGrpSpPr/>
            <p:nvPr/>
          </p:nvGrpSpPr>
          <p:grpSpPr>
            <a:xfrm>
              <a:off x="6315147" y="180211"/>
              <a:ext cx="2003143" cy="325943"/>
              <a:chOff x="3605554" y="3277514"/>
              <a:chExt cx="1863054" cy="325943"/>
            </a:xfrm>
          </p:grpSpPr>
          <p:pic>
            <p:nvPicPr>
              <p:cNvPr id="37" name="Picture 36">
                <a:extLst>
                  <a:ext uri="{FF2B5EF4-FFF2-40B4-BE49-F238E27FC236}">
                    <a16:creationId xmlns:a16="http://schemas.microsoft.com/office/drawing/2014/main" id="{ECEC23F2-CC55-AF24-C242-F67A799E77F0}"/>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backgroundRemoval t="8036" b="96429" l="6250" r="93750">
                            <a14:foregroundMark x1="6250" y1="42411" x2="6250" y2="42411"/>
                            <a14:foregroundMark x1="50000" y1="8036" x2="50000" y2="8036"/>
                            <a14:foregroundMark x1="94196" y1="41071" x2="94196" y2="41071"/>
                            <a14:foregroundMark x1="74554" y1="92411" x2="74554" y2="92411"/>
                            <a14:foregroundMark x1="22768" y1="94196" x2="22768" y2="94196"/>
                            <a14:foregroundMark x1="78125" y1="96429" x2="78125" y2="96429"/>
                          </a14:backgroundRemoval>
                        </a14:imgEffect>
                      </a14:imgLayer>
                    </a14:imgProps>
                  </a:ext>
                  <a:ext uri="{28A0092B-C50C-407E-A947-70E740481C1C}">
                    <a14:useLocalDpi xmlns:a14="http://schemas.microsoft.com/office/drawing/2010/main" val="0"/>
                  </a:ext>
                </a:extLst>
              </a:blip>
              <a:stretch>
                <a:fillRect/>
              </a:stretch>
            </p:blipFill>
            <p:spPr>
              <a:xfrm rot="10800000" flipV="1">
                <a:off x="3605554" y="3277514"/>
                <a:ext cx="325943" cy="325943"/>
              </a:xfrm>
              <a:prstGeom prst="rect">
                <a:avLst/>
              </a:prstGeom>
            </p:spPr>
          </p:pic>
          <p:sp>
            <p:nvSpPr>
              <p:cNvPr id="38" name="Rectangle 37">
                <a:extLst>
                  <a:ext uri="{FF2B5EF4-FFF2-40B4-BE49-F238E27FC236}">
                    <a16:creationId xmlns:a16="http://schemas.microsoft.com/office/drawing/2014/main" id="{A98A8127-A566-72C7-4133-D4B4D2A20825}"/>
                  </a:ext>
                </a:extLst>
              </p:cNvPr>
              <p:cNvSpPr/>
              <p:nvPr/>
            </p:nvSpPr>
            <p:spPr>
              <a:xfrm>
                <a:off x="3928749" y="3323288"/>
                <a:ext cx="1539859"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FUTURE LEADERSHIP</a:t>
                </a:r>
              </a:p>
            </p:txBody>
          </p:sp>
        </p:grpSp>
        <p:grpSp>
          <p:nvGrpSpPr>
            <p:cNvPr id="33" name="Group 32">
              <a:extLst>
                <a:ext uri="{FF2B5EF4-FFF2-40B4-BE49-F238E27FC236}">
                  <a16:creationId xmlns:a16="http://schemas.microsoft.com/office/drawing/2014/main" id="{9A146BF9-BDC5-BBAC-C58F-8277B3476FAD}"/>
                </a:ext>
              </a:extLst>
            </p:cNvPr>
            <p:cNvGrpSpPr/>
            <p:nvPr/>
          </p:nvGrpSpPr>
          <p:grpSpPr>
            <a:xfrm>
              <a:off x="1097061" y="173304"/>
              <a:ext cx="1487794" cy="316757"/>
              <a:chOff x="13200596" y="-1743353"/>
              <a:chExt cx="1383746" cy="316757"/>
            </a:xfrm>
          </p:grpSpPr>
          <p:sp>
            <p:nvSpPr>
              <p:cNvPr id="34" name="TextBox 33">
                <a:extLst>
                  <a:ext uri="{FF2B5EF4-FFF2-40B4-BE49-F238E27FC236}">
                    <a16:creationId xmlns:a16="http://schemas.microsoft.com/office/drawing/2014/main" id="{2BAB21DE-FE97-5F3A-B810-20618B730B78}"/>
                  </a:ext>
                </a:extLst>
              </p:cNvPr>
              <p:cNvSpPr txBox="1"/>
              <p:nvPr/>
            </p:nvSpPr>
            <p:spPr>
              <a:xfrm>
                <a:off x="13532222" y="-1703595"/>
                <a:ext cx="105212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HIGHLIGHTS </a:t>
                </a:r>
              </a:p>
            </p:txBody>
          </p:sp>
          <p:pic>
            <p:nvPicPr>
              <p:cNvPr id="36" name="Picture 35" descr="A picture containing icon&#10;&#10;Description automatically generated">
                <a:extLst>
                  <a:ext uri="{FF2B5EF4-FFF2-40B4-BE49-F238E27FC236}">
                    <a16:creationId xmlns:a16="http://schemas.microsoft.com/office/drawing/2014/main" id="{6BB25F7D-C13E-0A73-A8FC-358E4EB8DCC8}"/>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1429" b="94184" l="4022" r="96957">
                            <a14:foregroundMark x1="23913" y1="2857" x2="23913" y2="2857"/>
                            <a14:foregroundMark x1="21522" y1="1429" x2="21522" y2="1429"/>
                            <a14:foregroundMark x1="4239" y1="7347" x2="4239" y2="7347"/>
                            <a14:foregroundMark x1="97065" y1="8776" x2="97065" y2="8776"/>
                            <a14:foregroundMark x1="25543" y1="94184" x2="25543" y2="94184"/>
                            <a14:foregroundMark x1="32065" y1="87041" x2="32065" y2="87041"/>
                            <a14:backgroundMark x1="33043" y1="16327" x2="33043" y2="16327"/>
                          </a14:backgroundRemoval>
                        </a14:imgEffect>
                      </a14:imgLayer>
                    </a14:imgProps>
                  </a:ext>
                  <a:ext uri="{28A0092B-C50C-407E-A947-70E740481C1C}">
                    <a14:useLocalDpi xmlns:a14="http://schemas.microsoft.com/office/drawing/2010/main" val="0"/>
                  </a:ext>
                </a:extLst>
              </a:blip>
              <a:stretch>
                <a:fillRect/>
              </a:stretch>
            </p:blipFill>
            <p:spPr>
              <a:xfrm>
                <a:off x="13200596" y="-1743353"/>
                <a:ext cx="294692" cy="313911"/>
              </a:xfrm>
              <a:prstGeom prst="rect">
                <a:avLst/>
              </a:prstGeom>
            </p:spPr>
          </p:pic>
        </p:grpSp>
      </p:grpSp>
    </p:spTree>
    <p:extLst>
      <p:ext uri="{BB962C8B-B14F-4D97-AF65-F5344CB8AC3E}">
        <p14:creationId xmlns:p14="http://schemas.microsoft.com/office/powerpoint/2010/main" val="992927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D0700-9FC6-A40B-1EFF-9B605CF079BC}"/>
            </a:ext>
          </a:extLst>
        </p:cNvPr>
        <p:cNvGrpSpPr/>
        <p:nvPr/>
      </p:nvGrpSpPr>
      <p:grpSpPr>
        <a:xfrm>
          <a:off x="0" y="0"/>
          <a:ext cx="0" cy="0"/>
          <a:chOff x="0" y="0"/>
          <a:chExt cx="0" cy="0"/>
        </a:xfrm>
      </p:grpSpPr>
      <p:sp>
        <p:nvSpPr>
          <p:cNvPr id="26" name="Slide Number Placeholder 1">
            <a:extLst>
              <a:ext uri="{FF2B5EF4-FFF2-40B4-BE49-F238E27FC236}">
                <a16:creationId xmlns:a16="http://schemas.microsoft.com/office/drawing/2014/main" id="{513DAD1A-3641-664A-A34A-FF6478A33A1F}"/>
              </a:ext>
            </a:extLst>
          </p:cNvPr>
          <p:cNvSpPr>
            <a:spLocks noGrp="1"/>
          </p:cNvSpPr>
          <p:nvPr>
            <p:ph type="sldNum" sz="quarter" idx="12"/>
          </p:nvPr>
        </p:nvSpPr>
        <p:spPr>
          <a:xfrm>
            <a:off x="9399704" y="651591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C3E25A-822A-49F0-BBA0-EEFC5F580B13}" type="slidenum">
              <a:rPr kumimoji="0" lang="en-US" sz="1200" b="0" i="0" u="none" strike="noStrike" kern="1200" cap="none" spc="0" normalizeH="0" baseline="0" noProof="0" smtClean="0">
                <a:ln>
                  <a:noFill/>
                </a:ln>
                <a:solidFill>
                  <a:srgbClr val="05686C">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5686C">
                  <a:tint val="75000"/>
                </a:srgbClr>
              </a:solidFill>
              <a:effectLst/>
              <a:uLnTx/>
              <a:uFillTx/>
              <a:latin typeface="Calibri" panose="020F0502020204030204"/>
              <a:ea typeface="+mn-ea"/>
              <a:cs typeface="+mn-cs"/>
            </a:endParaRPr>
          </a:p>
        </p:txBody>
      </p:sp>
      <p:sp>
        <p:nvSpPr>
          <p:cNvPr id="56" name="The project aims develop a corporate wide digital transformation strategy that shall define DEWA digital aspiration, key areas of action and the roadmap to achieve effective and value adding digital transformation across all divisions to support our stak">
            <a:extLst>
              <a:ext uri="{FF2B5EF4-FFF2-40B4-BE49-F238E27FC236}">
                <a16:creationId xmlns:a16="http://schemas.microsoft.com/office/drawing/2014/main" id="{24ED68B9-4C19-8847-E600-3A15A993ED0E}"/>
              </a:ext>
            </a:extLst>
          </p:cNvPr>
          <p:cNvSpPr/>
          <p:nvPr/>
        </p:nvSpPr>
        <p:spPr>
          <a:xfrm>
            <a:off x="-49096" y="796551"/>
            <a:ext cx="12192000" cy="582777"/>
          </a:xfrm>
          <a:prstGeom prst="rect">
            <a:avLst/>
          </a:prstGeom>
          <a:solidFill>
            <a:srgbClr val="314D5B">
              <a:alpha val="65000"/>
            </a:srgbClr>
          </a:solidFill>
          <a:ln w="12700">
            <a:miter lim="400000"/>
          </a:ln>
          <a:effectLst>
            <a:outerShdw blurRad="660400" dist="226044" dir="5400000" rotWithShape="0">
              <a:srgbClr val="000000">
                <a:alpha val="1815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lvl1pPr marR="76200" algn="just">
              <a:lnSpc>
                <a:spcPct val="80000"/>
              </a:lnSpc>
              <a:defRPr sz="2700" spc="53">
                <a:latin typeface="Dubai Medium"/>
                <a:ea typeface="Dubai Medium"/>
                <a:cs typeface="Dubai Medium"/>
                <a:sym typeface="Dubai Medium"/>
              </a:defRPr>
            </a:lvl1pPr>
          </a:lstStyle>
          <a:p>
            <a:pPr marL="0" marR="76200" lvl="0" indent="0" algn="just" defTabSz="457200" rtl="0" eaLnBrk="1" fontAlgn="auto" latinLnBrk="0" hangingPunct="1">
              <a:lnSpc>
                <a:spcPct val="80000"/>
              </a:lnSpc>
              <a:spcBef>
                <a:spcPts val="0"/>
              </a:spcBef>
              <a:spcAft>
                <a:spcPts val="0"/>
              </a:spcAft>
              <a:buClrTx/>
              <a:buSzTx/>
              <a:buFontTx/>
              <a:buNone/>
              <a:tabLst/>
              <a:defRPr/>
            </a:pPr>
            <a:endParaRPr kumimoji="0" sz="1200" b="0" i="0" u="none" strike="noStrike" kern="1200" cap="none" spc="53" normalizeH="0" baseline="0" noProof="0" dirty="0">
              <a:ln>
                <a:noFill/>
              </a:ln>
              <a:solidFill>
                <a:srgbClr val="FFFFFF"/>
              </a:solidFill>
              <a:effectLst/>
              <a:uLnTx/>
              <a:uFillTx/>
              <a:latin typeface="Dubai" panose="020B0503030403030204" pitchFamily="34" charset="-78"/>
              <a:cs typeface="Dubai" panose="020B0503030403030204" pitchFamily="34" charset="-78"/>
              <a:sym typeface="Dubai Medium"/>
            </a:endParaRPr>
          </a:p>
        </p:txBody>
      </p:sp>
      <p:sp>
        <p:nvSpPr>
          <p:cNvPr id="57" name="Rectangle 56">
            <a:extLst>
              <a:ext uri="{FF2B5EF4-FFF2-40B4-BE49-F238E27FC236}">
                <a16:creationId xmlns:a16="http://schemas.microsoft.com/office/drawing/2014/main" id="{6998E3DD-0B60-AF82-FE3B-CB81A7B1F02F}"/>
              </a:ext>
            </a:extLst>
          </p:cNvPr>
          <p:cNvSpPr/>
          <p:nvPr/>
        </p:nvSpPr>
        <p:spPr>
          <a:xfrm>
            <a:off x="114299" y="852483"/>
            <a:ext cx="1646768" cy="369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58" name="Group">
            <a:extLst>
              <a:ext uri="{FF2B5EF4-FFF2-40B4-BE49-F238E27FC236}">
                <a16:creationId xmlns:a16="http://schemas.microsoft.com/office/drawing/2014/main" id="{FB40962D-2B6E-AF3F-2BC1-1F1B6150DBDD}"/>
              </a:ext>
            </a:extLst>
          </p:cNvPr>
          <p:cNvGrpSpPr/>
          <p:nvPr/>
        </p:nvGrpSpPr>
        <p:grpSpPr>
          <a:xfrm>
            <a:off x="302468" y="678267"/>
            <a:ext cx="708915" cy="708917"/>
            <a:chOff x="-230668" y="-70484"/>
            <a:chExt cx="902093" cy="902093"/>
          </a:xfrm>
        </p:grpSpPr>
        <p:sp>
          <p:nvSpPr>
            <p:cNvPr id="59" name="Circle">
              <a:extLst>
                <a:ext uri="{FF2B5EF4-FFF2-40B4-BE49-F238E27FC236}">
                  <a16:creationId xmlns:a16="http://schemas.microsoft.com/office/drawing/2014/main" id="{E7A42EB5-F246-0698-CB80-DCFAD49FBB78}"/>
                </a:ext>
              </a:extLst>
            </p:cNvPr>
            <p:cNvSpPr/>
            <p:nvPr/>
          </p:nvSpPr>
          <p:spPr>
            <a:xfrm>
              <a:off x="-230668" y="-70484"/>
              <a:ext cx="902093" cy="902093"/>
            </a:xfrm>
            <a:prstGeom prst="ellipse">
              <a:avLst/>
            </a:prstGeom>
            <a:solidFill>
              <a:srgbClr val="17A089"/>
            </a:solidFill>
            <a:ln w="12700" cap="flat">
              <a:noFill/>
              <a:miter lim="400000"/>
            </a:ln>
            <a:effectLst/>
          </p:spPr>
          <p:txBody>
            <a:bodyPr wrap="square" lIns="25400" tIns="25400" rIns="25400" bIns="254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700">
                  <a:solidFill>
                    <a:srgbClr val="5EC27F"/>
                  </a:solidFill>
                  <a:latin typeface="Dubai Bold"/>
                  <a:ea typeface="Dubai Bold"/>
                  <a:cs typeface="Dubai Bold"/>
                  <a:sym typeface="Dubai Bold"/>
                </a:defRPr>
              </a:pPr>
              <a:endParaRPr kumimoji="0" sz="850" b="0" i="0" u="none" strike="noStrike" kern="1200" cap="none" spc="0" normalizeH="0" baseline="0" noProof="0" dirty="0">
                <a:ln>
                  <a:noFill/>
                </a:ln>
                <a:solidFill>
                  <a:srgbClr val="5EC27F"/>
                </a:solidFill>
                <a:effectLst/>
                <a:uLnTx/>
                <a:uFillTx/>
                <a:latin typeface="Dubai Bold"/>
                <a:cs typeface="Dubai Bold"/>
                <a:sym typeface="Dubai Bold"/>
              </a:endParaRPr>
            </a:p>
          </p:txBody>
        </p:sp>
        <p:sp>
          <p:nvSpPr>
            <p:cNvPr id="60" name="Shape">
              <a:extLst>
                <a:ext uri="{FF2B5EF4-FFF2-40B4-BE49-F238E27FC236}">
                  <a16:creationId xmlns:a16="http://schemas.microsoft.com/office/drawing/2014/main" id="{A369AC41-9701-7924-A6B2-CE26B497983E}"/>
                </a:ext>
              </a:extLst>
            </p:cNvPr>
            <p:cNvSpPr/>
            <p:nvPr/>
          </p:nvSpPr>
          <p:spPr>
            <a:xfrm>
              <a:off x="-60256" y="97915"/>
              <a:ext cx="561267" cy="561266"/>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8"/>
                    <a:pt x="17673" y="7364"/>
                  </a:cubicBezTo>
                  <a:cubicBezTo>
                    <a:pt x="17673" y="6787"/>
                    <a:pt x="17339" y="6295"/>
                    <a:pt x="16856" y="6052"/>
                  </a:cubicBezTo>
                  <a:cubicBezTo>
                    <a:pt x="17033" y="5170"/>
                    <a:pt x="17144" y="4264"/>
                    <a:pt x="17167" y="3336"/>
                  </a:cubicBezTo>
                  <a:cubicBezTo>
                    <a:pt x="19277" y="5136"/>
                    <a:pt x="20618" y="7809"/>
                    <a:pt x="20618" y="10800"/>
                  </a:cubicBezTo>
                  <a:cubicBezTo>
                    <a:pt x="20618" y="11764"/>
                    <a:pt x="20469" y="12690"/>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6"/>
                    <a:pt x="10556" y="16200"/>
                    <a:pt x="10800" y="16200"/>
                  </a:cubicBezTo>
                  <a:cubicBezTo>
                    <a:pt x="11273" y="16200"/>
                    <a:pt x="11689" y="15974"/>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3"/>
                  </a:moveTo>
                  <a:cubicBezTo>
                    <a:pt x="3476" y="16840"/>
                    <a:pt x="3436" y="16280"/>
                    <a:pt x="3436" y="15709"/>
                  </a:cubicBezTo>
                  <a:cubicBezTo>
                    <a:pt x="3436" y="14764"/>
                    <a:pt x="3536" y="13842"/>
                    <a:pt x="3707" y="12946"/>
                  </a:cubicBezTo>
                  <a:cubicBezTo>
                    <a:pt x="5455" y="13988"/>
                    <a:pt x="7377" y="14767"/>
                    <a:pt x="9421" y="15227"/>
                  </a:cubicBezTo>
                  <a:cubicBezTo>
                    <a:pt x="9431" y="15254"/>
                    <a:pt x="9436" y="15282"/>
                    <a:pt x="9447" y="15308"/>
                  </a:cubicBezTo>
                  <a:cubicBezTo>
                    <a:pt x="7724" y="16421"/>
                    <a:pt x="5761" y="17193"/>
                    <a:pt x="3643" y="17507"/>
                  </a:cubicBezTo>
                  <a:cubicBezTo>
                    <a:pt x="3608" y="17469"/>
                    <a:pt x="3573" y="17430"/>
                    <a:pt x="3539" y="17393"/>
                  </a:cubicBezTo>
                  <a:moveTo>
                    <a:pt x="3075" y="11369"/>
                  </a:moveTo>
                  <a:cubicBezTo>
                    <a:pt x="2361" y="10869"/>
                    <a:pt x="1683" y="10322"/>
                    <a:pt x="1046" y="9729"/>
                  </a:cubicBezTo>
                  <a:cubicBezTo>
                    <a:pt x="1528" y="5299"/>
                    <a:pt x="4955" y="1762"/>
                    <a:pt x="9331" y="1104"/>
                  </a:cubicBezTo>
                  <a:cubicBezTo>
                    <a:pt x="9335" y="1629"/>
                    <a:pt x="9363" y="2148"/>
                    <a:pt x="9417" y="2660"/>
                  </a:cubicBezTo>
                  <a:cubicBezTo>
                    <a:pt x="8572" y="3227"/>
                    <a:pt x="7787" y="3879"/>
                    <a:pt x="7069" y="4597"/>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4"/>
                    <a:pt x="3936" y="11937"/>
                  </a:cubicBezTo>
                  <a:cubicBezTo>
                    <a:pt x="4379" y="10266"/>
                    <a:pt x="5100" y="8709"/>
                    <a:pt x="6060" y="7326"/>
                  </a:cubicBezTo>
                  <a:cubicBezTo>
                    <a:pt x="6164" y="7349"/>
                    <a:pt x="6271" y="7364"/>
                    <a:pt x="6382" y="7364"/>
                  </a:cubicBezTo>
                  <a:cubicBezTo>
                    <a:pt x="7195" y="7364"/>
                    <a:pt x="7855" y="6705"/>
                    <a:pt x="7855" y="5891"/>
                  </a:cubicBezTo>
                  <a:cubicBezTo>
                    <a:pt x="7855" y="5688"/>
                    <a:pt x="7813" y="5494"/>
                    <a:pt x="7739" y="5318"/>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1"/>
                    <a:pt x="11005" y="1708"/>
                    <a:pt x="10354" y="2082"/>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6"/>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8"/>
                    <a:pt x="15149" y="8393"/>
                  </a:cubicBezTo>
                  <a:cubicBezTo>
                    <a:pt x="14827" y="9199"/>
                    <a:pt x="14443" y="9974"/>
                    <a:pt x="13991" y="10701"/>
                  </a:cubicBezTo>
                  <a:cubicBezTo>
                    <a:pt x="12159" y="8620"/>
                    <a:pt x="10894" y="6025"/>
                    <a:pt x="10469" y="3152"/>
                  </a:cubicBezTo>
                  <a:cubicBezTo>
                    <a:pt x="11590" y="2463"/>
                    <a:pt x="12813" y="1934"/>
                    <a:pt x="14106" y="1565"/>
                  </a:cubicBezTo>
                  <a:cubicBezTo>
                    <a:pt x="14844" y="1829"/>
                    <a:pt x="15544" y="2174"/>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F9F9F9"/>
            </a:solidFill>
            <a:ln w="12700" cap="flat">
              <a:noFill/>
              <a:miter lim="400000"/>
            </a:ln>
            <a:effectLst/>
          </p:spPr>
          <p:txBody>
            <a:bodyPr wrap="square" lIns="22860" tIns="22860" rIns="22860" bIns="2286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a:latin typeface="Dubai Bold"/>
                  <a:ea typeface="Dubai Bold"/>
                  <a:cs typeface="Dubai Bold"/>
                  <a:sym typeface="Dubai Bold"/>
                </a:defRPr>
              </a:pPr>
              <a:endParaRPr kumimoji="0" sz="900" b="0" i="0" u="none" strike="noStrike" kern="1200" cap="none" spc="0" normalizeH="0" baseline="0" noProof="0" dirty="0">
                <a:ln>
                  <a:noFill/>
                </a:ln>
                <a:solidFill>
                  <a:srgbClr val="05686C"/>
                </a:solidFill>
                <a:effectLst/>
                <a:uLnTx/>
                <a:uFillTx/>
                <a:latin typeface="Dubai Bold"/>
                <a:cs typeface="Dubai Bold"/>
                <a:sym typeface="Dubai Bold"/>
              </a:endParaRPr>
            </a:p>
          </p:txBody>
        </p:sp>
      </p:grpSp>
      <p:sp>
        <p:nvSpPr>
          <p:cNvPr id="61" name="The project aims develop a corporate wide digital transformation strategy that shall define DEWA digital aspiration, key areas of action and the roadmap to achieve effective and value adding digital transformation across all divisions to support our stak">
            <a:extLst>
              <a:ext uri="{FF2B5EF4-FFF2-40B4-BE49-F238E27FC236}">
                <a16:creationId xmlns:a16="http://schemas.microsoft.com/office/drawing/2014/main" id="{8DE42D90-64DE-C577-C3A3-0DDC57E935F0}"/>
              </a:ext>
            </a:extLst>
          </p:cNvPr>
          <p:cNvSpPr/>
          <p:nvPr/>
        </p:nvSpPr>
        <p:spPr>
          <a:xfrm>
            <a:off x="1145302" y="714961"/>
            <a:ext cx="10819286" cy="686512"/>
          </a:xfrm>
          <a:prstGeom prst="rect">
            <a:avLst/>
          </a:prstGeom>
          <a:noFill/>
          <a:ln w="12700">
            <a:miter lim="400000"/>
          </a:ln>
          <a:effectLst>
            <a:outerShdw blurRad="660400" dist="226044" dir="5400000" rotWithShape="0">
              <a:srgbClr val="000000">
                <a:alpha val="1815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lvl1pPr marR="76200" algn="just">
              <a:lnSpc>
                <a:spcPct val="80000"/>
              </a:lnSpc>
              <a:defRPr sz="2700" spc="53">
                <a:latin typeface="Dubai Medium"/>
                <a:ea typeface="Dubai Medium"/>
                <a:cs typeface="Dubai Medium"/>
                <a:sym typeface="Dubai Medium"/>
              </a:defRPr>
            </a:lvl1pPr>
          </a:lstStyle>
          <a:p>
            <a:pPr marL="0" marR="76200" lvl="0" indent="0" algn="just"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53" normalizeH="0" baseline="0" noProof="0" dirty="0">
                <a:ln>
                  <a:noFill/>
                </a:ln>
                <a:solidFill>
                  <a:srgbClr val="FFFFFF"/>
                </a:solidFill>
                <a:effectLst/>
                <a:uLnTx/>
                <a:uFillTx/>
                <a:latin typeface="Dubai Medium"/>
                <a:cs typeface="Dubai Medium"/>
                <a:sym typeface="Dubai Medium"/>
              </a:rPr>
              <a:t>DIGITIZED SERVICES </a:t>
            </a:r>
          </a:p>
          <a:p>
            <a:pPr marL="0" marR="76200" lvl="0" indent="0" algn="just" defTabSz="457200" rtl="0" eaLnBrk="1" fontAlgn="auto" latinLnBrk="0" hangingPunct="1">
              <a:lnSpc>
                <a:spcPct val="80000"/>
              </a:lnSpc>
              <a:spcBef>
                <a:spcPts val="0"/>
              </a:spcBef>
              <a:spcAft>
                <a:spcPts val="0"/>
              </a:spcAft>
              <a:buClrTx/>
              <a:buSzTx/>
              <a:buFontTx/>
              <a:buNone/>
              <a:tabLst/>
              <a:defRPr/>
            </a:pPr>
            <a:endParaRPr kumimoji="0" lang="en-US" sz="200" b="0" i="0" u="none" strike="noStrike" kern="1200" cap="none" spc="53" normalizeH="0" baseline="0" noProof="0" dirty="0">
              <a:ln>
                <a:noFill/>
              </a:ln>
              <a:solidFill>
                <a:srgbClr val="FFFFFF"/>
              </a:solidFill>
              <a:effectLst/>
              <a:uLnTx/>
              <a:uFillTx/>
              <a:latin typeface="Dubai" panose="020B0503030403030204" pitchFamily="34" charset="-78"/>
              <a:cs typeface="Dubai" panose="020B0503030403030204" pitchFamily="34" charset="-78"/>
              <a:sym typeface="Dubai Medium"/>
            </a:endParaRPr>
          </a:p>
          <a:p>
            <a:pPr marL="0" marR="76200" lvl="0" indent="0" algn="just" defTabSz="457200" rtl="0" eaLnBrk="1" fontAlgn="auto" latinLnBrk="0" hangingPunct="1">
              <a:lnSpc>
                <a:spcPct val="80000"/>
              </a:lnSpc>
              <a:spcBef>
                <a:spcPts val="0"/>
              </a:spcBef>
              <a:spcAft>
                <a:spcPts val="0"/>
              </a:spcAft>
              <a:buClrTx/>
              <a:buSzTx/>
              <a:buFontTx/>
              <a:buNone/>
              <a:tabLst/>
              <a:defRPr/>
            </a:pPr>
            <a:r>
              <a:rPr kumimoji="0" lang="en-US" sz="1050" b="0" i="0" u="none" strike="noStrike" kern="1200" cap="none" spc="53" normalizeH="0" baseline="0" noProof="0" dirty="0">
                <a:ln>
                  <a:noFill/>
                </a:ln>
                <a:solidFill>
                  <a:srgbClr val="FFFFFF"/>
                </a:solidFill>
                <a:effectLst/>
                <a:uLnTx/>
                <a:uFillTx/>
                <a:latin typeface="Dubai" panose="020B0503030403030204" pitchFamily="34" charset="-78"/>
                <a:cs typeface="Dubai" panose="020B0503030403030204" pitchFamily="34" charset="-78"/>
                <a:sym typeface="Dubai Medium"/>
              </a:rPr>
              <a:t>Ensuring seamless and secure implementation to deliver critical projects on-time</a:t>
            </a:r>
          </a:p>
        </p:txBody>
      </p:sp>
      <p:pic>
        <p:nvPicPr>
          <p:cNvPr id="2" name="drawing">
            <a:extLst>
              <a:ext uri="{FF2B5EF4-FFF2-40B4-BE49-F238E27FC236}">
                <a16:creationId xmlns:a16="http://schemas.microsoft.com/office/drawing/2014/main" id="{03C1BA39-191A-63B5-5C6C-A4AF8D4E15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42506" y="1460918"/>
            <a:ext cx="2537176" cy="1883863"/>
          </a:xfrm>
          <a:prstGeom prst="rect">
            <a:avLst/>
          </a:prstGeom>
          <a:ln>
            <a:solidFill>
              <a:schemeClr val="tx1"/>
            </a:solidFill>
          </a:ln>
        </p:spPr>
      </p:pic>
      <p:pic>
        <p:nvPicPr>
          <p:cNvPr id="3" name="drawing">
            <a:extLst>
              <a:ext uri="{FF2B5EF4-FFF2-40B4-BE49-F238E27FC236}">
                <a16:creationId xmlns:a16="http://schemas.microsoft.com/office/drawing/2014/main" id="{1DFE091F-85B8-D886-E126-A87785AA89A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02983" y="1483063"/>
            <a:ext cx="2577286" cy="1883861"/>
          </a:xfrm>
          <a:prstGeom prst="rect">
            <a:avLst/>
          </a:prstGeom>
          <a:ln>
            <a:solidFill>
              <a:schemeClr val="tx1"/>
            </a:solidFill>
          </a:ln>
        </p:spPr>
      </p:pic>
      <p:pic>
        <p:nvPicPr>
          <p:cNvPr id="4" name="drawing">
            <a:extLst>
              <a:ext uri="{FF2B5EF4-FFF2-40B4-BE49-F238E27FC236}">
                <a16:creationId xmlns:a16="http://schemas.microsoft.com/office/drawing/2014/main" id="{A37842D9-6681-B91E-F6A9-A8A11BB2C92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36698" y="3404226"/>
            <a:ext cx="2552565" cy="1883861"/>
          </a:xfrm>
          <a:prstGeom prst="rect">
            <a:avLst/>
          </a:prstGeom>
          <a:ln>
            <a:solidFill>
              <a:schemeClr val="tx1"/>
            </a:solidFill>
          </a:ln>
        </p:spPr>
      </p:pic>
      <p:pic>
        <p:nvPicPr>
          <p:cNvPr id="9" name="drawing">
            <a:extLst>
              <a:ext uri="{FF2B5EF4-FFF2-40B4-BE49-F238E27FC236}">
                <a16:creationId xmlns:a16="http://schemas.microsoft.com/office/drawing/2014/main" id="{16FC9B86-23FA-3C84-7A80-1FC304EF5B9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302983" y="3404226"/>
            <a:ext cx="2621519" cy="1883861"/>
          </a:xfrm>
          <a:prstGeom prst="rect">
            <a:avLst/>
          </a:prstGeom>
          <a:ln>
            <a:solidFill>
              <a:schemeClr val="tx1"/>
            </a:solidFill>
          </a:ln>
        </p:spPr>
      </p:pic>
      <p:sp>
        <p:nvSpPr>
          <p:cNvPr id="6" name="My Sustainable Living Program 2.0">
            <a:extLst>
              <a:ext uri="{FF2B5EF4-FFF2-40B4-BE49-F238E27FC236}">
                <a16:creationId xmlns:a16="http://schemas.microsoft.com/office/drawing/2014/main" id="{82199A8E-4AEE-7627-6969-7B0975F900BF}"/>
              </a:ext>
            </a:extLst>
          </p:cNvPr>
          <p:cNvSpPr txBox="1"/>
          <p:nvPr/>
        </p:nvSpPr>
        <p:spPr>
          <a:xfrm>
            <a:off x="272429" y="1414646"/>
            <a:ext cx="4274183" cy="443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defRPr sz="5100" b="1">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50" b="1" i="0" u="none" strike="noStrike" kern="1200" cap="none" spc="0" normalizeH="0" baseline="0" noProof="0" dirty="0">
                <a:ln>
                  <a:noFill/>
                </a:ln>
                <a:solidFill>
                  <a:srgbClr val="FFFFFF"/>
                </a:solidFill>
                <a:effectLst/>
                <a:uLnTx/>
                <a:uFillTx/>
                <a:latin typeface="Calibri" panose="020F0502020204030204"/>
                <a:ea typeface="+mn-ea"/>
                <a:cs typeface="+mn-cs"/>
              </a:rPr>
              <a:t>Voice Of Customer Automation</a:t>
            </a:r>
            <a:endParaRPr kumimoji="0" sz="255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7" name="Group">
            <a:extLst>
              <a:ext uri="{FF2B5EF4-FFF2-40B4-BE49-F238E27FC236}">
                <a16:creationId xmlns:a16="http://schemas.microsoft.com/office/drawing/2014/main" id="{70979BE6-2B84-67BF-49F9-A70A3AFB79DF}"/>
              </a:ext>
            </a:extLst>
          </p:cNvPr>
          <p:cNvGrpSpPr/>
          <p:nvPr/>
        </p:nvGrpSpPr>
        <p:grpSpPr>
          <a:xfrm>
            <a:off x="4747307" y="1453237"/>
            <a:ext cx="1619763" cy="1416301"/>
            <a:chOff x="0" y="0"/>
            <a:chExt cx="2005086" cy="1492231"/>
          </a:xfrm>
        </p:grpSpPr>
        <p:sp>
          <p:nvSpPr>
            <p:cNvPr id="8" name="Rounded Rectangle">
              <a:extLst>
                <a:ext uri="{FF2B5EF4-FFF2-40B4-BE49-F238E27FC236}">
                  <a16:creationId xmlns:a16="http://schemas.microsoft.com/office/drawing/2014/main" id="{2900CCE2-6871-1979-5E04-73D98320C418}"/>
                </a:ext>
              </a:extLst>
            </p:cNvPr>
            <p:cNvSpPr/>
            <p:nvPr/>
          </p:nvSpPr>
          <p:spPr>
            <a:xfrm>
              <a:off x="0" y="0"/>
              <a:ext cx="1831436" cy="444461"/>
            </a:xfrm>
            <a:prstGeom prst="roundRect">
              <a:avLst>
                <a:gd name="adj" fmla="val 23113"/>
              </a:avLst>
            </a:prstGeom>
            <a:solidFill>
              <a:srgbClr val="4A6773"/>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11" name="In progress">
              <a:extLst>
                <a:ext uri="{FF2B5EF4-FFF2-40B4-BE49-F238E27FC236}">
                  <a16:creationId xmlns:a16="http://schemas.microsoft.com/office/drawing/2014/main" id="{AC729A53-262C-8CB6-0DE4-D6148414ECAE}"/>
                </a:ext>
              </a:extLst>
            </p:cNvPr>
            <p:cNvSpPr/>
            <p:nvPr/>
          </p:nvSpPr>
          <p:spPr>
            <a:xfrm>
              <a:off x="173650" y="213814"/>
              <a:ext cx="1831436" cy="1278417"/>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defRPr sz="1800" b="1">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FFFFFF"/>
                  </a:solidFill>
                  <a:effectLst/>
                  <a:uLnTx/>
                  <a:uFillTx/>
                  <a:latin typeface="Calibri" panose="020F0502020204030204"/>
                  <a:ea typeface="+mn-ea"/>
                  <a:cs typeface="+mn-cs"/>
                </a:rPr>
                <a:t>In </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P</a:t>
              </a:r>
              <a:r>
                <a:rPr kumimoji="0" sz="1400" b="1" i="0" u="none" strike="noStrike" kern="1200" cap="none" spc="0" normalizeH="0" baseline="0" noProof="0" dirty="0">
                  <a:ln>
                    <a:noFill/>
                  </a:ln>
                  <a:solidFill>
                    <a:srgbClr val="FFFFFF"/>
                  </a:solidFill>
                  <a:effectLst/>
                  <a:uLnTx/>
                  <a:uFillTx/>
                  <a:latin typeface="Calibri" panose="020F0502020204030204"/>
                  <a:ea typeface="+mn-ea"/>
                  <a:cs typeface="+mn-cs"/>
                </a:rPr>
                <a:t>rogress</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 75%</a:t>
              </a:r>
              <a:endParaRPr kumimoji="0" sz="1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EEFD2D61-61BE-43D9-5F99-3C6DBA128B0D}"/>
              </a:ext>
            </a:extLst>
          </p:cNvPr>
          <p:cNvSpPr txBox="1"/>
          <p:nvPr/>
        </p:nvSpPr>
        <p:spPr>
          <a:xfrm>
            <a:off x="114300" y="2179331"/>
            <a:ext cx="5820336" cy="1092607"/>
          </a:xfrm>
          <a:prstGeom prst="rect">
            <a:avLst/>
          </a:prstGeom>
          <a:noFill/>
        </p:spPr>
        <p:txBody>
          <a:bodyPr wrap="square">
            <a:spAutoFit/>
          </a:bodyPr>
          <a:lstStyle/>
          <a:p>
            <a:pPr marL="0" marR="0" lvl="0" indent="0" algn="just" defTabSz="914400" rtl="0" eaLnBrk="1" fontAlgn="auto" latinLnBrk="0" hangingPunct="1">
              <a:lnSpc>
                <a:spcPct val="100000"/>
              </a:lnSpc>
              <a:spcBef>
                <a:spcPts val="100"/>
              </a:spcBef>
              <a:spcAft>
                <a:spcPts val="0"/>
              </a:spcAft>
              <a:buClrTx/>
              <a:buSzTx/>
              <a:buFontTx/>
              <a:buNone/>
              <a:tabLst/>
              <a:defRPr/>
            </a:pPr>
            <a:r>
              <a:rPr kumimoji="0" lang="en-US" sz="1300" b="0" i="0" u="none" strike="noStrike" kern="0" cap="none" spc="0" normalizeH="0" baseline="0" noProof="0" dirty="0">
                <a:ln>
                  <a:noFill/>
                </a:ln>
                <a:solidFill>
                  <a:srgbClr val="FFFFFF">
                    <a:lumMod val="85000"/>
                  </a:srgbClr>
                </a:solidFill>
                <a:effectLst/>
                <a:uLnTx/>
                <a:uFillTx/>
                <a:latin typeface="Dubai" panose="020B0503030403030204" pitchFamily="34" charset="-78"/>
                <a:ea typeface="+mn-ea"/>
                <a:cs typeface="Dubai" panose="020B0503030403030204" pitchFamily="34" charset="-78"/>
              </a:rPr>
              <a:t>It automates and enhances the current internal process of collecting and analyzing customer feedback from various internal and external data sources. The system aims to centralize reporting, integrate with existing tools and provide dynamic, actionable insights to improve customer services, responsiveness and enhance overall customer experience.</a:t>
            </a:r>
            <a:endParaRPr kumimoji="0" lang="en-AE" sz="1300" b="0" i="0" u="none" strike="noStrike" kern="0" cap="none" spc="0" normalizeH="0" baseline="0" noProof="0" dirty="0">
              <a:ln>
                <a:noFill/>
              </a:ln>
              <a:solidFill>
                <a:srgbClr val="FFFFFF">
                  <a:lumMod val="85000"/>
                </a:srgbClr>
              </a:solidFill>
              <a:effectLst/>
              <a:uLnTx/>
              <a:uFillTx/>
              <a:latin typeface="Dubai" panose="020B0503030403030204" pitchFamily="34" charset="-78"/>
              <a:ea typeface="+mn-ea"/>
              <a:cs typeface="Dubai" panose="020B0503030403030204" pitchFamily="34" charset="-78"/>
            </a:endParaRPr>
          </a:p>
        </p:txBody>
      </p:sp>
      <p:sp>
        <p:nvSpPr>
          <p:cNvPr id="17" name="TextBox 16">
            <a:extLst>
              <a:ext uri="{FF2B5EF4-FFF2-40B4-BE49-F238E27FC236}">
                <a16:creationId xmlns:a16="http://schemas.microsoft.com/office/drawing/2014/main" id="{7BD410D4-EBD3-DCA4-4E9D-A73C47E9D4FA}"/>
              </a:ext>
            </a:extLst>
          </p:cNvPr>
          <p:cNvSpPr txBox="1"/>
          <p:nvPr/>
        </p:nvSpPr>
        <p:spPr>
          <a:xfrm>
            <a:off x="212804" y="1814029"/>
            <a:ext cx="6759388"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75000"/>
                  </a:srgbClr>
                </a:solidFill>
                <a:effectLst/>
                <a:uLnTx/>
                <a:uFillTx/>
                <a:latin typeface="Dubai"/>
                <a:ea typeface="+mn-ea"/>
                <a:cs typeface="Dubai"/>
              </a:rPr>
              <a:t>Execution Phase - Start</a:t>
            </a:r>
            <a:r>
              <a:rPr kumimoji="0" lang="ar-SA" sz="1200" b="0" i="0" u="none" strike="noStrike" kern="1200" cap="none" spc="0" normalizeH="0" baseline="0" noProof="0" dirty="0">
                <a:ln>
                  <a:noFill/>
                </a:ln>
                <a:solidFill>
                  <a:srgbClr val="FFFFFF">
                    <a:lumMod val="75000"/>
                  </a:srgbClr>
                </a:solidFill>
                <a:effectLst/>
                <a:uLnTx/>
                <a:uFillTx/>
                <a:latin typeface="Dubai"/>
                <a:ea typeface="+mn-ea"/>
                <a:cs typeface="Dubai"/>
              </a:rPr>
              <a:t>:</a:t>
            </a:r>
            <a:r>
              <a:rPr kumimoji="0" lang="en-US" sz="1200" b="0" i="0" u="none" strike="noStrike" kern="1200" cap="none" spc="0" normalizeH="0" baseline="0" noProof="0" dirty="0">
                <a:ln>
                  <a:noFill/>
                </a:ln>
                <a:solidFill>
                  <a:srgbClr val="FFFFFF">
                    <a:lumMod val="75000"/>
                  </a:srgbClr>
                </a:solidFill>
                <a:effectLst/>
                <a:uLnTx/>
                <a:uFillTx/>
                <a:latin typeface="Dubai"/>
                <a:ea typeface="+mn-ea"/>
                <a:cs typeface="Dubai"/>
              </a:rPr>
              <a:t> March 2025 | End: April 2026</a:t>
            </a:r>
          </a:p>
        </p:txBody>
      </p:sp>
      <p:grpSp>
        <p:nvGrpSpPr>
          <p:cNvPr id="21" name="object 8">
            <a:extLst>
              <a:ext uri="{FF2B5EF4-FFF2-40B4-BE49-F238E27FC236}">
                <a16:creationId xmlns:a16="http://schemas.microsoft.com/office/drawing/2014/main" id="{14C747F7-ABFF-F2A1-CD77-0F70A1BC1B4D}"/>
              </a:ext>
            </a:extLst>
          </p:cNvPr>
          <p:cNvGrpSpPr/>
          <p:nvPr/>
        </p:nvGrpSpPr>
        <p:grpSpPr>
          <a:xfrm>
            <a:off x="212804" y="3429001"/>
            <a:ext cx="1813021" cy="877088"/>
            <a:chOff x="3162299" y="1295399"/>
            <a:chExt cx="2705100" cy="1695450"/>
          </a:xfrm>
        </p:grpSpPr>
        <p:sp>
          <p:nvSpPr>
            <p:cNvPr id="22" name="object 9">
              <a:extLst>
                <a:ext uri="{FF2B5EF4-FFF2-40B4-BE49-F238E27FC236}">
                  <a16:creationId xmlns:a16="http://schemas.microsoft.com/office/drawing/2014/main" id="{0E6A5DCB-C7D2-0DF0-67FE-307757F174A5}"/>
                </a:ext>
              </a:extLst>
            </p:cNvPr>
            <p:cNvSpPr/>
            <p:nvPr/>
          </p:nvSpPr>
          <p:spPr>
            <a:xfrm>
              <a:off x="3162299" y="1295399"/>
              <a:ext cx="2705100" cy="1695450"/>
            </a:xfrm>
            <a:custGeom>
              <a:avLst/>
              <a:gdLst/>
              <a:ahLst/>
              <a:cxnLst/>
              <a:rect l="l" t="t" r="r" b="b"/>
              <a:pathLst>
                <a:path w="2705100" h="1695450">
                  <a:moveTo>
                    <a:pt x="2633902" y="1695449"/>
                  </a:moveTo>
                  <a:lnTo>
                    <a:pt x="71196" y="1695449"/>
                  </a:lnTo>
                  <a:lnTo>
                    <a:pt x="66241" y="1694961"/>
                  </a:lnTo>
                  <a:lnTo>
                    <a:pt x="29705" y="1679827"/>
                  </a:lnTo>
                  <a:lnTo>
                    <a:pt x="3885" y="1643787"/>
                  </a:lnTo>
                  <a:lnTo>
                    <a:pt x="0" y="1624253"/>
                  </a:lnTo>
                  <a:lnTo>
                    <a:pt x="0" y="1619249"/>
                  </a:lnTo>
                  <a:lnTo>
                    <a:pt x="0" y="71196"/>
                  </a:lnTo>
                  <a:lnTo>
                    <a:pt x="15621" y="29705"/>
                  </a:lnTo>
                  <a:lnTo>
                    <a:pt x="51661" y="3885"/>
                  </a:lnTo>
                  <a:lnTo>
                    <a:pt x="71196" y="0"/>
                  </a:lnTo>
                  <a:lnTo>
                    <a:pt x="2633902" y="0"/>
                  </a:lnTo>
                  <a:lnTo>
                    <a:pt x="2675393" y="15621"/>
                  </a:lnTo>
                  <a:lnTo>
                    <a:pt x="2701213" y="51661"/>
                  </a:lnTo>
                  <a:lnTo>
                    <a:pt x="2705099" y="71196"/>
                  </a:lnTo>
                  <a:lnTo>
                    <a:pt x="2705099" y="1624253"/>
                  </a:lnTo>
                  <a:lnTo>
                    <a:pt x="2689476" y="1665744"/>
                  </a:lnTo>
                  <a:lnTo>
                    <a:pt x="2653437" y="1691563"/>
                  </a:lnTo>
                  <a:lnTo>
                    <a:pt x="2638857" y="1694961"/>
                  </a:lnTo>
                  <a:lnTo>
                    <a:pt x="2633902" y="1695449"/>
                  </a:lnTo>
                  <a:close/>
                </a:path>
              </a:pathLst>
            </a:custGeom>
            <a:solidFill>
              <a:srgbClr val="364B5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23" name="object 10">
              <a:extLst>
                <a:ext uri="{FF2B5EF4-FFF2-40B4-BE49-F238E27FC236}">
                  <a16:creationId xmlns:a16="http://schemas.microsoft.com/office/drawing/2014/main" id="{B8FAAA82-44A2-CAA1-3106-E554271079B6}"/>
                </a:ext>
              </a:extLst>
            </p:cNvPr>
            <p:cNvSpPr/>
            <p:nvPr/>
          </p:nvSpPr>
          <p:spPr>
            <a:xfrm>
              <a:off x="4244543" y="1362471"/>
              <a:ext cx="571501" cy="571500"/>
            </a:xfrm>
            <a:custGeom>
              <a:avLst/>
              <a:gdLst/>
              <a:ahLst/>
              <a:cxnLst/>
              <a:rect l="l" t="t" r="r" b="b"/>
              <a:pathLst>
                <a:path w="571500" h="571500">
                  <a:moveTo>
                    <a:pt x="285749" y="571499"/>
                  </a:moveTo>
                  <a:lnTo>
                    <a:pt x="243821" y="568407"/>
                  </a:lnTo>
                  <a:lnTo>
                    <a:pt x="202800" y="559195"/>
                  </a:lnTo>
                  <a:lnTo>
                    <a:pt x="163575" y="544064"/>
                  </a:lnTo>
                  <a:lnTo>
                    <a:pt x="126995" y="523342"/>
                  </a:lnTo>
                  <a:lnTo>
                    <a:pt x="93851" y="497476"/>
                  </a:lnTo>
                  <a:lnTo>
                    <a:pt x="64862" y="467027"/>
                  </a:lnTo>
                  <a:lnTo>
                    <a:pt x="40653" y="432654"/>
                  </a:lnTo>
                  <a:lnTo>
                    <a:pt x="21751" y="395101"/>
                  </a:lnTo>
                  <a:lnTo>
                    <a:pt x="8563" y="355181"/>
                  </a:lnTo>
                  <a:lnTo>
                    <a:pt x="1376" y="313758"/>
                  </a:lnTo>
                  <a:lnTo>
                    <a:pt x="0" y="285749"/>
                  </a:lnTo>
                  <a:lnTo>
                    <a:pt x="344" y="271728"/>
                  </a:lnTo>
                  <a:lnTo>
                    <a:pt x="5490" y="230002"/>
                  </a:lnTo>
                  <a:lnTo>
                    <a:pt x="16703" y="189483"/>
                  </a:lnTo>
                  <a:lnTo>
                    <a:pt x="33740" y="151048"/>
                  </a:lnTo>
                  <a:lnTo>
                    <a:pt x="56233" y="115528"/>
                  </a:lnTo>
                  <a:lnTo>
                    <a:pt x="83693" y="83694"/>
                  </a:lnTo>
                  <a:lnTo>
                    <a:pt x="115528" y="56233"/>
                  </a:lnTo>
                  <a:lnTo>
                    <a:pt x="151048" y="33740"/>
                  </a:lnTo>
                  <a:lnTo>
                    <a:pt x="189483" y="16703"/>
                  </a:lnTo>
                  <a:lnTo>
                    <a:pt x="230002" y="5490"/>
                  </a:lnTo>
                  <a:lnTo>
                    <a:pt x="271728" y="344"/>
                  </a:lnTo>
                  <a:lnTo>
                    <a:pt x="285749" y="0"/>
                  </a:lnTo>
                  <a:lnTo>
                    <a:pt x="299771" y="344"/>
                  </a:lnTo>
                  <a:lnTo>
                    <a:pt x="341496" y="5490"/>
                  </a:lnTo>
                  <a:lnTo>
                    <a:pt x="382015" y="16703"/>
                  </a:lnTo>
                  <a:lnTo>
                    <a:pt x="420451" y="33740"/>
                  </a:lnTo>
                  <a:lnTo>
                    <a:pt x="455971" y="56233"/>
                  </a:lnTo>
                  <a:lnTo>
                    <a:pt x="487805" y="83694"/>
                  </a:lnTo>
                  <a:lnTo>
                    <a:pt x="515266" y="115528"/>
                  </a:lnTo>
                  <a:lnTo>
                    <a:pt x="537758" y="151048"/>
                  </a:lnTo>
                  <a:lnTo>
                    <a:pt x="554796" y="189483"/>
                  </a:lnTo>
                  <a:lnTo>
                    <a:pt x="566008" y="230002"/>
                  </a:lnTo>
                  <a:lnTo>
                    <a:pt x="571155" y="271728"/>
                  </a:lnTo>
                  <a:lnTo>
                    <a:pt x="571499" y="285749"/>
                  </a:lnTo>
                  <a:lnTo>
                    <a:pt x="571155" y="299770"/>
                  </a:lnTo>
                  <a:lnTo>
                    <a:pt x="566008" y="341496"/>
                  </a:lnTo>
                  <a:lnTo>
                    <a:pt x="554795" y="382016"/>
                  </a:lnTo>
                  <a:lnTo>
                    <a:pt x="537758" y="420451"/>
                  </a:lnTo>
                  <a:lnTo>
                    <a:pt x="515266" y="455970"/>
                  </a:lnTo>
                  <a:lnTo>
                    <a:pt x="487805" y="487805"/>
                  </a:lnTo>
                  <a:lnTo>
                    <a:pt x="455971" y="515266"/>
                  </a:lnTo>
                  <a:lnTo>
                    <a:pt x="420451" y="537758"/>
                  </a:lnTo>
                  <a:lnTo>
                    <a:pt x="382015" y="554796"/>
                  </a:lnTo>
                  <a:lnTo>
                    <a:pt x="341496" y="566009"/>
                  </a:lnTo>
                  <a:lnTo>
                    <a:pt x="299771" y="571155"/>
                  </a:lnTo>
                  <a:lnTo>
                    <a:pt x="285749" y="571499"/>
                  </a:lnTo>
                  <a:close/>
                </a:path>
              </a:pathLst>
            </a:custGeom>
            <a:solidFill>
              <a:srgbClr val="00A795"/>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05686C"/>
                </a:solidFill>
                <a:effectLst/>
                <a:uLnTx/>
                <a:uFillTx/>
                <a:latin typeface="Calibri" panose="020F0502020204030204"/>
                <a:ea typeface="+mn-ea"/>
                <a:cs typeface="+mn-cs"/>
              </a:endParaRPr>
            </a:p>
          </p:txBody>
        </p:sp>
        <p:pic>
          <p:nvPicPr>
            <p:cNvPr id="24" name="object 11">
              <a:extLst>
                <a:ext uri="{FF2B5EF4-FFF2-40B4-BE49-F238E27FC236}">
                  <a16:creationId xmlns:a16="http://schemas.microsoft.com/office/drawing/2014/main" id="{67116668-A6ED-E38C-9A41-454F03045216}"/>
                </a:ext>
              </a:extLst>
            </p:cNvPr>
            <p:cNvPicPr/>
            <p:nvPr/>
          </p:nvPicPr>
          <p:blipFill>
            <a:blip r:embed="rId7" cstate="print"/>
            <a:stretch>
              <a:fillRect/>
            </a:stretch>
          </p:blipFill>
          <p:spPr>
            <a:xfrm>
              <a:off x="4469572" y="1552972"/>
              <a:ext cx="130961" cy="190499"/>
            </a:xfrm>
            <a:prstGeom prst="rect">
              <a:avLst/>
            </a:prstGeom>
          </p:spPr>
        </p:pic>
      </p:grpSp>
      <p:sp>
        <p:nvSpPr>
          <p:cNvPr id="25" name="object 12">
            <a:extLst>
              <a:ext uri="{FF2B5EF4-FFF2-40B4-BE49-F238E27FC236}">
                <a16:creationId xmlns:a16="http://schemas.microsoft.com/office/drawing/2014/main" id="{3866FBD8-9AF1-8D04-6958-9FB5395DB593}"/>
              </a:ext>
            </a:extLst>
          </p:cNvPr>
          <p:cNvSpPr txBox="1"/>
          <p:nvPr/>
        </p:nvSpPr>
        <p:spPr>
          <a:xfrm>
            <a:off x="505431" y="3917998"/>
            <a:ext cx="1232032" cy="700175"/>
          </a:xfrm>
          <a:prstGeom prst="rect">
            <a:avLst/>
          </a:prstGeom>
        </p:spPr>
        <p:txBody>
          <a:bodyPr vert="horz" wrap="square" lIns="0" tIns="66023" rIns="0" bIns="0" rtlCol="0">
            <a:spAutoFit/>
          </a:bodyPr>
          <a:lstStyle/>
          <a:p>
            <a:pPr marL="0" marR="0" lvl="0" indent="0" algn="ctr" defTabSz="457200" rtl="0" eaLnBrk="1" fontAlgn="auto" latinLnBrk="0" hangingPunct="1">
              <a:lnSpc>
                <a:spcPct val="100000"/>
              </a:lnSpc>
              <a:spcBef>
                <a:spcPts val="520"/>
              </a:spcBef>
              <a:spcAft>
                <a:spcPts val="0"/>
              </a:spcAft>
              <a:buClrTx/>
              <a:buSzTx/>
              <a:buFontTx/>
              <a:buNone/>
              <a:tabLst/>
              <a:defRPr/>
            </a:pPr>
            <a:r>
              <a:rPr kumimoji="0" lang="en-US" sz="1400" b="1" i="0" u="none" strike="noStrike" kern="1200" cap="none" spc="-10" normalizeH="0" baseline="0" noProof="0" dirty="0">
                <a:ln>
                  <a:noFill/>
                </a:ln>
                <a:solidFill>
                  <a:srgbClr val="FFFFFF"/>
                </a:solidFill>
                <a:effectLst/>
                <a:uLnTx/>
                <a:uFillTx/>
                <a:latin typeface="Liberation Sans"/>
                <a:ea typeface="+mn-ea"/>
                <a:cs typeface="Liberation Sans"/>
              </a:rPr>
              <a:t>28</a:t>
            </a:r>
            <a:endParaRPr kumimoji="0" sz="1400" b="0" i="0" u="none" strike="noStrike" kern="1200" cap="none" spc="0" normalizeH="0" baseline="0" noProof="0" dirty="0">
              <a:ln>
                <a:noFill/>
              </a:ln>
              <a:solidFill>
                <a:srgbClr val="FFFFFF"/>
              </a:solidFill>
              <a:effectLst/>
              <a:uLnTx/>
              <a:uFillTx/>
              <a:latin typeface="Liberation Sans"/>
              <a:ea typeface="+mn-ea"/>
              <a:cs typeface="Liberation Sans"/>
            </a:endParaRPr>
          </a:p>
          <a:p>
            <a:pPr marL="0" marR="0" lvl="0" indent="0" algn="ctr" defTabSz="457200" rtl="0" eaLnBrk="1" fontAlgn="auto" latinLnBrk="0" hangingPunct="1">
              <a:lnSpc>
                <a:spcPct val="100000"/>
              </a:lnSpc>
              <a:spcBef>
                <a:spcPts val="225"/>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Liberation Sans"/>
                <a:ea typeface="+mn-ea"/>
                <a:cs typeface="Liberation Sans"/>
              </a:rPr>
              <a:t>Channels</a:t>
            </a:r>
            <a:endParaRPr kumimoji="0" sz="900" b="0" i="0" u="none" strike="noStrike" kern="1200" cap="none" spc="0" normalizeH="0" baseline="0" noProof="0" dirty="0">
              <a:ln>
                <a:noFill/>
              </a:ln>
              <a:solidFill>
                <a:srgbClr val="FFFFFF"/>
              </a:solidFill>
              <a:effectLst/>
              <a:uLnTx/>
              <a:uFillTx/>
              <a:latin typeface="Liberation Sans"/>
              <a:ea typeface="+mn-ea"/>
              <a:cs typeface="Liberation Sans"/>
            </a:endParaRPr>
          </a:p>
          <a:p>
            <a:pPr marL="0" marR="0" lvl="0" indent="0" algn="ctr" defTabSz="457200" rtl="0" eaLnBrk="1" fontAlgn="auto" latinLnBrk="0" hangingPunct="1">
              <a:lnSpc>
                <a:spcPct val="100000"/>
              </a:lnSpc>
              <a:spcBef>
                <a:spcPts val="285"/>
              </a:spcBef>
              <a:spcAft>
                <a:spcPts val="0"/>
              </a:spcAft>
              <a:buClrTx/>
              <a:buSzTx/>
              <a:buFontTx/>
              <a:buNone/>
              <a:tabLst/>
              <a:defRPr/>
            </a:pPr>
            <a:endParaRPr kumimoji="0" sz="1400" b="0" i="0" u="none" strike="noStrike" kern="1200" cap="none" spc="0" normalizeH="0" baseline="0" noProof="0" dirty="0">
              <a:ln>
                <a:noFill/>
              </a:ln>
              <a:solidFill>
                <a:srgbClr val="FFFFFF"/>
              </a:solidFill>
              <a:effectLst/>
              <a:uLnTx/>
              <a:uFillTx/>
              <a:latin typeface="Liberation Sans"/>
              <a:ea typeface="+mn-ea"/>
              <a:cs typeface="+mn-cs"/>
            </a:endParaRPr>
          </a:p>
        </p:txBody>
      </p:sp>
      <p:grpSp>
        <p:nvGrpSpPr>
          <p:cNvPr id="27" name="object 8">
            <a:extLst>
              <a:ext uri="{FF2B5EF4-FFF2-40B4-BE49-F238E27FC236}">
                <a16:creationId xmlns:a16="http://schemas.microsoft.com/office/drawing/2014/main" id="{C1A8C949-6338-BEB0-1D3C-F551FCC822DA}"/>
              </a:ext>
            </a:extLst>
          </p:cNvPr>
          <p:cNvGrpSpPr/>
          <p:nvPr/>
        </p:nvGrpSpPr>
        <p:grpSpPr>
          <a:xfrm>
            <a:off x="2170181" y="3429000"/>
            <a:ext cx="1813021" cy="1129799"/>
            <a:chOff x="3162299" y="1295399"/>
            <a:chExt cx="2705100" cy="1695450"/>
          </a:xfrm>
        </p:grpSpPr>
        <p:sp>
          <p:nvSpPr>
            <p:cNvPr id="28" name="object 9">
              <a:extLst>
                <a:ext uri="{FF2B5EF4-FFF2-40B4-BE49-F238E27FC236}">
                  <a16:creationId xmlns:a16="http://schemas.microsoft.com/office/drawing/2014/main" id="{9911222D-6480-717A-5149-19678969F654}"/>
                </a:ext>
              </a:extLst>
            </p:cNvPr>
            <p:cNvSpPr/>
            <p:nvPr/>
          </p:nvSpPr>
          <p:spPr>
            <a:xfrm>
              <a:off x="3162299" y="1295399"/>
              <a:ext cx="2705100" cy="1695450"/>
            </a:xfrm>
            <a:custGeom>
              <a:avLst/>
              <a:gdLst/>
              <a:ahLst/>
              <a:cxnLst/>
              <a:rect l="l" t="t" r="r" b="b"/>
              <a:pathLst>
                <a:path w="2705100" h="1695450">
                  <a:moveTo>
                    <a:pt x="2633902" y="1695449"/>
                  </a:moveTo>
                  <a:lnTo>
                    <a:pt x="71196" y="1695449"/>
                  </a:lnTo>
                  <a:lnTo>
                    <a:pt x="66241" y="1694961"/>
                  </a:lnTo>
                  <a:lnTo>
                    <a:pt x="29705" y="1679827"/>
                  </a:lnTo>
                  <a:lnTo>
                    <a:pt x="3885" y="1643787"/>
                  </a:lnTo>
                  <a:lnTo>
                    <a:pt x="0" y="1624253"/>
                  </a:lnTo>
                  <a:lnTo>
                    <a:pt x="0" y="1619249"/>
                  </a:lnTo>
                  <a:lnTo>
                    <a:pt x="0" y="71196"/>
                  </a:lnTo>
                  <a:lnTo>
                    <a:pt x="15621" y="29705"/>
                  </a:lnTo>
                  <a:lnTo>
                    <a:pt x="51661" y="3885"/>
                  </a:lnTo>
                  <a:lnTo>
                    <a:pt x="71196" y="0"/>
                  </a:lnTo>
                  <a:lnTo>
                    <a:pt x="2633902" y="0"/>
                  </a:lnTo>
                  <a:lnTo>
                    <a:pt x="2675393" y="15621"/>
                  </a:lnTo>
                  <a:lnTo>
                    <a:pt x="2701213" y="51661"/>
                  </a:lnTo>
                  <a:lnTo>
                    <a:pt x="2705099" y="71196"/>
                  </a:lnTo>
                  <a:lnTo>
                    <a:pt x="2705099" y="1624253"/>
                  </a:lnTo>
                  <a:lnTo>
                    <a:pt x="2689476" y="1665744"/>
                  </a:lnTo>
                  <a:lnTo>
                    <a:pt x="2653437" y="1691563"/>
                  </a:lnTo>
                  <a:lnTo>
                    <a:pt x="2638857" y="1694961"/>
                  </a:lnTo>
                  <a:lnTo>
                    <a:pt x="2633902" y="1695449"/>
                  </a:lnTo>
                  <a:close/>
                </a:path>
              </a:pathLst>
            </a:custGeom>
            <a:solidFill>
              <a:srgbClr val="364B5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29" name="object 10">
              <a:extLst>
                <a:ext uri="{FF2B5EF4-FFF2-40B4-BE49-F238E27FC236}">
                  <a16:creationId xmlns:a16="http://schemas.microsoft.com/office/drawing/2014/main" id="{24DD8803-2B07-2FF5-06E3-0C4F5EA20321}"/>
                </a:ext>
              </a:extLst>
            </p:cNvPr>
            <p:cNvSpPr/>
            <p:nvPr/>
          </p:nvSpPr>
          <p:spPr>
            <a:xfrm>
              <a:off x="4244543" y="1362471"/>
              <a:ext cx="571501" cy="571500"/>
            </a:xfrm>
            <a:custGeom>
              <a:avLst/>
              <a:gdLst/>
              <a:ahLst/>
              <a:cxnLst/>
              <a:rect l="l" t="t" r="r" b="b"/>
              <a:pathLst>
                <a:path w="571500" h="571500">
                  <a:moveTo>
                    <a:pt x="285749" y="571499"/>
                  </a:moveTo>
                  <a:lnTo>
                    <a:pt x="243821" y="568407"/>
                  </a:lnTo>
                  <a:lnTo>
                    <a:pt x="202800" y="559195"/>
                  </a:lnTo>
                  <a:lnTo>
                    <a:pt x="163575" y="544064"/>
                  </a:lnTo>
                  <a:lnTo>
                    <a:pt x="126995" y="523342"/>
                  </a:lnTo>
                  <a:lnTo>
                    <a:pt x="93851" y="497476"/>
                  </a:lnTo>
                  <a:lnTo>
                    <a:pt x="64862" y="467027"/>
                  </a:lnTo>
                  <a:lnTo>
                    <a:pt x="40653" y="432654"/>
                  </a:lnTo>
                  <a:lnTo>
                    <a:pt x="21751" y="395101"/>
                  </a:lnTo>
                  <a:lnTo>
                    <a:pt x="8563" y="355181"/>
                  </a:lnTo>
                  <a:lnTo>
                    <a:pt x="1376" y="313758"/>
                  </a:lnTo>
                  <a:lnTo>
                    <a:pt x="0" y="285749"/>
                  </a:lnTo>
                  <a:lnTo>
                    <a:pt x="344" y="271728"/>
                  </a:lnTo>
                  <a:lnTo>
                    <a:pt x="5490" y="230002"/>
                  </a:lnTo>
                  <a:lnTo>
                    <a:pt x="16703" y="189483"/>
                  </a:lnTo>
                  <a:lnTo>
                    <a:pt x="33740" y="151048"/>
                  </a:lnTo>
                  <a:lnTo>
                    <a:pt x="56233" y="115528"/>
                  </a:lnTo>
                  <a:lnTo>
                    <a:pt x="83693" y="83694"/>
                  </a:lnTo>
                  <a:lnTo>
                    <a:pt x="115528" y="56233"/>
                  </a:lnTo>
                  <a:lnTo>
                    <a:pt x="151048" y="33740"/>
                  </a:lnTo>
                  <a:lnTo>
                    <a:pt x="189483" y="16703"/>
                  </a:lnTo>
                  <a:lnTo>
                    <a:pt x="230002" y="5490"/>
                  </a:lnTo>
                  <a:lnTo>
                    <a:pt x="271728" y="344"/>
                  </a:lnTo>
                  <a:lnTo>
                    <a:pt x="285749" y="0"/>
                  </a:lnTo>
                  <a:lnTo>
                    <a:pt x="299771" y="344"/>
                  </a:lnTo>
                  <a:lnTo>
                    <a:pt x="341496" y="5490"/>
                  </a:lnTo>
                  <a:lnTo>
                    <a:pt x="382015" y="16703"/>
                  </a:lnTo>
                  <a:lnTo>
                    <a:pt x="420451" y="33740"/>
                  </a:lnTo>
                  <a:lnTo>
                    <a:pt x="455971" y="56233"/>
                  </a:lnTo>
                  <a:lnTo>
                    <a:pt x="487805" y="83694"/>
                  </a:lnTo>
                  <a:lnTo>
                    <a:pt x="515266" y="115528"/>
                  </a:lnTo>
                  <a:lnTo>
                    <a:pt x="537758" y="151048"/>
                  </a:lnTo>
                  <a:lnTo>
                    <a:pt x="554796" y="189483"/>
                  </a:lnTo>
                  <a:lnTo>
                    <a:pt x="566008" y="230002"/>
                  </a:lnTo>
                  <a:lnTo>
                    <a:pt x="571155" y="271728"/>
                  </a:lnTo>
                  <a:lnTo>
                    <a:pt x="571499" y="285749"/>
                  </a:lnTo>
                  <a:lnTo>
                    <a:pt x="571155" y="299770"/>
                  </a:lnTo>
                  <a:lnTo>
                    <a:pt x="566008" y="341496"/>
                  </a:lnTo>
                  <a:lnTo>
                    <a:pt x="554795" y="382016"/>
                  </a:lnTo>
                  <a:lnTo>
                    <a:pt x="537758" y="420451"/>
                  </a:lnTo>
                  <a:lnTo>
                    <a:pt x="515266" y="455970"/>
                  </a:lnTo>
                  <a:lnTo>
                    <a:pt x="487805" y="487805"/>
                  </a:lnTo>
                  <a:lnTo>
                    <a:pt x="455971" y="515266"/>
                  </a:lnTo>
                  <a:lnTo>
                    <a:pt x="420451" y="537758"/>
                  </a:lnTo>
                  <a:lnTo>
                    <a:pt x="382015" y="554796"/>
                  </a:lnTo>
                  <a:lnTo>
                    <a:pt x="341496" y="566009"/>
                  </a:lnTo>
                  <a:lnTo>
                    <a:pt x="299771" y="571155"/>
                  </a:lnTo>
                  <a:lnTo>
                    <a:pt x="285749" y="571499"/>
                  </a:lnTo>
                  <a:close/>
                </a:path>
              </a:pathLst>
            </a:custGeom>
            <a:solidFill>
              <a:srgbClr val="00A795"/>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05686C"/>
                </a:solidFill>
                <a:effectLst/>
                <a:uLnTx/>
                <a:uFillTx/>
                <a:latin typeface="Calibri" panose="020F0502020204030204"/>
                <a:ea typeface="+mn-ea"/>
                <a:cs typeface="+mn-cs"/>
              </a:endParaRPr>
            </a:p>
          </p:txBody>
        </p:sp>
        <p:pic>
          <p:nvPicPr>
            <p:cNvPr id="31" name="object 11">
              <a:extLst>
                <a:ext uri="{FF2B5EF4-FFF2-40B4-BE49-F238E27FC236}">
                  <a16:creationId xmlns:a16="http://schemas.microsoft.com/office/drawing/2014/main" id="{6553E9C2-7F24-0B72-7E64-C332686FFEEB}"/>
                </a:ext>
              </a:extLst>
            </p:cNvPr>
            <p:cNvPicPr/>
            <p:nvPr/>
          </p:nvPicPr>
          <p:blipFill>
            <a:blip r:embed="rId7" cstate="print"/>
            <a:stretch>
              <a:fillRect/>
            </a:stretch>
          </p:blipFill>
          <p:spPr>
            <a:xfrm>
              <a:off x="4469572" y="1552972"/>
              <a:ext cx="130961" cy="190499"/>
            </a:xfrm>
            <a:prstGeom prst="rect">
              <a:avLst/>
            </a:prstGeom>
          </p:spPr>
        </p:pic>
      </p:grpSp>
      <p:sp>
        <p:nvSpPr>
          <p:cNvPr id="32" name="object 12">
            <a:extLst>
              <a:ext uri="{FF2B5EF4-FFF2-40B4-BE49-F238E27FC236}">
                <a16:creationId xmlns:a16="http://schemas.microsoft.com/office/drawing/2014/main" id="{868BF318-DA4C-0E1B-C953-860AD2734863}"/>
              </a:ext>
            </a:extLst>
          </p:cNvPr>
          <p:cNvSpPr txBox="1"/>
          <p:nvPr/>
        </p:nvSpPr>
        <p:spPr>
          <a:xfrm>
            <a:off x="2462808" y="3917998"/>
            <a:ext cx="1232032" cy="761730"/>
          </a:xfrm>
          <a:prstGeom prst="rect">
            <a:avLst/>
          </a:prstGeom>
        </p:spPr>
        <p:txBody>
          <a:bodyPr vert="horz" wrap="square" lIns="0" tIns="66023" rIns="0" bIns="0" rtlCol="0">
            <a:spAutoFit/>
          </a:bodyPr>
          <a:lstStyle/>
          <a:p>
            <a:pPr marL="0" marR="0" lvl="0" indent="0" algn="ctr" defTabSz="457200" rtl="0" eaLnBrk="1" fontAlgn="auto" latinLnBrk="0" hangingPunct="1">
              <a:lnSpc>
                <a:spcPct val="100000"/>
              </a:lnSpc>
              <a:spcBef>
                <a:spcPts val="520"/>
              </a:spcBef>
              <a:spcAft>
                <a:spcPts val="0"/>
              </a:spcAft>
              <a:buClrTx/>
              <a:buSzTx/>
              <a:buFontTx/>
              <a:buNone/>
              <a:tabLst/>
              <a:defRPr/>
            </a:pPr>
            <a:r>
              <a:rPr kumimoji="0" lang="en-US" sz="1400" b="1" i="0" u="none" strike="noStrike" kern="1200" cap="none" spc="-10" normalizeH="0" baseline="0" noProof="0" dirty="0">
                <a:ln>
                  <a:noFill/>
                </a:ln>
                <a:solidFill>
                  <a:srgbClr val="FFFFFF"/>
                </a:solidFill>
                <a:effectLst/>
                <a:uLnTx/>
                <a:uFillTx/>
                <a:latin typeface="Liberation Sans"/>
                <a:ea typeface="+mn-ea"/>
                <a:cs typeface="Liberation Sans"/>
              </a:rPr>
              <a:t>85.79%</a:t>
            </a:r>
            <a:endParaRPr kumimoji="0" sz="1400" b="0" i="0" u="none" strike="noStrike" kern="1200" cap="none" spc="0" normalizeH="0" baseline="0" noProof="0" dirty="0">
              <a:ln>
                <a:noFill/>
              </a:ln>
              <a:solidFill>
                <a:srgbClr val="FFFFFF"/>
              </a:solidFill>
              <a:effectLst/>
              <a:uLnTx/>
              <a:uFillTx/>
              <a:latin typeface="Liberation Sans"/>
              <a:ea typeface="+mn-ea"/>
              <a:cs typeface="Liberation Sans"/>
            </a:endParaRPr>
          </a:p>
          <a:p>
            <a:pPr marL="0" marR="0" lvl="0" indent="0" algn="ctr" defTabSz="457200" rtl="0" eaLnBrk="1" fontAlgn="auto" latinLnBrk="0" hangingPunct="1">
              <a:lnSpc>
                <a:spcPct val="100000"/>
              </a:lnSpc>
              <a:spcBef>
                <a:spcPts val="225"/>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Liberation Sans"/>
                <a:ea typeface="+mn-ea"/>
                <a:cs typeface="Liberation Sans"/>
              </a:rPr>
              <a:t>Accuracy of 3 months data</a:t>
            </a:r>
            <a:endParaRPr kumimoji="0" sz="900" b="0" i="0" u="none" strike="noStrike" kern="1200" cap="none" spc="0" normalizeH="0" baseline="0" noProof="0" dirty="0">
              <a:ln>
                <a:noFill/>
              </a:ln>
              <a:solidFill>
                <a:srgbClr val="FFFFFF"/>
              </a:solidFill>
              <a:effectLst/>
              <a:uLnTx/>
              <a:uFillTx/>
              <a:latin typeface="Liberation Sans"/>
              <a:ea typeface="+mn-ea"/>
              <a:cs typeface="Liberation Sans"/>
            </a:endParaRPr>
          </a:p>
          <a:p>
            <a:pPr marL="0" marR="0" lvl="0" indent="0" algn="ctr" defTabSz="457200" rtl="0" eaLnBrk="1" fontAlgn="auto" latinLnBrk="0" hangingPunct="1">
              <a:lnSpc>
                <a:spcPct val="100000"/>
              </a:lnSpc>
              <a:spcBef>
                <a:spcPts val="285"/>
              </a:spcBef>
              <a:spcAft>
                <a:spcPts val="0"/>
              </a:spcAft>
              <a:buClrTx/>
              <a:buSzTx/>
              <a:buFontTx/>
              <a:buNone/>
              <a:tabLst/>
              <a:defRPr/>
            </a:pPr>
            <a:endParaRPr kumimoji="0" sz="900" b="0" i="0" u="none" strike="noStrike" kern="1200" cap="none" spc="0" normalizeH="0" baseline="0" noProof="0" dirty="0">
              <a:ln>
                <a:noFill/>
              </a:ln>
              <a:solidFill>
                <a:srgbClr val="FFFFFF"/>
              </a:solidFill>
              <a:effectLst/>
              <a:uLnTx/>
              <a:uFillTx/>
              <a:latin typeface="Liberation Sans"/>
              <a:ea typeface="+mn-ea"/>
              <a:cs typeface="+mn-cs"/>
            </a:endParaRPr>
          </a:p>
        </p:txBody>
      </p:sp>
      <p:grpSp>
        <p:nvGrpSpPr>
          <p:cNvPr id="33" name="object 8">
            <a:extLst>
              <a:ext uri="{FF2B5EF4-FFF2-40B4-BE49-F238E27FC236}">
                <a16:creationId xmlns:a16="http://schemas.microsoft.com/office/drawing/2014/main" id="{4C841E47-8E87-A95A-D4C7-45700B800A34}"/>
              </a:ext>
            </a:extLst>
          </p:cNvPr>
          <p:cNvGrpSpPr/>
          <p:nvPr/>
        </p:nvGrpSpPr>
        <p:grpSpPr>
          <a:xfrm>
            <a:off x="4131823" y="3411429"/>
            <a:ext cx="1813021" cy="1129799"/>
            <a:chOff x="3162299" y="1295399"/>
            <a:chExt cx="2705100" cy="1695450"/>
          </a:xfrm>
        </p:grpSpPr>
        <p:sp>
          <p:nvSpPr>
            <p:cNvPr id="34" name="object 9">
              <a:extLst>
                <a:ext uri="{FF2B5EF4-FFF2-40B4-BE49-F238E27FC236}">
                  <a16:creationId xmlns:a16="http://schemas.microsoft.com/office/drawing/2014/main" id="{E497947D-3852-0D8A-DAE6-719BE3333004}"/>
                </a:ext>
              </a:extLst>
            </p:cNvPr>
            <p:cNvSpPr/>
            <p:nvPr/>
          </p:nvSpPr>
          <p:spPr>
            <a:xfrm>
              <a:off x="3162299" y="1295399"/>
              <a:ext cx="2705100" cy="1695450"/>
            </a:xfrm>
            <a:custGeom>
              <a:avLst/>
              <a:gdLst/>
              <a:ahLst/>
              <a:cxnLst/>
              <a:rect l="l" t="t" r="r" b="b"/>
              <a:pathLst>
                <a:path w="2705100" h="1695450">
                  <a:moveTo>
                    <a:pt x="2633902" y="1695449"/>
                  </a:moveTo>
                  <a:lnTo>
                    <a:pt x="71196" y="1695449"/>
                  </a:lnTo>
                  <a:lnTo>
                    <a:pt x="66241" y="1694961"/>
                  </a:lnTo>
                  <a:lnTo>
                    <a:pt x="29705" y="1679827"/>
                  </a:lnTo>
                  <a:lnTo>
                    <a:pt x="3885" y="1643787"/>
                  </a:lnTo>
                  <a:lnTo>
                    <a:pt x="0" y="1624253"/>
                  </a:lnTo>
                  <a:lnTo>
                    <a:pt x="0" y="1619249"/>
                  </a:lnTo>
                  <a:lnTo>
                    <a:pt x="0" y="71196"/>
                  </a:lnTo>
                  <a:lnTo>
                    <a:pt x="15621" y="29705"/>
                  </a:lnTo>
                  <a:lnTo>
                    <a:pt x="51661" y="3885"/>
                  </a:lnTo>
                  <a:lnTo>
                    <a:pt x="71196" y="0"/>
                  </a:lnTo>
                  <a:lnTo>
                    <a:pt x="2633902" y="0"/>
                  </a:lnTo>
                  <a:lnTo>
                    <a:pt x="2675393" y="15621"/>
                  </a:lnTo>
                  <a:lnTo>
                    <a:pt x="2701213" y="51661"/>
                  </a:lnTo>
                  <a:lnTo>
                    <a:pt x="2705099" y="71196"/>
                  </a:lnTo>
                  <a:lnTo>
                    <a:pt x="2705099" y="1624253"/>
                  </a:lnTo>
                  <a:lnTo>
                    <a:pt x="2689476" y="1665744"/>
                  </a:lnTo>
                  <a:lnTo>
                    <a:pt x="2653437" y="1691563"/>
                  </a:lnTo>
                  <a:lnTo>
                    <a:pt x="2638857" y="1694961"/>
                  </a:lnTo>
                  <a:lnTo>
                    <a:pt x="2633902" y="1695449"/>
                  </a:lnTo>
                  <a:close/>
                </a:path>
              </a:pathLst>
            </a:custGeom>
            <a:solidFill>
              <a:srgbClr val="364B5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35" name="object 10">
              <a:extLst>
                <a:ext uri="{FF2B5EF4-FFF2-40B4-BE49-F238E27FC236}">
                  <a16:creationId xmlns:a16="http://schemas.microsoft.com/office/drawing/2014/main" id="{620B5918-D681-6A20-289B-84266DC2A838}"/>
                </a:ext>
              </a:extLst>
            </p:cNvPr>
            <p:cNvSpPr/>
            <p:nvPr/>
          </p:nvSpPr>
          <p:spPr>
            <a:xfrm>
              <a:off x="4244543" y="1362471"/>
              <a:ext cx="571501" cy="571500"/>
            </a:xfrm>
            <a:custGeom>
              <a:avLst/>
              <a:gdLst/>
              <a:ahLst/>
              <a:cxnLst/>
              <a:rect l="l" t="t" r="r" b="b"/>
              <a:pathLst>
                <a:path w="571500" h="571500">
                  <a:moveTo>
                    <a:pt x="285749" y="571499"/>
                  </a:moveTo>
                  <a:lnTo>
                    <a:pt x="243821" y="568407"/>
                  </a:lnTo>
                  <a:lnTo>
                    <a:pt x="202800" y="559195"/>
                  </a:lnTo>
                  <a:lnTo>
                    <a:pt x="163575" y="544064"/>
                  </a:lnTo>
                  <a:lnTo>
                    <a:pt x="126995" y="523342"/>
                  </a:lnTo>
                  <a:lnTo>
                    <a:pt x="93851" y="497476"/>
                  </a:lnTo>
                  <a:lnTo>
                    <a:pt x="64862" y="467027"/>
                  </a:lnTo>
                  <a:lnTo>
                    <a:pt x="40653" y="432654"/>
                  </a:lnTo>
                  <a:lnTo>
                    <a:pt x="21751" y="395101"/>
                  </a:lnTo>
                  <a:lnTo>
                    <a:pt x="8563" y="355181"/>
                  </a:lnTo>
                  <a:lnTo>
                    <a:pt x="1376" y="313758"/>
                  </a:lnTo>
                  <a:lnTo>
                    <a:pt x="0" y="285749"/>
                  </a:lnTo>
                  <a:lnTo>
                    <a:pt x="344" y="271728"/>
                  </a:lnTo>
                  <a:lnTo>
                    <a:pt x="5490" y="230002"/>
                  </a:lnTo>
                  <a:lnTo>
                    <a:pt x="16703" y="189483"/>
                  </a:lnTo>
                  <a:lnTo>
                    <a:pt x="33740" y="151048"/>
                  </a:lnTo>
                  <a:lnTo>
                    <a:pt x="56233" y="115528"/>
                  </a:lnTo>
                  <a:lnTo>
                    <a:pt x="83693" y="83694"/>
                  </a:lnTo>
                  <a:lnTo>
                    <a:pt x="115528" y="56233"/>
                  </a:lnTo>
                  <a:lnTo>
                    <a:pt x="151048" y="33740"/>
                  </a:lnTo>
                  <a:lnTo>
                    <a:pt x="189483" y="16703"/>
                  </a:lnTo>
                  <a:lnTo>
                    <a:pt x="230002" y="5490"/>
                  </a:lnTo>
                  <a:lnTo>
                    <a:pt x="271728" y="344"/>
                  </a:lnTo>
                  <a:lnTo>
                    <a:pt x="285749" y="0"/>
                  </a:lnTo>
                  <a:lnTo>
                    <a:pt x="299771" y="344"/>
                  </a:lnTo>
                  <a:lnTo>
                    <a:pt x="341496" y="5490"/>
                  </a:lnTo>
                  <a:lnTo>
                    <a:pt x="382015" y="16703"/>
                  </a:lnTo>
                  <a:lnTo>
                    <a:pt x="420451" y="33740"/>
                  </a:lnTo>
                  <a:lnTo>
                    <a:pt x="455971" y="56233"/>
                  </a:lnTo>
                  <a:lnTo>
                    <a:pt x="487805" y="83694"/>
                  </a:lnTo>
                  <a:lnTo>
                    <a:pt x="515266" y="115528"/>
                  </a:lnTo>
                  <a:lnTo>
                    <a:pt x="537758" y="151048"/>
                  </a:lnTo>
                  <a:lnTo>
                    <a:pt x="554796" y="189483"/>
                  </a:lnTo>
                  <a:lnTo>
                    <a:pt x="566008" y="230002"/>
                  </a:lnTo>
                  <a:lnTo>
                    <a:pt x="571155" y="271728"/>
                  </a:lnTo>
                  <a:lnTo>
                    <a:pt x="571499" y="285749"/>
                  </a:lnTo>
                  <a:lnTo>
                    <a:pt x="571155" y="299770"/>
                  </a:lnTo>
                  <a:lnTo>
                    <a:pt x="566008" y="341496"/>
                  </a:lnTo>
                  <a:lnTo>
                    <a:pt x="554795" y="382016"/>
                  </a:lnTo>
                  <a:lnTo>
                    <a:pt x="537758" y="420451"/>
                  </a:lnTo>
                  <a:lnTo>
                    <a:pt x="515266" y="455970"/>
                  </a:lnTo>
                  <a:lnTo>
                    <a:pt x="487805" y="487805"/>
                  </a:lnTo>
                  <a:lnTo>
                    <a:pt x="455971" y="515266"/>
                  </a:lnTo>
                  <a:lnTo>
                    <a:pt x="420451" y="537758"/>
                  </a:lnTo>
                  <a:lnTo>
                    <a:pt x="382015" y="554796"/>
                  </a:lnTo>
                  <a:lnTo>
                    <a:pt x="341496" y="566009"/>
                  </a:lnTo>
                  <a:lnTo>
                    <a:pt x="299771" y="571155"/>
                  </a:lnTo>
                  <a:lnTo>
                    <a:pt x="285749" y="571499"/>
                  </a:lnTo>
                  <a:close/>
                </a:path>
              </a:pathLst>
            </a:custGeom>
            <a:solidFill>
              <a:srgbClr val="00A795"/>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05686C"/>
                </a:solidFill>
                <a:effectLst/>
                <a:uLnTx/>
                <a:uFillTx/>
                <a:latin typeface="Calibri" panose="020F0502020204030204"/>
                <a:ea typeface="+mn-ea"/>
                <a:cs typeface="+mn-cs"/>
              </a:endParaRPr>
            </a:p>
          </p:txBody>
        </p:sp>
        <p:pic>
          <p:nvPicPr>
            <p:cNvPr id="36" name="object 11">
              <a:extLst>
                <a:ext uri="{FF2B5EF4-FFF2-40B4-BE49-F238E27FC236}">
                  <a16:creationId xmlns:a16="http://schemas.microsoft.com/office/drawing/2014/main" id="{F404F1B9-741E-711D-A377-1EA6C2EF2878}"/>
                </a:ext>
              </a:extLst>
            </p:cNvPr>
            <p:cNvPicPr/>
            <p:nvPr/>
          </p:nvPicPr>
          <p:blipFill>
            <a:blip r:embed="rId7" cstate="print"/>
            <a:stretch>
              <a:fillRect/>
            </a:stretch>
          </p:blipFill>
          <p:spPr>
            <a:xfrm>
              <a:off x="4469572" y="1552972"/>
              <a:ext cx="130961" cy="190499"/>
            </a:xfrm>
            <a:prstGeom prst="rect">
              <a:avLst/>
            </a:prstGeom>
          </p:spPr>
        </p:pic>
      </p:grpSp>
      <p:sp>
        <p:nvSpPr>
          <p:cNvPr id="37" name="object 12">
            <a:extLst>
              <a:ext uri="{FF2B5EF4-FFF2-40B4-BE49-F238E27FC236}">
                <a16:creationId xmlns:a16="http://schemas.microsoft.com/office/drawing/2014/main" id="{C493B618-AF7A-3A3F-8BA1-78DE5896C4BD}"/>
              </a:ext>
            </a:extLst>
          </p:cNvPr>
          <p:cNvSpPr txBox="1"/>
          <p:nvPr/>
        </p:nvSpPr>
        <p:spPr>
          <a:xfrm>
            <a:off x="4424450" y="3900427"/>
            <a:ext cx="1232032" cy="623230"/>
          </a:xfrm>
          <a:prstGeom prst="rect">
            <a:avLst/>
          </a:prstGeom>
        </p:spPr>
        <p:txBody>
          <a:bodyPr vert="horz" wrap="square" lIns="0" tIns="66023" rIns="0" bIns="0" rtlCol="0">
            <a:spAutoFit/>
          </a:bodyPr>
          <a:lstStyle/>
          <a:p>
            <a:pPr marL="0" marR="0" lvl="0" indent="0" algn="ctr" defTabSz="457200" rtl="0" eaLnBrk="1" fontAlgn="auto" latinLnBrk="0" hangingPunct="1">
              <a:lnSpc>
                <a:spcPct val="100000"/>
              </a:lnSpc>
              <a:spcBef>
                <a:spcPts val="520"/>
              </a:spcBef>
              <a:spcAft>
                <a:spcPts val="0"/>
              </a:spcAft>
              <a:buClrTx/>
              <a:buSzTx/>
              <a:buFontTx/>
              <a:buNone/>
              <a:tabLst/>
              <a:defRPr/>
            </a:pPr>
            <a:r>
              <a:rPr kumimoji="0" lang="en-US" sz="1400" b="1" i="0" u="none" strike="noStrike" kern="1200" cap="none" spc="-10" normalizeH="0" baseline="0" noProof="0" dirty="0">
                <a:ln>
                  <a:noFill/>
                </a:ln>
                <a:solidFill>
                  <a:srgbClr val="FFFFFF"/>
                </a:solidFill>
                <a:effectLst/>
                <a:uLnTx/>
                <a:uFillTx/>
                <a:latin typeface="Liberation Sans"/>
                <a:ea typeface="+mn-ea"/>
                <a:cs typeface="Liberation Sans"/>
              </a:rPr>
              <a:t>6.7M</a:t>
            </a:r>
            <a:endParaRPr kumimoji="0" sz="1400" b="0" i="0" u="none" strike="noStrike" kern="1200" cap="none" spc="0" normalizeH="0" baseline="0" noProof="0" dirty="0">
              <a:ln>
                <a:noFill/>
              </a:ln>
              <a:solidFill>
                <a:srgbClr val="FFFFFF"/>
              </a:solidFill>
              <a:effectLst/>
              <a:uLnTx/>
              <a:uFillTx/>
              <a:latin typeface="Liberation Sans"/>
              <a:ea typeface="+mn-ea"/>
              <a:cs typeface="Liberation Sans"/>
            </a:endParaRPr>
          </a:p>
          <a:p>
            <a:pPr marL="0" marR="0" lvl="0" indent="0" algn="ctr" defTabSz="457200" rtl="0" eaLnBrk="1" fontAlgn="auto" latinLnBrk="0" hangingPunct="1">
              <a:lnSpc>
                <a:spcPct val="100000"/>
              </a:lnSpc>
              <a:spcBef>
                <a:spcPts val="225"/>
              </a:spcBef>
              <a:spcAft>
                <a:spcPts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Liberation Sans"/>
                <a:ea typeface="+mn-ea"/>
                <a:cs typeface="Liberation Sans"/>
              </a:rPr>
              <a:t>Customer</a:t>
            </a:r>
            <a:r>
              <a:rPr kumimoji="0" lang="en-US" sz="900" b="0" i="0" u="none" strike="noStrike" kern="1200" cap="none" spc="0" normalizeH="0" baseline="0" noProof="0" dirty="0">
                <a:ln>
                  <a:noFill/>
                </a:ln>
                <a:solidFill>
                  <a:srgbClr val="FFFFFF"/>
                </a:solidFill>
                <a:effectLst/>
                <a:uLnTx/>
                <a:uFillTx/>
                <a:latin typeface="Liberation Sans"/>
                <a:ea typeface="+mn-ea"/>
                <a:cs typeface="Liberation Sans"/>
              </a:rPr>
              <a:t> Voices</a:t>
            </a:r>
            <a:endParaRPr kumimoji="0" sz="900" b="0" i="0" u="none" strike="noStrike" kern="1200" cap="none" spc="0" normalizeH="0" baseline="0" noProof="0" dirty="0">
              <a:ln>
                <a:noFill/>
              </a:ln>
              <a:solidFill>
                <a:srgbClr val="FFFFFF"/>
              </a:solidFill>
              <a:effectLst/>
              <a:uLnTx/>
              <a:uFillTx/>
              <a:latin typeface="Liberation Sans"/>
              <a:ea typeface="+mn-ea"/>
              <a:cs typeface="Liberation Sans"/>
            </a:endParaRPr>
          </a:p>
          <a:p>
            <a:pPr marL="0" marR="0" lvl="0" indent="0" algn="ctr" defTabSz="457200" rtl="0" eaLnBrk="1" fontAlgn="auto" latinLnBrk="0" hangingPunct="1">
              <a:lnSpc>
                <a:spcPct val="100000"/>
              </a:lnSpc>
              <a:spcBef>
                <a:spcPts val="285"/>
              </a:spcBef>
              <a:spcAft>
                <a:spcPts val="0"/>
              </a:spcAft>
              <a:buClrTx/>
              <a:buSzTx/>
              <a:buFontTx/>
              <a:buNone/>
              <a:tabLst/>
              <a:defRPr/>
            </a:pPr>
            <a:endParaRPr kumimoji="0" sz="900" b="0" i="0" u="none" strike="noStrike" kern="1200" cap="none" spc="0" normalizeH="0" baseline="0" noProof="0" dirty="0">
              <a:ln>
                <a:noFill/>
              </a:ln>
              <a:solidFill>
                <a:srgbClr val="FFFFFF"/>
              </a:solidFill>
              <a:effectLst/>
              <a:uLnTx/>
              <a:uFillTx/>
              <a:latin typeface="Liberation Sans"/>
              <a:ea typeface="+mn-ea"/>
              <a:cs typeface="+mn-cs"/>
            </a:endParaRPr>
          </a:p>
        </p:txBody>
      </p:sp>
      <p:pic>
        <p:nvPicPr>
          <p:cNvPr id="40" name="Picture 2" descr="Microsoft Unveils a New Look - The Official Microsoft Blog">
            <a:extLst>
              <a:ext uri="{FF2B5EF4-FFF2-40B4-BE49-F238E27FC236}">
                <a16:creationId xmlns:a16="http://schemas.microsoft.com/office/drawing/2014/main" id="{0571236F-41F1-922E-C697-BAE49E395E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190" y="5104443"/>
            <a:ext cx="995933" cy="36601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Gartner Logo and symbol, meaning, history, PNG, brand">
            <a:extLst>
              <a:ext uri="{FF2B5EF4-FFF2-40B4-BE49-F238E27FC236}">
                <a16:creationId xmlns:a16="http://schemas.microsoft.com/office/drawing/2014/main" id="{EEF11208-7623-4051-A03C-C72DAE3BEB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2189" y="5681156"/>
            <a:ext cx="995934" cy="38727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McKinsey &amp; Company - Advertising Association">
            <a:extLst>
              <a:ext uri="{FF2B5EF4-FFF2-40B4-BE49-F238E27FC236}">
                <a16:creationId xmlns:a16="http://schemas.microsoft.com/office/drawing/2014/main" id="{DC565B24-8AA2-FAA3-CE1C-AB2C3F67D4DA}"/>
              </a:ext>
            </a:extLst>
          </p:cNvPr>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211407" y="6247988"/>
            <a:ext cx="1019330" cy="31610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D9DD3F55-D007-A2F6-31E7-195512FAE135}"/>
              </a:ext>
            </a:extLst>
          </p:cNvPr>
          <p:cNvSpPr txBox="1"/>
          <p:nvPr/>
        </p:nvSpPr>
        <p:spPr>
          <a:xfrm>
            <a:off x="1228123" y="4976956"/>
            <a:ext cx="5279003" cy="60016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CCA62">
                    <a:lumMod val="20000"/>
                    <a:lumOff val="80000"/>
                  </a:srgbClr>
                </a:solidFill>
                <a:effectLst/>
                <a:uLnTx/>
                <a:uFillTx/>
                <a:latin typeface="Calibri"/>
                <a:ea typeface="Calibri"/>
                <a:cs typeface="Calibri"/>
              </a:rPr>
              <a:t>Based on Microsoft’s review, the VOC solution demonstrates a strong, scalable GenAI design with clear usability, effective workflows, and high potential to deliver actionable customer insights and measurable business impact.</a:t>
            </a:r>
            <a:endParaRPr kumimoji="0" lang="en-US" sz="1800" b="0" i="0" u="none" strike="noStrike" kern="1200" cap="none" spc="0" normalizeH="0" baseline="0" noProof="0" dirty="0">
              <a:ln>
                <a:noFill/>
              </a:ln>
              <a:solidFill>
                <a:srgbClr val="7CCA62">
                  <a:lumMod val="20000"/>
                  <a:lumOff val="80000"/>
                </a:srgbClr>
              </a:solidFill>
              <a:effectLst/>
              <a:uLnTx/>
              <a:uFillTx/>
              <a:latin typeface="Calibri"/>
              <a:ea typeface="Calibri"/>
              <a:cs typeface="Calibri"/>
            </a:endParaRPr>
          </a:p>
        </p:txBody>
      </p:sp>
      <p:sp>
        <p:nvSpPr>
          <p:cNvPr id="62" name="TextBox 61">
            <a:extLst>
              <a:ext uri="{FF2B5EF4-FFF2-40B4-BE49-F238E27FC236}">
                <a16:creationId xmlns:a16="http://schemas.microsoft.com/office/drawing/2014/main" id="{68FFCCC8-38E7-9574-562E-60EB52296056}"/>
              </a:ext>
            </a:extLst>
          </p:cNvPr>
          <p:cNvSpPr txBox="1"/>
          <p:nvPr/>
        </p:nvSpPr>
        <p:spPr>
          <a:xfrm>
            <a:off x="1249326" y="6172470"/>
            <a:ext cx="5279003" cy="781689"/>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CCA62">
                    <a:lumMod val="20000"/>
                    <a:lumOff val="80000"/>
                  </a:srgbClr>
                </a:solidFill>
                <a:effectLst/>
                <a:uLnTx/>
                <a:uFillTx/>
                <a:latin typeface="Aptos"/>
                <a:ea typeface="+mn-ea"/>
                <a:cs typeface="+mn-cs"/>
              </a:rPr>
              <a:t>McKinsey recognizes the VOC framework as a well-structured and transparent methodology with strong end-to-end traceability and a mature evaluation model aligned to business impact.</a:t>
            </a:r>
          </a:p>
          <a:p>
            <a:pPr marL="0" marR="0" lvl="0" indent="0" algn="just" defTabSz="914400" rtl="0" eaLnBrk="1" fontAlgn="auto" latinLnBrk="0" hangingPunct="1">
              <a:lnSpc>
                <a:spcPts val="15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7CCA62">
                  <a:lumMod val="20000"/>
                  <a:lumOff val="80000"/>
                </a:srgbClr>
              </a:solidFill>
              <a:effectLst/>
              <a:uLnTx/>
              <a:uFillTx/>
              <a:latin typeface="Calibri Light" panose="020F0302020204030204"/>
              <a:ea typeface="Calibri" panose="020F0502020204030204" pitchFamily="34" charset="0"/>
              <a:cs typeface="Calibri" panose="020F0502020204030204"/>
            </a:endParaRPr>
          </a:p>
        </p:txBody>
      </p:sp>
      <p:sp>
        <p:nvSpPr>
          <p:cNvPr id="63" name="TextBox 62">
            <a:extLst>
              <a:ext uri="{FF2B5EF4-FFF2-40B4-BE49-F238E27FC236}">
                <a16:creationId xmlns:a16="http://schemas.microsoft.com/office/drawing/2014/main" id="{B12DEF01-1B7C-ACEA-33A1-53726FC1FCCF}"/>
              </a:ext>
            </a:extLst>
          </p:cNvPr>
          <p:cNvSpPr txBox="1"/>
          <p:nvPr/>
        </p:nvSpPr>
        <p:spPr>
          <a:xfrm>
            <a:off x="1249326" y="5594181"/>
            <a:ext cx="5257800" cy="60016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CCA62">
                    <a:lumMod val="20000"/>
                    <a:lumOff val="80000"/>
                  </a:srgbClr>
                </a:solidFill>
                <a:effectLst/>
                <a:uLnTx/>
                <a:uFillTx/>
                <a:latin typeface="Aptos"/>
                <a:ea typeface="+mn-ea"/>
                <a:cs typeface="+mn-cs"/>
              </a:rPr>
              <a:t>Aligned with Gartner’s guidance on Voice of the Customer programs, the VOC framework demonstrates strong governance, measurable scoring mechanism, and a structured closed-loop approach to driving business outcomes.</a:t>
            </a:r>
            <a:endParaRPr kumimoji="0" lang="en-US" sz="1800" b="0" i="0" u="none" strike="noStrike" kern="1200" cap="none" spc="0" normalizeH="0" baseline="0" noProof="0" dirty="0">
              <a:ln>
                <a:noFill/>
              </a:ln>
              <a:solidFill>
                <a:srgbClr val="7CCA62">
                  <a:lumMod val="20000"/>
                  <a:lumOff val="80000"/>
                </a:srgbClr>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F45BF325-4B66-0AD0-1A48-C85DE65ADE8A}"/>
              </a:ext>
            </a:extLst>
          </p:cNvPr>
          <p:cNvSpPr txBox="1"/>
          <p:nvPr/>
        </p:nvSpPr>
        <p:spPr>
          <a:xfrm>
            <a:off x="144366" y="4642544"/>
            <a:ext cx="67596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Nunito Sans Bold" pitchFamily="34" charset="-122"/>
                <a:cs typeface="Calibri"/>
              </a:rPr>
              <a:t>External Endorsements</a:t>
            </a:r>
            <a:endParaRPr kumimoji="0" lang="en-US" sz="1800" b="1" i="0" u="none" strike="noStrike" kern="1200" cap="none" spc="0" normalizeH="0" baseline="0" noProof="0" dirty="0">
              <a:ln>
                <a:noFill/>
              </a:ln>
              <a:solidFill>
                <a:srgbClr val="FFFFFF"/>
              </a:solidFill>
              <a:effectLst/>
              <a:uLnTx/>
              <a:uFillTx/>
              <a:latin typeface="Calibri" panose="020F0502020204030204"/>
              <a:ea typeface="Nunito Sans Bold" pitchFamily="34" charset="-122"/>
              <a:cs typeface="Calibri" panose="020F0502020204030204" pitchFamily="34" charset="0"/>
            </a:endParaRPr>
          </a:p>
        </p:txBody>
      </p:sp>
      <p:grpSp>
        <p:nvGrpSpPr>
          <p:cNvPr id="5" name="Group 4">
            <a:extLst>
              <a:ext uri="{FF2B5EF4-FFF2-40B4-BE49-F238E27FC236}">
                <a16:creationId xmlns:a16="http://schemas.microsoft.com/office/drawing/2014/main" id="{4B47971F-BB97-5335-957A-3A359F1103FA}"/>
              </a:ext>
            </a:extLst>
          </p:cNvPr>
          <p:cNvGrpSpPr/>
          <p:nvPr/>
        </p:nvGrpSpPr>
        <p:grpSpPr>
          <a:xfrm>
            <a:off x="2118551" y="158229"/>
            <a:ext cx="7221229" cy="375846"/>
            <a:chOff x="1097061" y="158024"/>
            <a:chExt cx="7221229" cy="375846"/>
          </a:xfrm>
        </p:grpSpPr>
        <p:grpSp>
          <p:nvGrpSpPr>
            <p:cNvPr id="10" name="Group 9">
              <a:extLst>
                <a:ext uri="{FF2B5EF4-FFF2-40B4-BE49-F238E27FC236}">
                  <a16:creationId xmlns:a16="http://schemas.microsoft.com/office/drawing/2014/main" id="{E653FCF6-9FEC-D050-A3CD-F3435128D1ED}"/>
                </a:ext>
              </a:extLst>
            </p:cNvPr>
            <p:cNvGrpSpPr/>
            <p:nvPr/>
          </p:nvGrpSpPr>
          <p:grpSpPr>
            <a:xfrm>
              <a:off x="3116677" y="158024"/>
              <a:ext cx="2637926" cy="375846"/>
              <a:chOff x="13338508" y="3004710"/>
              <a:chExt cx="2453443" cy="375846"/>
            </a:xfrm>
          </p:grpSpPr>
          <p:pic>
            <p:nvPicPr>
              <p:cNvPr id="20" name="Picture 19" descr="Icon&#10;&#10;Description automatically generated">
                <a:extLst>
                  <a:ext uri="{FF2B5EF4-FFF2-40B4-BE49-F238E27FC236}">
                    <a16:creationId xmlns:a16="http://schemas.microsoft.com/office/drawing/2014/main" id="{FCD3EC1C-859A-63C4-E0DC-A27A4F188FBD}"/>
                  </a:ext>
                </a:extLst>
              </p:cNvPr>
              <p:cNvPicPr>
                <a:picLocks noChangeAspect="1"/>
              </p:cNvPicPr>
              <p:nvPr/>
            </p:nvPicPr>
            <p:blipFill>
              <a:blip r:embed="rId11">
                <a:lum bright="70000" contrast="-70000"/>
                <a:extLst>
                  <a:ext uri="{BEBA8EAE-BF5A-486C-A8C5-ECC9F3942E4B}">
                    <a14:imgProps xmlns:a14="http://schemas.microsoft.com/office/drawing/2010/main">
                      <a14:imgLayer r:embed="rId12">
                        <a14:imgEffect>
                          <a14:backgroundRemoval t="10000" b="90000" l="10000" r="90000">
                            <a14:foregroundMark x1="60948" y1="26797" x2="60948" y2="26797"/>
                            <a14:foregroundMark x1="65033" y1="36438" x2="65033" y2="36438"/>
                            <a14:foregroundMark x1="59150" y1="49837" x2="59150" y2="49837"/>
                            <a14:foregroundMark x1="61111" y1="66503" x2="61111" y2="66503"/>
                            <a14:foregroundMark x1="62908" y1="75000" x2="62908" y2="75000"/>
                            <a14:backgroundMark x1="62745" y1="37908" x2="62745" y2="37908"/>
                          </a14:backgroundRemoval>
                        </a14:imgEffect>
                      </a14:imgLayer>
                    </a14:imgProps>
                  </a:ext>
                  <a:ext uri="{28A0092B-C50C-407E-A947-70E740481C1C}">
                    <a14:useLocalDpi xmlns:a14="http://schemas.microsoft.com/office/drawing/2010/main" val="0"/>
                  </a:ext>
                </a:extLst>
              </a:blip>
              <a:stretch>
                <a:fillRect/>
              </a:stretch>
            </p:blipFill>
            <p:spPr>
              <a:xfrm>
                <a:off x="13338508" y="3004710"/>
                <a:ext cx="376459" cy="375846"/>
              </a:xfrm>
              <a:prstGeom prst="rect">
                <a:avLst/>
              </a:prstGeom>
            </p:spPr>
          </p:pic>
          <p:sp>
            <p:nvSpPr>
              <p:cNvPr id="30" name="TextBox 29">
                <a:extLst>
                  <a:ext uri="{FF2B5EF4-FFF2-40B4-BE49-F238E27FC236}">
                    <a16:creationId xmlns:a16="http://schemas.microsoft.com/office/drawing/2014/main" id="{598C0124-AA6B-F620-E792-38A2D275FBD7}"/>
                  </a:ext>
                </a:extLst>
              </p:cNvPr>
              <p:cNvSpPr txBox="1"/>
              <p:nvPr/>
            </p:nvSpPr>
            <p:spPr>
              <a:xfrm>
                <a:off x="13692873" y="3063832"/>
                <a:ext cx="209907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Dubai" panose="020B0503030403030204" pitchFamily="34" charset="-78"/>
                    <a:ea typeface="+mn-ea"/>
                    <a:cs typeface="Dubai" panose="020B0503030403030204" pitchFamily="34" charset="-78"/>
                  </a:rPr>
                  <a:t>DIGITAL TRANSFORMATION</a:t>
                </a:r>
              </a:p>
            </p:txBody>
          </p:sp>
        </p:grpSp>
        <p:grpSp>
          <p:nvGrpSpPr>
            <p:cNvPr id="12" name="Group 11">
              <a:extLst>
                <a:ext uri="{FF2B5EF4-FFF2-40B4-BE49-F238E27FC236}">
                  <a16:creationId xmlns:a16="http://schemas.microsoft.com/office/drawing/2014/main" id="{4993F848-97F0-6BBC-C681-52F1794CEC98}"/>
                </a:ext>
              </a:extLst>
            </p:cNvPr>
            <p:cNvGrpSpPr/>
            <p:nvPr/>
          </p:nvGrpSpPr>
          <p:grpSpPr>
            <a:xfrm>
              <a:off x="6315147" y="180211"/>
              <a:ext cx="2003143" cy="325943"/>
              <a:chOff x="3605554" y="3277514"/>
              <a:chExt cx="1863054" cy="325943"/>
            </a:xfrm>
          </p:grpSpPr>
          <p:pic>
            <p:nvPicPr>
              <p:cNvPr id="18" name="Picture 17">
                <a:extLst>
                  <a:ext uri="{FF2B5EF4-FFF2-40B4-BE49-F238E27FC236}">
                    <a16:creationId xmlns:a16="http://schemas.microsoft.com/office/drawing/2014/main" id="{8164041B-9B28-5DD0-3813-D22DB989C5B5}"/>
                  </a:ext>
                </a:extLst>
              </p:cNvPr>
              <p:cNvPicPr>
                <a:picLocks noChangeAspect="1"/>
              </p:cNvPicPr>
              <p:nvPr/>
            </p:nvPicPr>
            <p:blipFill>
              <a:blip r:embed="rId13">
                <a:lum bright="70000" contrast="-70000"/>
                <a:extLst>
                  <a:ext uri="{BEBA8EAE-BF5A-486C-A8C5-ECC9F3942E4B}">
                    <a14:imgProps xmlns:a14="http://schemas.microsoft.com/office/drawing/2010/main">
                      <a14:imgLayer r:embed="rId14">
                        <a14:imgEffect>
                          <a14:backgroundRemoval t="8036" b="96429" l="6250" r="93750">
                            <a14:foregroundMark x1="6250" y1="42411" x2="6250" y2="42411"/>
                            <a14:foregroundMark x1="50000" y1="8036" x2="50000" y2="8036"/>
                            <a14:foregroundMark x1="94196" y1="41071" x2="94196" y2="41071"/>
                            <a14:foregroundMark x1="74554" y1="92411" x2="74554" y2="92411"/>
                            <a14:foregroundMark x1="22768" y1="94196" x2="22768" y2="94196"/>
                            <a14:foregroundMark x1="78125" y1="96429" x2="78125" y2="96429"/>
                          </a14:backgroundRemoval>
                        </a14:imgEffect>
                      </a14:imgLayer>
                    </a14:imgProps>
                  </a:ext>
                  <a:ext uri="{28A0092B-C50C-407E-A947-70E740481C1C}">
                    <a14:useLocalDpi xmlns:a14="http://schemas.microsoft.com/office/drawing/2010/main" val="0"/>
                  </a:ext>
                </a:extLst>
              </a:blip>
              <a:stretch>
                <a:fillRect/>
              </a:stretch>
            </p:blipFill>
            <p:spPr>
              <a:xfrm rot="10800000" flipV="1">
                <a:off x="3605554" y="3277514"/>
                <a:ext cx="325943" cy="325943"/>
              </a:xfrm>
              <a:prstGeom prst="rect">
                <a:avLst/>
              </a:prstGeom>
            </p:spPr>
          </p:pic>
          <p:sp>
            <p:nvSpPr>
              <p:cNvPr id="19" name="Rectangle 18">
                <a:extLst>
                  <a:ext uri="{FF2B5EF4-FFF2-40B4-BE49-F238E27FC236}">
                    <a16:creationId xmlns:a16="http://schemas.microsoft.com/office/drawing/2014/main" id="{DACC9AFC-97E1-7416-020F-4212ED8CF50C}"/>
                  </a:ext>
                </a:extLst>
              </p:cNvPr>
              <p:cNvSpPr/>
              <p:nvPr/>
            </p:nvSpPr>
            <p:spPr>
              <a:xfrm>
                <a:off x="3928749" y="3323288"/>
                <a:ext cx="1539859"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FUTURE LEADERSHIP</a:t>
                </a:r>
              </a:p>
            </p:txBody>
          </p:sp>
        </p:grpSp>
        <p:grpSp>
          <p:nvGrpSpPr>
            <p:cNvPr id="14" name="Group 13">
              <a:extLst>
                <a:ext uri="{FF2B5EF4-FFF2-40B4-BE49-F238E27FC236}">
                  <a16:creationId xmlns:a16="http://schemas.microsoft.com/office/drawing/2014/main" id="{4875A2FC-2BED-3C3A-8624-738ECCC31673}"/>
                </a:ext>
              </a:extLst>
            </p:cNvPr>
            <p:cNvGrpSpPr/>
            <p:nvPr/>
          </p:nvGrpSpPr>
          <p:grpSpPr>
            <a:xfrm>
              <a:off x="1097061" y="173304"/>
              <a:ext cx="1487794" cy="316757"/>
              <a:chOff x="13200596" y="-1743353"/>
              <a:chExt cx="1383746" cy="316757"/>
            </a:xfrm>
          </p:grpSpPr>
          <p:sp>
            <p:nvSpPr>
              <p:cNvPr id="15" name="TextBox 14">
                <a:extLst>
                  <a:ext uri="{FF2B5EF4-FFF2-40B4-BE49-F238E27FC236}">
                    <a16:creationId xmlns:a16="http://schemas.microsoft.com/office/drawing/2014/main" id="{4200D88C-9846-D8D4-F429-DDF0E94967A8}"/>
                  </a:ext>
                </a:extLst>
              </p:cNvPr>
              <p:cNvSpPr txBox="1"/>
              <p:nvPr/>
            </p:nvSpPr>
            <p:spPr>
              <a:xfrm>
                <a:off x="13532222" y="-1703595"/>
                <a:ext cx="105212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HIGHLIGHTS </a:t>
                </a:r>
              </a:p>
            </p:txBody>
          </p:sp>
          <p:pic>
            <p:nvPicPr>
              <p:cNvPr id="16" name="Picture 15" descr="A picture containing icon&#10;&#10;Description automatically generated">
                <a:extLst>
                  <a:ext uri="{FF2B5EF4-FFF2-40B4-BE49-F238E27FC236}">
                    <a16:creationId xmlns:a16="http://schemas.microsoft.com/office/drawing/2014/main" id="{BB01BB46-6E6B-8C55-7FFC-E12E39CFDF04}"/>
                  </a:ext>
                </a:extLst>
              </p:cNvPr>
              <p:cNvPicPr>
                <a:picLocks noChangeAspect="1"/>
              </p:cNvPicPr>
              <p:nvPr/>
            </p:nvPicPr>
            <p:blipFill>
              <a:blip r:embed="rId15">
                <a:lum bright="70000" contrast="-70000"/>
                <a:extLst>
                  <a:ext uri="{BEBA8EAE-BF5A-486C-A8C5-ECC9F3942E4B}">
                    <a14:imgProps xmlns:a14="http://schemas.microsoft.com/office/drawing/2010/main">
                      <a14:imgLayer r:embed="rId16">
                        <a14:imgEffect>
                          <a14:backgroundRemoval t="1429" b="94184" l="4022" r="96957">
                            <a14:foregroundMark x1="23913" y1="2857" x2="23913" y2="2857"/>
                            <a14:foregroundMark x1="21522" y1="1429" x2="21522" y2="1429"/>
                            <a14:foregroundMark x1="4239" y1="7347" x2="4239" y2="7347"/>
                            <a14:foregroundMark x1="97065" y1="8776" x2="97065" y2="8776"/>
                            <a14:foregroundMark x1="25543" y1="94184" x2="25543" y2="94184"/>
                            <a14:foregroundMark x1="32065" y1="87041" x2="32065" y2="87041"/>
                            <a14:backgroundMark x1="33043" y1="16327" x2="33043" y2="16327"/>
                          </a14:backgroundRemoval>
                        </a14:imgEffect>
                      </a14:imgLayer>
                    </a14:imgProps>
                  </a:ext>
                  <a:ext uri="{28A0092B-C50C-407E-A947-70E740481C1C}">
                    <a14:useLocalDpi xmlns:a14="http://schemas.microsoft.com/office/drawing/2010/main" val="0"/>
                  </a:ext>
                </a:extLst>
              </a:blip>
              <a:stretch>
                <a:fillRect/>
              </a:stretch>
            </p:blipFill>
            <p:spPr>
              <a:xfrm>
                <a:off x="13200596" y="-1743353"/>
                <a:ext cx="294692" cy="313911"/>
              </a:xfrm>
              <a:prstGeom prst="rect">
                <a:avLst/>
              </a:prstGeom>
            </p:spPr>
          </p:pic>
        </p:grpSp>
      </p:grpSp>
    </p:spTree>
    <p:extLst>
      <p:ext uri="{BB962C8B-B14F-4D97-AF65-F5344CB8AC3E}">
        <p14:creationId xmlns:p14="http://schemas.microsoft.com/office/powerpoint/2010/main" val="4019973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The project aims develop a corporate wide digital transformation strategy that shall define DEWA digital aspiration, key areas of action and the roadmap to achieve effective and value adding digital transformation across all divisions to support our stak"/>
          <p:cNvSpPr/>
          <p:nvPr/>
        </p:nvSpPr>
        <p:spPr>
          <a:xfrm>
            <a:off x="0" y="761957"/>
            <a:ext cx="12192000" cy="582778"/>
          </a:xfrm>
          <a:prstGeom prst="rect">
            <a:avLst/>
          </a:prstGeom>
          <a:solidFill>
            <a:srgbClr val="314D5B">
              <a:alpha val="64999"/>
            </a:srgbClr>
          </a:solidFill>
          <a:ln w="12700">
            <a:miter lim="400000"/>
          </a:ln>
          <a:effectLst>
            <a:outerShdw blurRad="1270000" dist="444500" dir="5400000" rotWithShape="0">
              <a:srgbClr val="000000">
                <a:alpha val="18157"/>
              </a:srgbClr>
            </a:outerShdw>
          </a:effectLst>
        </p:spPr>
        <p:txBody>
          <a:bodyPr tIns="45720" bIns="45720" anchor="ctr"/>
          <a:lstStyle/>
          <a:p>
            <a:pPr marL="0" marR="76200" lvl="0" indent="0" algn="just" defTabSz="457200" rtl="0" eaLnBrk="1" fontAlgn="auto" latinLnBrk="0" hangingPunct="1">
              <a:lnSpc>
                <a:spcPct val="80000"/>
              </a:lnSpc>
              <a:spcBef>
                <a:spcPts val="0"/>
              </a:spcBef>
              <a:spcAft>
                <a:spcPts val="0"/>
              </a:spcAft>
              <a:buClrTx/>
              <a:buSzTx/>
              <a:buFontTx/>
              <a:buNone/>
              <a:tabLst/>
              <a:defRPr spc="105">
                <a:solidFill>
                  <a:srgbClr val="FFFFFF"/>
                </a:solidFill>
                <a:latin typeface="Dubai Regular"/>
                <a:ea typeface="Dubai Regular"/>
                <a:cs typeface="Dubai Regular"/>
                <a:sym typeface="Dubai Regular"/>
              </a:defRPr>
            </a:pPr>
            <a:endParaRPr kumimoji="0" sz="900" b="0" i="0" u="none" strike="noStrike" kern="1200" cap="none" spc="105" normalizeH="0" baseline="0" noProof="0">
              <a:ln>
                <a:noFill/>
              </a:ln>
              <a:solidFill>
                <a:srgbClr val="FFFFFF"/>
              </a:solidFill>
              <a:effectLst/>
              <a:uLnTx/>
              <a:uFillTx/>
              <a:latin typeface="Dubai Regular"/>
              <a:cs typeface="Dubai Regular"/>
              <a:sym typeface="Dubai Regular"/>
            </a:endParaRPr>
          </a:p>
        </p:txBody>
      </p:sp>
      <p:grpSp>
        <p:nvGrpSpPr>
          <p:cNvPr id="533" name="Group"/>
          <p:cNvGrpSpPr/>
          <p:nvPr/>
        </p:nvGrpSpPr>
        <p:grpSpPr>
          <a:xfrm>
            <a:off x="302468" y="678267"/>
            <a:ext cx="708917" cy="708919"/>
            <a:chOff x="0" y="0"/>
            <a:chExt cx="1417832" cy="1417836"/>
          </a:xfrm>
        </p:grpSpPr>
        <p:sp>
          <p:nvSpPr>
            <p:cNvPr id="531" name="Circle"/>
            <p:cNvSpPr/>
            <p:nvPr/>
          </p:nvSpPr>
          <p:spPr>
            <a:xfrm>
              <a:off x="-1" y="-1"/>
              <a:ext cx="1417834" cy="1417837"/>
            </a:xfrm>
            <a:prstGeom prst="ellipse">
              <a:avLst/>
            </a:prstGeom>
            <a:solidFill>
              <a:srgbClr val="17A089"/>
            </a:solidFill>
            <a:ln w="12700" cap="flat">
              <a:noFill/>
              <a:miter lim="400000"/>
            </a:ln>
            <a:effectLst/>
          </p:spPr>
          <p:txBody>
            <a:bodyPr wrap="square" lIns="45720" tIns="45720" rIns="45720" bIns="4572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600">
                  <a:solidFill>
                    <a:srgbClr val="5EC27F"/>
                  </a:solidFill>
                  <a:latin typeface="Dubai Bold"/>
                  <a:ea typeface="Dubai Bold"/>
                  <a:cs typeface="Dubai Bold"/>
                  <a:sym typeface="Dubai Bold"/>
                </a:defRPr>
              </a:pPr>
              <a:endParaRPr kumimoji="0" sz="800" b="0" i="0" u="none" strike="noStrike" kern="1200" cap="none" spc="0" normalizeH="0" baseline="0" noProof="0">
                <a:ln>
                  <a:noFill/>
                </a:ln>
                <a:solidFill>
                  <a:srgbClr val="5EC27F"/>
                </a:solidFill>
                <a:effectLst/>
                <a:uLnTx/>
                <a:uFillTx/>
                <a:latin typeface="Dubai Bold"/>
                <a:cs typeface="Dubai Bold"/>
                <a:sym typeface="Dubai Bold"/>
              </a:endParaRPr>
            </a:p>
          </p:txBody>
        </p:sp>
        <p:sp>
          <p:nvSpPr>
            <p:cNvPr id="532" name="Shape"/>
            <p:cNvSpPr/>
            <p:nvPr/>
          </p:nvSpPr>
          <p:spPr>
            <a:xfrm>
              <a:off x="267838" y="264675"/>
              <a:ext cx="882151" cy="882152"/>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8"/>
                    <a:pt x="17673" y="7364"/>
                  </a:cubicBezTo>
                  <a:cubicBezTo>
                    <a:pt x="17673" y="6787"/>
                    <a:pt x="17339" y="6295"/>
                    <a:pt x="16856" y="6052"/>
                  </a:cubicBezTo>
                  <a:cubicBezTo>
                    <a:pt x="17033" y="5170"/>
                    <a:pt x="17144" y="4264"/>
                    <a:pt x="17167" y="3336"/>
                  </a:cubicBezTo>
                  <a:cubicBezTo>
                    <a:pt x="19277" y="5136"/>
                    <a:pt x="20618" y="7809"/>
                    <a:pt x="20618" y="10800"/>
                  </a:cubicBezTo>
                  <a:cubicBezTo>
                    <a:pt x="20618" y="11764"/>
                    <a:pt x="20469" y="12690"/>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6"/>
                    <a:pt x="10556" y="16200"/>
                    <a:pt x="10800" y="16200"/>
                  </a:cubicBezTo>
                  <a:cubicBezTo>
                    <a:pt x="11273" y="16200"/>
                    <a:pt x="11689" y="15974"/>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3"/>
                  </a:moveTo>
                  <a:cubicBezTo>
                    <a:pt x="3476" y="16840"/>
                    <a:pt x="3436" y="16280"/>
                    <a:pt x="3436" y="15709"/>
                  </a:cubicBezTo>
                  <a:cubicBezTo>
                    <a:pt x="3436" y="14764"/>
                    <a:pt x="3536" y="13842"/>
                    <a:pt x="3707" y="12946"/>
                  </a:cubicBezTo>
                  <a:cubicBezTo>
                    <a:pt x="5455" y="13988"/>
                    <a:pt x="7377" y="14767"/>
                    <a:pt x="9421" y="15227"/>
                  </a:cubicBezTo>
                  <a:cubicBezTo>
                    <a:pt x="9431" y="15254"/>
                    <a:pt x="9436" y="15282"/>
                    <a:pt x="9447" y="15308"/>
                  </a:cubicBezTo>
                  <a:cubicBezTo>
                    <a:pt x="7724" y="16421"/>
                    <a:pt x="5761" y="17193"/>
                    <a:pt x="3643" y="17507"/>
                  </a:cubicBezTo>
                  <a:cubicBezTo>
                    <a:pt x="3608" y="17469"/>
                    <a:pt x="3573" y="17430"/>
                    <a:pt x="3539" y="17393"/>
                  </a:cubicBezTo>
                  <a:moveTo>
                    <a:pt x="3075" y="11369"/>
                  </a:moveTo>
                  <a:cubicBezTo>
                    <a:pt x="2361" y="10869"/>
                    <a:pt x="1683" y="10322"/>
                    <a:pt x="1046" y="9729"/>
                  </a:cubicBezTo>
                  <a:cubicBezTo>
                    <a:pt x="1528" y="5299"/>
                    <a:pt x="4955" y="1762"/>
                    <a:pt x="9331" y="1104"/>
                  </a:cubicBezTo>
                  <a:cubicBezTo>
                    <a:pt x="9335" y="1629"/>
                    <a:pt x="9363" y="2148"/>
                    <a:pt x="9417" y="2660"/>
                  </a:cubicBezTo>
                  <a:cubicBezTo>
                    <a:pt x="8572" y="3227"/>
                    <a:pt x="7787" y="3879"/>
                    <a:pt x="7069" y="4597"/>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4"/>
                    <a:pt x="3936" y="11937"/>
                  </a:cubicBezTo>
                  <a:cubicBezTo>
                    <a:pt x="4379" y="10266"/>
                    <a:pt x="5100" y="8709"/>
                    <a:pt x="6060" y="7326"/>
                  </a:cubicBezTo>
                  <a:cubicBezTo>
                    <a:pt x="6164" y="7349"/>
                    <a:pt x="6271" y="7364"/>
                    <a:pt x="6382" y="7364"/>
                  </a:cubicBezTo>
                  <a:cubicBezTo>
                    <a:pt x="7195" y="7364"/>
                    <a:pt x="7855" y="6705"/>
                    <a:pt x="7855" y="5891"/>
                  </a:cubicBezTo>
                  <a:cubicBezTo>
                    <a:pt x="7855" y="5688"/>
                    <a:pt x="7813" y="5494"/>
                    <a:pt x="7739" y="5318"/>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1"/>
                    <a:pt x="11005" y="1708"/>
                    <a:pt x="10354" y="2082"/>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6"/>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8"/>
                    <a:pt x="15149" y="8393"/>
                  </a:cubicBezTo>
                  <a:cubicBezTo>
                    <a:pt x="14827" y="9199"/>
                    <a:pt x="14443" y="9974"/>
                    <a:pt x="13991" y="10701"/>
                  </a:cubicBezTo>
                  <a:cubicBezTo>
                    <a:pt x="12159" y="8620"/>
                    <a:pt x="10894" y="6025"/>
                    <a:pt x="10469" y="3152"/>
                  </a:cubicBezTo>
                  <a:cubicBezTo>
                    <a:pt x="11590" y="2463"/>
                    <a:pt x="12813" y="1934"/>
                    <a:pt x="14106" y="1565"/>
                  </a:cubicBezTo>
                  <a:cubicBezTo>
                    <a:pt x="14844" y="1829"/>
                    <a:pt x="15544" y="2174"/>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F9F9F9"/>
            </a:solidFill>
            <a:ln w="12700" cap="flat">
              <a:noFill/>
              <a:miter lim="400000"/>
            </a:ln>
            <a:effectLst/>
          </p:spPr>
          <p:txBody>
            <a:bodyPr wrap="square" lIns="45720" tIns="45720" rIns="45720" bIns="4572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a:solidFill>
                    <a:srgbClr val="05686C"/>
                  </a:solidFill>
                  <a:latin typeface="Dubai Bold"/>
                  <a:ea typeface="Dubai Bold"/>
                  <a:cs typeface="Dubai Bold"/>
                  <a:sym typeface="Dubai Bold"/>
                </a:defRPr>
              </a:pPr>
              <a:endParaRPr kumimoji="0" sz="900" b="0" i="0" u="none" strike="noStrike" kern="1200" cap="none" spc="0" normalizeH="0" baseline="0" noProof="0">
                <a:ln>
                  <a:noFill/>
                </a:ln>
                <a:solidFill>
                  <a:srgbClr val="05686C"/>
                </a:solidFill>
                <a:effectLst/>
                <a:uLnTx/>
                <a:uFillTx/>
                <a:latin typeface="Dubai Bold"/>
                <a:cs typeface="Dubai Bold"/>
                <a:sym typeface="Dubai Bold"/>
              </a:endParaRPr>
            </a:p>
          </p:txBody>
        </p:sp>
      </p:grpSp>
      <p:sp>
        <p:nvSpPr>
          <p:cNvPr id="534" name="The project aims develop a corporate wide digital transformation strategy that shall define DEWA digital aspiration, key areas of action and the roadmap to achieve effective and value adding digital transformation across all divisions to support our stak"/>
          <p:cNvSpPr txBox="1"/>
          <p:nvPr/>
        </p:nvSpPr>
        <p:spPr>
          <a:xfrm>
            <a:off x="1145302" y="853289"/>
            <a:ext cx="10819287" cy="409856"/>
          </a:xfrm>
          <a:prstGeom prst="rect">
            <a:avLst/>
          </a:prstGeom>
          <a:ln w="12700">
            <a:miter lim="400000"/>
          </a:ln>
          <a:effectLst>
            <a:outerShdw blurRad="1270000" dist="444500" dir="5400000" rotWithShape="0">
              <a:srgbClr val="000000">
                <a:alpha val="1815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marL="0" marR="76200" lvl="0" indent="0" algn="just" defTabSz="457200" rtl="0" eaLnBrk="1" fontAlgn="auto" latinLnBrk="0" hangingPunct="1">
              <a:lnSpc>
                <a:spcPct val="80000"/>
              </a:lnSpc>
              <a:spcBef>
                <a:spcPts val="0"/>
              </a:spcBef>
              <a:spcAft>
                <a:spcPts val="0"/>
              </a:spcAft>
              <a:buClrTx/>
              <a:buSzTx/>
              <a:buFontTx/>
              <a:buNone/>
              <a:tabLst/>
              <a:defRPr sz="2800" spc="105">
                <a:solidFill>
                  <a:srgbClr val="FFFFFF"/>
                </a:solidFill>
                <a:latin typeface="Dubai Medium"/>
                <a:ea typeface="Dubai Medium"/>
                <a:cs typeface="Dubai Medium"/>
                <a:sym typeface="Dubai Medium"/>
              </a:defRPr>
            </a:pPr>
            <a:r>
              <a:rPr kumimoji="0" sz="1400" b="0" i="0" u="none" strike="noStrike" kern="1200" cap="none" spc="105" normalizeH="0" baseline="0" noProof="0" dirty="0">
                <a:ln>
                  <a:noFill/>
                </a:ln>
                <a:solidFill>
                  <a:srgbClr val="FFFFFF"/>
                </a:solidFill>
                <a:effectLst/>
                <a:uLnTx/>
                <a:uFillTx/>
                <a:latin typeface="Dubai Medium"/>
                <a:cs typeface="Dubai Medium"/>
                <a:sym typeface="Dubai Medium"/>
              </a:rPr>
              <a:t>DIGITIZED SERVICES </a:t>
            </a:r>
            <a:endParaRPr kumimoji="0" sz="2700" b="0" i="0" u="none" strike="noStrike" kern="1200" cap="none" spc="105" normalizeH="0" baseline="0" noProof="0" dirty="0">
              <a:ln>
                <a:noFill/>
              </a:ln>
              <a:solidFill>
                <a:srgbClr val="FFFFFF"/>
              </a:solidFill>
              <a:effectLst/>
              <a:uLnTx/>
              <a:uFillTx/>
              <a:latin typeface="Dubai Medium"/>
              <a:cs typeface="Dubai Medium"/>
              <a:sym typeface="Dubai Medium"/>
            </a:endParaRPr>
          </a:p>
          <a:p>
            <a:pPr marL="0" marR="76200" lvl="0" indent="0" algn="just" defTabSz="457200" rtl="0" eaLnBrk="1" fontAlgn="auto" latinLnBrk="0" hangingPunct="1">
              <a:lnSpc>
                <a:spcPct val="80000"/>
              </a:lnSpc>
              <a:spcBef>
                <a:spcPts val="0"/>
              </a:spcBef>
              <a:spcAft>
                <a:spcPts val="0"/>
              </a:spcAft>
              <a:buClrTx/>
              <a:buSzTx/>
              <a:buFontTx/>
              <a:buNone/>
              <a:tabLst/>
              <a:defRPr sz="400" spc="105">
                <a:solidFill>
                  <a:srgbClr val="FFFFFF"/>
                </a:solidFill>
                <a:latin typeface="Dubai Regular"/>
                <a:ea typeface="Dubai Regular"/>
                <a:cs typeface="Dubai Regular"/>
                <a:sym typeface="Dubai Regular"/>
              </a:defRPr>
            </a:pPr>
            <a:endParaRPr kumimoji="0" sz="450" b="0" i="0" u="none" strike="noStrike" kern="1200" cap="none" spc="105" normalizeH="0" baseline="0" noProof="0" dirty="0">
              <a:ln>
                <a:noFill/>
              </a:ln>
              <a:solidFill>
                <a:srgbClr val="FFFFFF"/>
              </a:solidFill>
              <a:effectLst/>
              <a:uLnTx/>
              <a:uFillTx/>
              <a:latin typeface="Dubai Regular"/>
              <a:cs typeface="Dubai Regular"/>
              <a:sym typeface="Dubai Regular"/>
            </a:endParaRPr>
          </a:p>
          <a:p>
            <a:pPr marL="0" marR="76200" lvl="0" indent="0" algn="just" defTabSz="457200" rtl="0" eaLnBrk="1" fontAlgn="auto" latinLnBrk="0" hangingPunct="1">
              <a:lnSpc>
                <a:spcPct val="80000"/>
              </a:lnSpc>
              <a:spcBef>
                <a:spcPts val="0"/>
              </a:spcBef>
              <a:spcAft>
                <a:spcPts val="0"/>
              </a:spcAft>
              <a:buClrTx/>
              <a:buSzTx/>
              <a:buFontTx/>
              <a:buNone/>
              <a:tabLst/>
              <a:defRPr sz="2000" spc="105">
                <a:solidFill>
                  <a:srgbClr val="FFFFFF"/>
                </a:solidFill>
                <a:latin typeface="Dubai Regular"/>
                <a:ea typeface="Dubai Regular"/>
                <a:cs typeface="Dubai Regular"/>
                <a:sym typeface="Dubai Regular"/>
              </a:defRPr>
            </a:pPr>
            <a:r>
              <a:rPr kumimoji="0" sz="1000" b="0" i="0" u="none" strike="noStrike" kern="1200" cap="none" spc="105" normalizeH="0" baseline="0" noProof="0" dirty="0">
                <a:ln>
                  <a:noFill/>
                </a:ln>
                <a:solidFill>
                  <a:srgbClr val="FFFFFF"/>
                </a:solidFill>
                <a:effectLst/>
                <a:uLnTx/>
                <a:uFillTx/>
                <a:latin typeface="Dubai Regular"/>
                <a:cs typeface="Dubai Regular"/>
                <a:sym typeface="Dubai Regular"/>
              </a:rPr>
              <a:t>Ensuring seamless and secure implementation to deliver critical projects on-time</a:t>
            </a:r>
          </a:p>
        </p:txBody>
      </p:sp>
      <p:sp>
        <p:nvSpPr>
          <p:cNvPr id="545" name="My Sustainable Living Program 2.0"/>
          <p:cNvSpPr txBox="1"/>
          <p:nvPr/>
        </p:nvSpPr>
        <p:spPr>
          <a:xfrm>
            <a:off x="272429" y="1414646"/>
            <a:ext cx="4709238" cy="443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defRPr sz="5100" b="1">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550" b="1" i="0" u="none" strike="noStrike" kern="1200" cap="none" spc="0" normalizeH="0" baseline="0" noProof="0" dirty="0">
                <a:ln>
                  <a:noFill/>
                </a:ln>
                <a:solidFill>
                  <a:srgbClr val="FFFFFF"/>
                </a:solidFill>
                <a:effectLst/>
                <a:uLnTx/>
                <a:uFillTx/>
                <a:latin typeface="Calibri" panose="020F0502020204030204"/>
                <a:ea typeface="+mn-ea"/>
                <a:cs typeface="+mn-cs"/>
              </a:rPr>
              <a:t>My Sustainable Living Program 2.0</a:t>
            </a:r>
          </a:p>
        </p:txBody>
      </p:sp>
      <p:sp>
        <p:nvSpPr>
          <p:cNvPr id="546" name="MSLP 2.0 (My Sustainable Living Program) empowers customers with data-driven insights into their electricity and water consumption, enabling informed decisions and promoting sustainable usage. It provides features such as daily and historical usage track"/>
          <p:cNvSpPr txBox="1"/>
          <p:nvPr/>
        </p:nvSpPr>
        <p:spPr>
          <a:xfrm>
            <a:off x="327021" y="2052849"/>
            <a:ext cx="6343635" cy="651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gn="l" defTabSz="457200">
              <a:spcBef>
                <a:spcPts val="1200"/>
              </a:spcBef>
              <a:defRPr sz="2600">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It </a:t>
            </a:r>
            <a:r>
              <a:rPr kumimoji="0" sz="1300" b="0" i="0" u="none" strike="noStrike" kern="1200" cap="none" spc="0" normalizeH="0" baseline="0" noProof="0" dirty="0">
                <a:ln>
                  <a:noFill/>
                </a:ln>
                <a:solidFill>
                  <a:srgbClr val="FFFFFF"/>
                </a:solidFill>
                <a:effectLst/>
                <a:uLnTx/>
                <a:uFillTx/>
                <a:latin typeface="Calibri" panose="020F0502020204030204"/>
                <a:ea typeface="+mn-ea"/>
                <a:cs typeface="+mn-cs"/>
              </a:rPr>
              <a:t>empowers customers with data-driven insights into their electricity and water consumption</a:t>
            </a: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 - </a:t>
            </a:r>
            <a:r>
              <a:rPr kumimoji="0" sz="1300" b="0" i="0" u="none" strike="noStrike" kern="1200" cap="none" spc="0" normalizeH="0" baseline="0" noProof="0" dirty="0">
                <a:ln>
                  <a:noFill/>
                </a:ln>
                <a:solidFill>
                  <a:srgbClr val="FFFFFF"/>
                </a:solidFill>
                <a:effectLst/>
                <a:uLnTx/>
                <a:uFillTx/>
                <a:latin typeface="Calibri" panose="020F0502020204030204"/>
                <a:ea typeface="+mn-ea"/>
                <a:cs typeface="+mn-cs"/>
              </a:rPr>
              <a:t>delivering a comprehensive and actionable view of resource consumption across DEWA channels.</a:t>
            </a:r>
          </a:p>
        </p:txBody>
      </p:sp>
      <p:grpSp>
        <p:nvGrpSpPr>
          <p:cNvPr id="551" name="Group"/>
          <p:cNvGrpSpPr/>
          <p:nvPr/>
        </p:nvGrpSpPr>
        <p:grpSpPr>
          <a:xfrm>
            <a:off x="328285" y="5051732"/>
            <a:ext cx="6363703" cy="1360750"/>
            <a:chOff x="-1" y="0"/>
            <a:chExt cx="12078879" cy="2721498"/>
          </a:xfrm>
        </p:grpSpPr>
        <p:grpSp>
          <p:nvGrpSpPr>
            <p:cNvPr id="549" name="Group"/>
            <p:cNvGrpSpPr/>
            <p:nvPr/>
          </p:nvGrpSpPr>
          <p:grpSpPr>
            <a:xfrm>
              <a:off x="-1" y="0"/>
              <a:ext cx="12078879" cy="2721498"/>
              <a:chOff x="0" y="0"/>
              <a:chExt cx="12078877" cy="2721497"/>
            </a:xfrm>
          </p:grpSpPr>
          <p:sp>
            <p:nvSpPr>
              <p:cNvPr id="547" name="Rounded Rectangle"/>
              <p:cNvSpPr/>
              <p:nvPr/>
            </p:nvSpPr>
            <p:spPr>
              <a:xfrm>
                <a:off x="-1" y="0"/>
                <a:ext cx="12078879" cy="2721498"/>
              </a:xfrm>
              <a:prstGeom prst="roundRect">
                <a:avLst>
                  <a:gd name="adj" fmla="val 4809"/>
                </a:avLst>
              </a:prstGeom>
              <a:noFill/>
              <a:ln w="25400" cap="flat">
                <a:solidFill>
                  <a:srgbClr val="71A2AC"/>
                </a:solidFill>
                <a:prstDash val="solid"/>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548" name="Key Outcomes"/>
              <p:cNvSpPr txBox="1"/>
              <p:nvPr/>
            </p:nvSpPr>
            <p:spPr>
              <a:xfrm>
                <a:off x="243953" y="225522"/>
                <a:ext cx="5269881" cy="5978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lvl1pPr algn="l" defTabSz="457200">
                  <a:spcBef>
                    <a:spcPts val="1200"/>
                  </a:spcBef>
                  <a:defRPr sz="3300" b="1">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1650" b="1" i="0" u="none" strike="noStrike" kern="1200" cap="none" spc="0" normalizeH="0" baseline="0" noProof="0">
                    <a:ln>
                      <a:noFill/>
                    </a:ln>
                    <a:solidFill>
                      <a:srgbClr val="FFFFFF"/>
                    </a:solidFill>
                    <a:effectLst/>
                    <a:uLnTx/>
                    <a:uFillTx/>
                    <a:latin typeface="Calibri" panose="020F0502020204030204"/>
                    <a:ea typeface="+mn-ea"/>
                    <a:cs typeface="+mn-cs"/>
                  </a:rPr>
                  <a:t>Key Outcomes</a:t>
                </a:r>
              </a:p>
            </p:txBody>
          </p:sp>
        </p:grpSp>
        <p:sp>
          <p:nvSpPr>
            <p:cNvPr id="550" name="Benchmarked leading sustainability platforms to define best-in-class experience.…"/>
            <p:cNvSpPr/>
            <p:nvPr/>
          </p:nvSpPr>
          <p:spPr>
            <a:xfrm>
              <a:off x="245553" y="1029539"/>
              <a:ext cx="11391345" cy="124136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marL="177800" marR="0" lvl="0" indent="-177800" algn="l" defTabSz="228600" rtl="0" eaLnBrk="1" fontAlgn="auto" latinLnBrk="0" hangingPunct="1">
                <a:lnSpc>
                  <a:spcPct val="100000"/>
                </a:lnSpc>
                <a:spcBef>
                  <a:spcPts val="600"/>
                </a:spcBef>
                <a:spcAft>
                  <a:spcPts val="0"/>
                </a:spcAft>
                <a:buClr>
                  <a:srgbClr val="71A2AC"/>
                </a:buClr>
                <a:buSzPct val="123000"/>
                <a:buFontTx/>
                <a:buChar char="✓"/>
                <a:tabLst/>
                <a:defRPr>
                  <a:solidFill>
                    <a:srgbClr val="FFFFFF"/>
                  </a:solidFill>
                  <a:latin typeface="Helvetica Neue Light"/>
                  <a:ea typeface="Helvetica Neue Light"/>
                  <a:cs typeface="Helvetica Neue Light"/>
                  <a:sym typeface="Helvetica Neue Light"/>
                </a:defRPr>
              </a:pPr>
              <a:r>
                <a:rPr kumimoji="0" sz="900" b="0" i="0" u="none" strike="noStrike" kern="1200" cap="none" spc="0" normalizeH="0" baseline="0" noProof="0" dirty="0">
                  <a:ln>
                    <a:noFill/>
                  </a:ln>
                  <a:solidFill>
                    <a:srgbClr val="FFFFFF"/>
                  </a:solidFill>
                  <a:effectLst/>
                  <a:uLnTx/>
                  <a:uFillTx/>
                  <a:latin typeface="Helvetica Neue Light"/>
                  <a:sym typeface="Helvetica Neue Light"/>
                </a:rPr>
                <a:t>Benchmarked leading sustainability platforms to define best-in-class experience.</a:t>
              </a:r>
            </a:p>
            <a:p>
              <a:pPr marL="177800" marR="0" lvl="0" indent="-177800" algn="l" defTabSz="228600" rtl="0" eaLnBrk="1" fontAlgn="auto" latinLnBrk="0" hangingPunct="1">
                <a:lnSpc>
                  <a:spcPct val="100000"/>
                </a:lnSpc>
                <a:spcBef>
                  <a:spcPts val="600"/>
                </a:spcBef>
                <a:spcAft>
                  <a:spcPts val="0"/>
                </a:spcAft>
                <a:buClr>
                  <a:srgbClr val="71A2AC"/>
                </a:buClr>
                <a:buSzPct val="123000"/>
                <a:buFontTx/>
                <a:buChar char="✓"/>
                <a:tabLst/>
                <a:defRPr>
                  <a:solidFill>
                    <a:srgbClr val="FFFFFF"/>
                  </a:solidFill>
                  <a:latin typeface="Helvetica Neue Light"/>
                  <a:ea typeface="Helvetica Neue Light"/>
                  <a:cs typeface="Helvetica Neue Light"/>
                  <a:sym typeface="Helvetica Neue Light"/>
                </a:defRPr>
              </a:pPr>
              <a:r>
                <a:rPr kumimoji="0" sz="900" b="0" i="0" u="none" strike="noStrike" kern="1200" cap="none" spc="0" normalizeH="0" baseline="0" noProof="0" dirty="0">
                  <a:ln>
                    <a:noFill/>
                  </a:ln>
                  <a:solidFill>
                    <a:srgbClr val="FFFFFF"/>
                  </a:solidFill>
                  <a:effectLst/>
                  <a:uLnTx/>
                  <a:uFillTx/>
                  <a:latin typeface="Helvetica Neue Light"/>
                  <a:sym typeface="Helvetica Neue Light"/>
                </a:rPr>
                <a:t>Reviewed and optimized data-heavy interfaces to enhance clarity and usability.</a:t>
              </a:r>
            </a:p>
            <a:p>
              <a:pPr marL="177800" marR="0" lvl="0" indent="-177800" algn="l" defTabSz="228600" rtl="0" eaLnBrk="1" fontAlgn="auto" latinLnBrk="0" hangingPunct="1">
                <a:lnSpc>
                  <a:spcPct val="100000"/>
                </a:lnSpc>
                <a:spcBef>
                  <a:spcPts val="600"/>
                </a:spcBef>
                <a:spcAft>
                  <a:spcPts val="0"/>
                </a:spcAft>
                <a:buClr>
                  <a:srgbClr val="71A2AC"/>
                </a:buClr>
                <a:buSzPct val="123000"/>
                <a:buFontTx/>
                <a:buChar char="✓"/>
                <a:tabLst/>
                <a:defRPr>
                  <a:solidFill>
                    <a:srgbClr val="FFFFFF"/>
                  </a:solidFill>
                  <a:latin typeface="Helvetica Neue Light"/>
                  <a:ea typeface="Helvetica Neue Light"/>
                  <a:cs typeface="Helvetica Neue Light"/>
                  <a:sym typeface="Helvetica Neue Light"/>
                </a:defRPr>
              </a:pPr>
              <a:r>
                <a:rPr kumimoji="0" sz="900" b="0" i="0" u="none" strike="noStrike" kern="1200" cap="none" spc="0" normalizeH="0" baseline="0" noProof="0" dirty="0">
                  <a:ln>
                    <a:noFill/>
                  </a:ln>
                  <a:solidFill>
                    <a:srgbClr val="FFFFFF"/>
                  </a:solidFill>
                  <a:effectLst/>
                  <a:uLnTx/>
                  <a:uFillTx/>
                  <a:latin typeface="Helvetica Neue Light"/>
                  <a:sym typeface="Helvetica Neue Light"/>
                </a:rPr>
                <a:t>Simplified complex insights to improve user understanding and decision-making.</a:t>
              </a:r>
            </a:p>
          </p:txBody>
        </p:sp>
      </p:grpSp>
      <p:grpSp>
        <p:nvGrpSpPr>
          <p:cNvPr id="555" name="Group"/>
          <p:cNvGrpSpPr/>
          <p:nvPr/>
        </p:nvGrpSpPr>
        <p:grpSpPr>
          <a:xfrm>
            <a:off x="327021" y="2866396"/>
            <a:ext cx="2511771" cy="412396"/>
            <a:chOff x="0" y="0"/>
            <a:chExt cx="5900407" cy="1036128"/>
          </a:xfrm>
        </p:grpSpPr>
        <p:sp>
          <p:nvSpPr>
            <p:cNvPr id="552" name="Rounded Rectangle"/>
            <p:cNvSpPr/>
            <p:nvPr/>
          </p:nvSpPr>
          <p:spPr>
            <a:xfrm>
              <a:off x="0" y="7158"/>
              <a:ext cx="5900408" cy="1028971"/>
            </a:xfrm>
            <a:prstGeom prst="roundRect">
              <a:avLst>
                <a:gd name="adj" fmla="val 12719"/>
              </a:avLst>
            </a:prstGeom>
            <a:solidFill>
              <a:srgbClr val="4A6773"/>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553" name="Group"/>
            <p:cNvSpPr txBox="1"/>
            <p:nvPr/>
          </p:nvSpPr>
          <p:spPr>
            <a:xfrm>
              <a:off x="464375" y="0"/>
              <a:ext cx="5335054" cy="10320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p>
              <a:pPr marL="0" marR="0" lvl="0" indent="0" algn="l" defTabSz="228600" rtl="0" eaLnBrk="1" fontAlgn="auto" latinLnBrk="0" hangingPunct="1">
                <a:lnSpc>
                  <a:spcPct val="70000"/>
                </a:lnSpc>
                <a:spcBef>
                  <a:spcPts val="600"/>
                </a:spcBef>
                <a:spcAft>
                  <a:spcPts val="0"/>
                </a:spcAft>
                <a:buClrTx/>
                <a:buSzTx/>
                <a:buFontTx/>
                <a:buNone/>
                <a:tabLst/>
                <a:defRPr b="1">
                  <a:solidFill>
                    <a:srgbClr val="FFFFFF"/>
                  </a:solidFill>
                </a:defRPr>
              </a:pPr>
              <a:r>
                <a:rPr kumimoji="0" sz="900" b="1" i="0" u="none" strike="noStrike" kern="1200" cap="none" spc="0" normalizeH="0" baseline="0" noProof="0" dirty="0">
                  <a:ln>
                    <a:noFill/>
                  </a:ln>
                  <a:solidFill>
                    <a:srgbClr val="FFFFFF"/>
                  </a:solidFill>
                  <a:effectLst/>
                  <a:uLnTx/>
                  <a:uFillTx/>
                  <a:latin typeface="Calibri" panose="020F0502020204030204"/>
                  <a:ea typeface="+mn-ea"/>
                  <a:cs typeface="+mn-cs"/>
                </a:rPr>
                <a:t>Improved customer awareness</a:t>
              </a:r>
            </a:p>
            <a:p>
              <a:pPr marL="0" marR="0" lvl="0" indent="0" algn="l" defTabSz="228600" rtl="0" eaLnBrk="1" fontAlgn="auto" latinLnBrk="0" hangingPunct="1">
                <a:lnSpc>
                  <a:spcPct val="50000"/>
                </a:lnSpc>
                <a:spcBef>
                  <a:spcPts val="600"/>
                </a:spcBef>
                <a:spcAft>
                  <a:spcPts val="0"/>
                </a:spcAft>
                <a:buClrTx/>
                <a:buSzTx/>
                <a:buFontTx/>
                <a:buNone/>
                <a:tabLst/>
                <a:defRPr sz="1800">
                  <a:solidFill>
                    <a:srgbClr val="FFFFFF"/>
                  </a:solidFill>
                </a:defRPr>
              </a:pPr>
              <a:r>
                <a:rPr kumimoji="0" sz="900" b="0" i="0" u="none" strike="noStrike" kern="1200" cap="none" spc="0" normalizeH="0" baseline="0" noProof="0" dirty="0">
                  <a:ln>
                    <a:noFill/>
                  </a:ln>
                  <a:solidFill>
                    <a:srgbClr val="FFFFFF"/>
                  </a:solidFill>
                  <a:effectLst/>
                  <a:uLnTx/>
                  <a:uFillTx/>
                  <a:latin typeface="Calibri" panose="020F0502020204030204"/>
                  <a:ea typeface="+mn-ea"/>
                  <a:cs typeface="+mn-cs"/>
                </a:rPr>
                <a:t>of consumption patterns</a:t>
              </a:r>
            </a:p>
          </p:txBody>
        </p:sp>
        <p:sp>
          <p:nvSpPr>
            <p:cNvPr id="554" name="Arrow"/>
            <p:cNvSpPr/>
            <p:nvPr/>
          </p:nvSpPr>
          <p:spPr>
            <a:xfrm rot="16200000">
              <a:off x="77583" y="247067"/>
              <a:ext cx="321390" cy="189349"/>
            </a:xfrm>
            <a:prstGeom prst="rightArrow">
              <a:avLst>
                <a:gd name="adj1" fmla="val 20647"/>
                <a:gd name="adj2" fmla="val 81202"/>
              </a:avLst>
            </a:prstGeom>
            <a:solidFill>
              <a:srgbClr val="4A9D89"/>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grpSp>
      <p:grpSp>
        <p:nvGrpSpPr>
          <p:cNvPr id="559" name="Group"/>
          <p:cNvGrpSpPr/>
          <p:nvPr/>
        </p:nvGrpSpPr>
        <p:grpSpPr>
          <a:xfrm>
            <a:off x="332430" y="4304585"/>
            <a:ext cx="2487290" cy="426311"/>
            <a:chOff x="0" y="1"/>
            <a:chExt cx="5900408" cy="1036128"/>
          </a:xfrm>
        </p:grpSpPr>
        <p:sp>
          <p:nvSpPr>
            <p:cNvPr id="556" name="Rounded Rectangle"/>
            <p:cNvSpPr/>
            <p:nvPr/>
          </p:nvSpPr>
          <p:spPr>
            <a:xfrm>
              <a:off x="0" y="7158"/>
              <a:ext cx="5900408" cy="1028971"/>
            </a:xfrm>
            <a:prstGeom prst="roundRect">
              <a:avLst>
                <a:gd name="adj" fmla="val 12719"/>
              </a:avLst>
            </a:prstGeom>
            <a:solidFill>
              <a:srgbClr val="4A6773"/>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557" name="Group"/>
            <p:cNvSpPr txBox="1"/>
            <p:nvPr/>
          </p:nvSpPr>
          <p:spPr>
            <a:xfrm>
              <a:off x="464375" y="1"/>
              <a:ext cx="5335053" cy="10320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p>
              <a:pPr marL="0" marR="0" lvl="0" indent="0" algn="l" defTabSz="228600" rtl="0" eaLnBrk="1" fontAlgn="auto" latinLnBrk="0" hangingPunct="1">
                <a:lnSpc>
                  <a:spcPct val="70000"/>
                </a:lnSpc>
                <a:spcBef>
                  <a:spcPts val="600"/>
                </a:spcBef>
                <a:spcAft>
                  <a:spcPts val="0"/>
                </a:spcAft>
                <a:buClrTx/>
                <a:buSzTx/>
                <a:buFontTx/>
                <a:buNone/>
                <a:tabLst/>
                <a:defRPr b="1">
                  <a:solidFill>
                    <a:srgbClr val="FFFFFF"/>
                  </a:solidFill>
                </a:defRPr>
              </a:pPr>
              <a:r>
                <a:rPr kumimoji="0" sz="900" b="1" i="0" u="none" strike="noStrike" kern="1200" cap="none" spc="0" normalizeH="0" baseline="0" noProof="0" dirty="0">
                  <a:ln>
                    <a:noFill/>
                  </a:ln>
                  <a:solidFill>
                    <a:srgbClr val="FFFFFF"/>
                  </a:solidFill>
                  <a:effectLst/>
                  <a:uLnTx/>
                  <a:uFillTx/>
                  <a:latin typeface="Calibri" panose="020F0502020204030204"/>
                  <a:ea typeface="+mn-ea"/>
                  <a:cs typeface="+mn-cs"/>
                </a:rPr>
                <a:t>Subscription-based revenue model</a:t>
              </a:r>
            </a:p>
            <a:p>
              <a:pPr marL="0" marR="0" lvl="0" indent="0" algn="l" defTabSz="228600" rtl="0" eaLnBrk="1" fontAlgn="auto" latinLnBrk="0" hangingPunct="1">
                <a:lnSpc>
                  <a:spcPct val="50000"/>
                </a:lnSpc>
                <a:spcBef>
                  <a:spcPts val="600"/>
                </a:spcBef>
                <a:spcAft>
                  <a:spcPts val="0"/>
                </a:spcAft>
                <a:buClrTx/>
                <a:buSzTx/>
                <a:buFontTx/>
                <a:buNone/>
                <a:tabLst/>
                <a:defRPr sz="1800">
                  <a:solidFill>
                    <a:srgbClr val="FFFFFF"/>
                  </a:solidFill>
                </a:defRPr>
              </a:pPr>
              <a:r>
                <a:rPr kumimoji="0" sz="900" b="0" i="0" u="none" strike="noStrike" kern="1200" cap="none" spc="0" normalizeH="0" baseline="0" noProof="0" dirty="0">
                  <a:ln>
                    <a:noFill/>
                  </a:ln>
                  <a:solidFill>
                    <a:srgbClr val="FFFFFF"/>
                  </a:solidFill>
                  <a:effectLst/>
                  <a:uLnTx/>
                  <a:uFillTx/>
                  <a:latin typeface="Calibri" panose="020F0502020204030204"/>
                  <a:ea typeface="+mn-ea"/>
                  <a:cs typeface="+mn-cs"/>
                </a:rPr>
                <a:t>for advanced sustainability features</a:t>
              </a:r>
            </a:p>
          </p:txBody>
        </p:sp>
        <p:sp>
          <p:nvSpPr>
            <p:cNvPr id="558" name="Arrow"/>
            <p:cNvSpPr/>
            <p:nvPr/>
          </p:nvSpPr>
          <p:spPr>
            <a:xfrm rot="16200000">
              <a:off x="77583" y="247067"/>
              <a:ext cx="321390" cy="189349"/>
            </a:xfrm>
            <a:prstGeom prst="rightArrow">
              <a:avLst>
                <a:gd name="adj1" fmla="val 20647"/>
                <a:gd name="adj2" fmla="val 81202"/>
              </a:avLst>
            </a:prstGeom>
            <a:solidFill>
              <a:srgbClr val="4A9D89"/>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grpSp>
      <p:grpSp>
        <p:nvGrpSpPr>
          <p:cNvPr id="563" name="Group"/>
          <p:cNvGrpSpPr/>
          <p:nvPr/>
        </p:nvGrpSpPr>
        <p:grpSpPr>
          <a:xfrm>
            <a:off x="327022" y="3377792"/>
            <a:ext cx="2511770" cy="384821"/>
            <a:chOff x="0" y="0"/>
            <a:chExt cx="5900407" cy="1036128"/>
          </a:xfrm>
        </p:grpSpPr>
        <p:sp>
          <p:nvSpPr>
            <p:cNvPr id="560" name="Rounded Rectangle"/>
            <p:cNvSpPr/>
            <p:nvPr/>
          </p:nvSpPr>
          <p:spPr>
            <a:xfrm>
              <a:off x="0" y="7158"/>
              <a:ext cx="5900408" cy="1028971"/>
            </a:xfrm>
            <a:prstGeom prst="roundRect">
              <a:avLst>
                <a:gd name="adj" fmla="val 12719"/>
              </a:avLst>
            </a:prstGeom>
            <a:solidFill>
              <a:srgbClr val="4A6773"/>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561" name="Group"/>
            <p:cNvSpPr txBox="1"/>
            <p:nvPr/>
          </p:nvSpPr>
          <p:spPr>
            <a:xfrm>
              <a:off x="464375" y="0"/>
              <a:ext cx="5335054" cy="10320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p>
              <a:pPr marL="0" marR="0" lvl="0" indent="0" algn="l" defTabSz="228600" rtl="0" eaLnBrk="1" fontAlgn="auto" latinLnBrk="0" hangingPunct="1">
                <a:lnSpc>
                  <a:spcPct val="70000"/>
                </a:lnSpc>
                <a:spcBef>
                  <a:spcPts val="600"/>
                </a:spcBef>
                <a:spcAft>
                  <a:spcPts val="0"/>
                </a:spcAft>
                <a:buClrTx/>
                <a:buSzTx/>
                <a:buFontTx/>
                <a:buNone/>
                <a:tabLst/>
                <a:defRPr b="1">
                  <a:solidFill>
                    <a:srgbClr val="FFFFFF"/>
                  </a:solidFill>
                </a:defRPr>
              </a:pPr>
              <a:r>
                <a:rPr kumimoji="0" sz="900" b="1" i="0" u="none" strike="noStrike" kern="1200" cap="none" spc="0" normalizeH="0" baseline="0" noProof="0" dirty="0">
                  <a:ln>
                    <a:noFill/>
                  </a:ln>
                  <a:solidFill>
                    <a:srgbClr val="FFFFFF"/>
                  </a:solidFill>
                  <a:effectLst/>
                  <a:uLnTx/>
                  <a:uFillTx/>
                  <a:latin typeface="Calibri" panose="020F0502020204030204"/>
                  <a:ea typeface="+mn-ea"/>
                  <a:cs typeface="+mn-cs"/>
                </a:rPr>
                <a:t>Increased customer engagement</a:t>
              </a:r>
            </a:p>
            <a:p>
              <a:pPr marL="0" marR="0" lvl="0" indent="0" algn="l" defTabSz="228600" rtl="0" eaLnBrk="1" fontAlgn="auto" latinLnBrk="0" hangingPunct="1">
                <a:lnSpc>
                  <a:spcPct val="50000"/>
                </a:lnSpc>
                <a:spcBef>
                  <a:spcPts val="600"/>
                </a:spcBef>
                <a:spcAft>
                  <a:spcPts val="0"/>
                </a:spcAft>
                <a:buClrTx/>
                <a:buSzTx/>
                <a:buFontTx/>
                <a:buNone/>
                <a:tabLst/>
                <a:defRPr sz="1800">
                  <a:solidFill>
                    <a:srgbClr val="FFFFFF"/>
                  </a:solidFill>
                </a:defRPr>
              </a:pPr>
              <a:r>
                <a:rPr kumimoji="0" sz="900" b="0" i="0" u="none" strike="noStrike" kern="1200" cap="none" spc="0" normalizeH="0" baseline="0" noProof="0" dirty="0">
                  <a:ln>
                    <a:noFill/>
                  </a:ln>
                  <a:solidFill>
                    <a:srgbClr val="FFFFFF"/>
                  </a:solidFill>
                  <a:effectLst/>
                  <a:uLnTx/>
                  <a:uFillTx/>
                  <a:latin typeface="Calibri" panose="020F0502020204030204"/>
                  <a:ea typeface="+mn-ea"/>
                  <a:cs typeface="+mn-cs"/>
                </a:rPr>
                <a:t>with sustainability features</a:t>
              </a:r>
            </a:p>
          </p:txBody>
        </p:sp>
        <p:sp>
          <p:nvSpPr>
            <p:cNvPr id="562" name="Arrow"/>
            <p:cNvSpPr/>
            <p:nvPr/>
          </p:nvSpPr>
          <p:spPr>
            <a:xfrm rot="16200000">
              <a:off x="77583" y="247067"/>
              <a:ext cx="321390" cy="189349"/>
            </a:xfrm>
            <a:prstGeom prst="rightArrow">
              <a:avLst>
                <a:gd name="adj1" fmla="val 20647"/>
                <a:gd name="adj2" fmla="val 81202"/>
              </a:avLst>
            </a:prstGeom>
            <a:solidFill>
              <a:srgbClr val="4A9D89"/>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grpSp>
      <p:grpSp>
        <p:nvGrpSpPr>
          <p:cNvPr id="567" name="Group"/>
          <p:cNvGrpSpPr/>
          <p:nvPr/>
        </p:nvGrpSpPr>
        <p:grpSpPr>
          <a:xfrm>
            <a:off x="318030" y="3841953"/>
            <a:ext cx="2511772" cy="384821"/>
            <a:chOff x="0" y="0"/>
            <a:chExt cx="5900407" cy="1036128"/>
          </a:xfrm>
        </p:grpSpPr>
        <p:sp>
          <p:nvSpPr>
            <p:cNvPr id="564" name="Rounded Rectangle"/>
            <p:cNvSpPr/>
            <p:nvPr/>
          </p:nvSpPr>
          <p:spPr>
            <a:xfrm>
              <a:off x="0" y="7158"/>
              <a:ext cx="5900408" cy="1028971"/>
            </a:xfrm>
            <a:prstGeom prst="roundRect">
              <a:avLst>
                <a:gd name="adj" fmla="val 12719"/>
              </a:avLst>
            </a:prstGeom>
            <a:solidFill>
              <a:srgbClr val="4A6773"/>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565" name="Group"/>
            <p:cNvSpPr txBox="1"/>
            <p:nvPr/>
          </p:nvSpPr>
          <p:spPr>
            <a:xfrm>
              <a:off x="464375" y="0"/>
              <a:ext cx="5335054" cy="10320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p>
              <a:pPr marL="0" marR="0" lvl="0" indent="0" algn="l" defTabSz="228600" rtl="0" eaLnBrk="1" fontAlgn="auto" latinLnBrk="0" hangingPunct="1">
                <a:lnSpc>
                  <a:spcPct val="70000"/>
                </a:lnSpc>
                <a:spcBef>
                  <a:spcPts val="600"/>
                </a:spcBef>
                <a:spcAft>
                  <a:spcPts val="0"/>
                </a:spcAft>
                <a:buClrTx/>
                <a:buSzTx/>
                <a:buFontTx/>
                <a:buNone/>
                <a:tabLst/>
                <a:defRPr b="1">
                  <a:solidFill>
                    <a:srgbClr val="FFFFFF"/>
                  </a:solidFill>
                </a:defRPr>
              </a:pPr>
              <a:r>
                <a:rPr kumimoji="0" sz="900" b="1" i="0" u="none" strike="noStrike" kern="1200" cap="none" spc="0" normalizeH="0" baseline="0" noProof="0">
                  <a:ln>
                    <a:noFill/>
                  </a:ln>
                  <a:solidFill>
                    <a:srgbClr val="FFFFFF"/>
                  </a:solidFill>
                  <a:effectLst/>
                  <a:uLnTx/>
                  <a:uFillTx/>
                  <a:latin typeface="Calibri" panose="020F0502020204030204"/>
                  <a:ea typeface="+mn-ea"/>
                  <a:cs typeface="+mn-cs"/>
                </a:rPr>
                <a:t>Enhanced sustainability impact</a:t>
              </a:r>
            </a:p>
            <a:p>
              <a:pPr marL="0" marR="0" lvl="0" indent="0" algn="l" defTabSz="228600" rtl="0" eaLnBrk="1" fontAlgn="auto" latinLnBrk="0" hangingPunct="1">
                <a:lnSpc>
                  <a:spcPct val="50000"/>
                </a:lnSpc>
                <a:spcBef>
                  <a:spcPts val="600"/>
                </a:spcBef>
                <a:spcAft>
                  <a:spcPts val="0"/>
                </a:spcAft>
                <a:buClrTx/>
                <a:buSzTx/>
                <a:buFontTx/>
                <a:buNone/>
                <a:tabLst/>
                <a:defRPr sz="1800">
                  <a:solidFill>
                    <a:srgbClr val="FFFFFF"/>
                  </a:solidFill>
                </a:defRPr>
              </a:pPr>
              <a:r>
                <a:rPr kumimoji="0" sz="900" b="0" i="0" u="none" strike="noStrike" kern="1200" cap="none" spc="0" normalizeH="0" baseline="0" noProof="0">
                  <a:ln>
                    <a:noFill/>
                  </a:ln>
                  <a:solidFill>
                    <a:srgbClr val="FFFFFF"/>
                  </a:solidFill>
                  <a:effectLst/>
                  <a:uLnTx/>
                  <a:uFillTx/>
                  <a:latin typeface="Calibri" panose="020F0502020204030204"/>
                  <a:ea typeface="+mn-ea"/>
                  <a:cs typeface="+mn-cs"/>
                </a:rPr>
                <a:t>supporting DEWA’s environmental goals</a:t>
              </a:r>
            </a:p>
          </p:txBody>
        </p:sp>
        <p:sp>
          <p:nvSpPr>
            <p:cNvPr id="566" name="Arrow"/>
            <p:cNvSpPr/>
            <p:nvPr/>
          </p:nvSpPr>
          <p:spPr>
            <a:xfrm rot="16200000">
              <a:off x="77583" y="247067"/>
              <a:ext cx="321390" cy="189349"/>
            </a:xfrm>
            <a:prstGeom prst="rightArrow">
              <a:avLst>
                <a:gd name="adj1" fmla="val 20647"/>
                <a:gd name="adj2" fmla="val 81202"/>
              </a:avLst>
            </a:prstGeom>
            <a:solidFill>
              <a:srgbClr val="4A9D89"/>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grpSp>
      <p:pic>
        <p:nvPicPr>
          <p:cNvPr id="568" name="23.png" descr="23.png"/>
          <p:cNvPicPr>
            <a:picLocks noChangeAspect="1"/>
          </p:cNvPicPr>
          <p:nvPr/>
        </p:nvPicPr>
        <p:blipFill>
          <a:blip r:embed="rId3"/>
          <a:srcRect t="12729" b="18218"/>
          <a:stretch>
            <a:fillRect/>
          </a:stretch>
        </p:blipFill>
        <p:spPr>
          <a:xfrm>
            <a:off x="9434512" y="1607071"/>
            <a:ext cx="2476539" cy="4835785"/>
          </a:xfrm>
          <a:prstGeom prst="rect">
            <a:avLst/>
          </a:prstGeom>
          <a:ln w="12700">
            <a:miter lim="400000"/>
          </a:ln>
        </p:spPr>
      </p:pic>
      <p:pic>
        <p:nvPicPr>
          <p:cNvPr id="569" name="Desktop.png" descr="Desktop.png"/>
          <p:cNvPicPr>
            <a:picLocks noChangeAspect="1"/>
          </p:cNvPicPr>
          <p:nvPr/>
        </p:nvPicPr>
        <p:blipFill>
          <a:blip r:embed="rId4"/>
          <a:srcRect t="30967" b="26625"/>
          <a:stretch>
            <a:fillRect/>
          </a:stretch>
        </p:blipFill>
        <p:spPr>
          <a:xfrm>
            <a:off x="6859168" y="1601088"/>
            <a:ext cx="2511771" cy="3487699"/>
          </a:xfrm>
          <a:prstGeom prst="rect">
            <a:avLst/>
          </a:prstGeom>
          <a:ln w="12700">
            <a:miter lim="400000"/>
          </a:ln>
        </p:spPr>
      </p:pic>
      <p:pic>
        <p:nvPicPr>
          <p:cNvPr id="570" name="24.png" descr="24.png"/>
          <p:cNvPicPr>
            <a:picLocks noChangeAspect="1"/>
          </p:cNvPicPr>
          <p:nvPr/>
        </p:nvPicPr>
        <p:blipFill>
          <a:blip r:embed="rId5"/>
          <a:srcRect b="55694"/>
          <a:stretch>
            <a:fillRect/>
          </a:stretch>
        </p:blipFill>
        <p:spPr>
          <a:xfrm>
            <a:off x="6869447" y="5167512"/>
            <a:ext cx="2491264" cy="1286590"/>
          </a:xfrm>
          <a:prstGeom prst="rect">
            <a:avLst/>
          </a:prstGeom>
          <a:ln w="12700">
            <a:miter lim="400000"/>
          </a:ln>
        </p:spPr>
      </p:pic>
      <p:grpSp>
        <p:nvGrpSpPr>
          <p:cNvPr id="573" name="Group"/>
          <p:cNvGrpSpPr/>
          <p:nvPr/>
        </p:nvGrpSpPr>
        <p:grpSpPr>
          <a:xfrm>
            <a:off x="5199773" y="1440542"/>
            <a:ext cx="1619763" cy="1416301"/>
            <a:chOff x="0" y="0"/>
            <a:chExt cx="2005086" cy="1492231"/>
          </a:xfrm>
        </p:grpSpPr>
        <p:sp>
          <p:nvSpPr>
            <p:cNvPr id="571" name="Rounded Rectangle"/>
            <p:cNvSpPr/>
            <p:nvPr/>
          </p:nvSpPr>
          <p:spPr>
            <a:xfrm>
              <a:off x="0" y="0"/>
              <a:ext cx="1831436" cy="444461"/>
            </a:xfrm>
            <a:prstGeom prst="roundRect">
              <a:avLst>
                <a:gd name="adj" fmla="val 23113"/>
              </a:avLst>
            </a:prstGeom>
            <a:solidFill>
              <a:srgbClr val="4A6773"/>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572" name="In progress"/>
            <p:cNvSpPr/>
            <p:nvPr/>
          </p:nvSpPr>
          <p:spPr>
            <a:xfrm>
              <a:off x="173650" y="213814"/>
              <a:ext cx="1831436" cy="1278417"/>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defRPr sz="1800" b="1">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FFFFFF"/>
                  </a:solidFill>
                  <a:effectLst/>
                  <a:uLnTx/>
                  <a:uFillTx/>
                  <a:latin typeface="Calibri" panose="020F0502020204030204"/>
                  <a:ea typeface="+mn-ea"/>
                  <a:cs typeface="+mn-cs"/>
                </a:rPr>
                <a:t>In </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P</a:t>
              </a:r>
              <a:r>
                <a:rPr kumimoji="0" sz="1400" b="1" i="0" u="none" strike="noStrike" kern="1200" cap="none" spc="0" normalizeH="0" baseline="0" noProof="0" dirty="0">
                  <a:ln>
                    <a:noFill/>
                  </a:ln>
                  <a:solidFill>
                    <a:srgbClr val="FFFFFF"/>
                  </a:solidFill>
                  <a:effectLst/>
                  <a:uLnTx/>
                  <a:uFillTx/>
                  <a:latin typeface="Calibri" panose="020F0502020204030204"/>
                  <a:ea typeface="+mn-ea"/>
                  <a:cs typeface="+mn-cs"/>
                </a:rPr>
                <a:t>rogress</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 85%</a:t>
              </a:r>
              <a:endParaRPr kumimoji="0" sz="1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2" name="object 12">
            <a:extLst>
              <a:ext uri="{FF2B5EF4-FFF2-40B4-BE49-F238E27FC236}">
                <a16:creationId xmlns:a16="http://schemas.microsoft.com/office/drawing/2014/main" id="{B5833756-A762-2296-3DAD-679D3358B806}"/>
              </a:ext>
            </a:extLst>
          </p:cNvPr>
          <p:cNvSpPr txBox="1"/>
          <p:nvPr/>
        </p:nvSpPr>
        <p:spPr>
          <a:xfrm>
            <a:off x="10371633" y="3023857"/>
            <a:ext cx="1232032" cy="623230"/>
          </a:xfrm>
          <a:prstGeom prst="rect">
            <a:avLst/>
          </a:prstGeom>
        </p:spPr>
        <p:txBody>
          <a:bodyPr vert="horz" wrap="square" lIns="0" tIns="66023" rIns="0" bIns="0" rtlCol="0">
            <a:spAutoFit/>
          </a:bodyPr>
          <a:lstStyle/>
          <a:p>
            <a:pPr marL="0" marR="0" lvl="0" indent="0" algn="ctr" defTabSz="457200" rtl="0" eaLnBrk="1" fontAlgn="auto" latinLnBrk="0" hangingPunct="1">
              <a:lnSpc>
                <a:spcPct val="100000"/>
              </a:lnSpc>
              <a:spcBef>
                <a:spcPts val="520"/>
              </a:spcBef>
              <a:spcAft>
                <a:spcPts val="0"/>
              </a:spcAft>
              <a:buClrTx/>
              <a:buSzTx/>
              <a:buFontTx/>
              <a:buNone/>
              <a:tabLst/>
              <a:defRPr/>
            </a:pPr>
            <a:r>
              <a:rPr kumimoji="0" sz="1400" b="1" i="0" u="none" strike="noStrike" kern="1200" cap="none" spc="-10" normalizeH="0" baseline="0" noProof="0" dirty="0">
                <a:ln>
                  <a:noFill/>
                </a:ln>
                <a:solidFill>
                  <a:srgbClr val="FFFFFF"/>
                </a:solidFill>
                <a:effectLst/>
                <a:uLnTx/>
                <a:uFillTx/>
                <a:latin typeface="Liberation Sans"/>
                <a:ea typeface="+mn-ea"/>
                <a:cs typeface="Liberation Sans"/>
              </a:rPr>
              <a:t>1.2M+</a:t>
            </a:r>
            <a:endParaRPr kumimoji="0" sz="1400" b="0" i="0" u="none" strike="noStrike" kern="1200" cap="none" spc="0" normalizeH="0" baseline="0" noProof="0" dirty="0">
              <a:ln>
                <a:noFill/>
              </a:ln>
              <a:solidFill>
                <a:srgbClr val="FFFFFF"/>
              </a:solidFill>
              <a:effectLst/>
              <a:uLnTx/>
              <a:uFillTx/>
              <a:latin typeface="Liberation Sans"/>
              <a:ea typeface="+mn-ea"/>
              <a:cs typeface="Liberation Sans"/>
            </a:endParaRPr>
          </a:p>
          <a:p>
            <a:pPr marL="0" marR="0" lvl="0" indent="0" algn="ctr" defTabSz="457200" rtl="0" eaLnBrk="1" fontAlgn="auto" latinLnBrk="0" hangingPunct="1">
              <a:lnSpc>
                <a:spcPct val="100000"/>
              </a:lnSpc>
              <a:spcBef>
                <a:spcPts val="225"/>
              </a:spcBef>
              <a:spcAft>
                <a:spcPts val="0"/>
              </a:spcAft>
              <a:buClrTx/>
              <a:buSzTx/>
              <a:buFontTx/>
              <a:buNone/>
              <a:tabLst/>
              <a:defRPr/>
            </a:pPr>
            <a:r>
              <a:rPr kumimoji="0" sz="900" b="0" i="0" u="none" strike="noStrike" kern="1200" cap="none" spc="0" normalizeH="0" baseline="0" noProof="0" dirty="0">
                <a:ln>
                  <a:noFill/>
                </a:ln>
                <a:solidFill>
                  <a:srgbClr val="FFFFFF"/>
                </a:solidFill>
                <a:effectLst/>
                <a:uLnTx/>
                <a:uFillTx/>
                <a:latin typeface="Liberation Sans"/>
                <a:ea typeface="+mn-ea"/>
                <a:cs typeface="Liberation Sans"/>
              </a:rPr>
              <a:t>Personalized </a:t>
            </a:r>
            <a:r>
              <a:rPr kumimoji="0" sz="900" b="0" i="0" u="none" strike="noStrike" kern="1200" cap="none" spc="-10" normalizeH="0" baseline="0" noProof="0" dirty="0">
                <a:ln>
                  <a:noFill/>
                </a:ln>
                <a:solidFill>
                  <a:srgbClr val="FFFFFF"/>
                </a:solidFill>
                <a:effectLst/>
                <a:uLnTx/>
                <a:uFillTx/>
                <a:latin typeface="Liberation Sans"/>
                <a:ea typeface="+mn-ea"/>
                <a:cs typeface="Liberation Sans"/>
              </a:rPr>
              <a:t>Insights</a:t>
            </a:r>
            <a:endParaRPr kumimoji="0" sz="900" b="0" i="0" u="none" strike="noStrike" kern="1200" cap="none" spc="0" normalizeH="0" baseline="0" noProof="0" dirty="0">
              <a:ln>
                <a:noFill/>
              </a:ln>
              <a:solidFill>
                <a:srgbClr val="FFFFFF"/>
              </a:solidFill>
              <a:effectLst/>
              <a:uLnTx/>
              <a:uFillTx/>
              <a:latin typeface="Liberation Sans"/>
              <a:ea typeface="+mn-ea"/>
              <a:cs typeface="Liberation Sans"/>
            </a:endParaRPr>
          </a:p>
          <a:p>
            <a:pPr marL="0" marR="0" lvl="0" indent="0" algn="ctr" defTabSz="457200" rtl="0" eaLnBrk="1" fontAlgn="auto" latinLnBrk="0" hangingPunct="1">
              <a:lnSpc>
                <a:spcPct val="100000"/>
              </a:lnSpc>
              <a:spcBef>
                <a:spcPts val="285"/>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Liberation Sans"/>
                <a:ea typeface="+mn-ea"/>
                <a:cs typeface="+mn-cs"/>
              </a:rPr>
              <a:t>Delivered</a:t>
            </a:r>
            <a:endParaRPr kumimoji="0" sz="900" b="0" i="0" u="none" strike="noStrike" kern="1200" cap="none" spc="0" normalizeH="0" baseline="0" noProof="0" dirty="0">
              <a:ln>
                <a:noFill/>
              </a:ln>
              <a:solidFill>
                <a:srgbClr val="FFFFFF"/>
              </a:solidFill>
              <a:effectLst/>
              <a:uLnTx/>
              <a:uFillTx/>
              <a:latin typeface="Liberation Sans"/>
              <a:ea typeface="+mn-ea"/>
              <a:cs typeface="+mn-cs"/>
            </a:endParaRPr>
          </a:p>
        </p:txBody>
      </p:sp>
      <p:sp>
        <p:nvSpPr>
          <p:cNvPr id="18" name="object 22">
            <a:extLst>
              <a:ext uri="{FF2B5EF4-FFF2-40B4-BE49-F238E27FC236}">
                <a16:creationId xmlns:a16="http://schemas.microsoft.com/office/drawing/2014/main" id="{C5D012CB-7E41-B9E4-4119-0130BA24D810}"/>
              </a:ext>
            </a:extLst>
          </p:cNvPr>
          <p:cNvSpPr txBox="1"/>
          <p:nvPr/>
        </p:nvSpPr>
        <p:spPr>
          <a:xfrm>
            <a:off x="10210636" y="4586811"/>
            <a:ext cx="1493402" cy="205167"/>
          </a:xfrm>
          <a:prstGeom prst="rect">
            <a:avLst/>
          </a:prstGeom>
        </p:spPr>
        <p:txBody>
          <a:bodyPr vert="horz" wrap="square" lIns="0" tIns="66023" rIns="0" bIns="0" rtlCol="0">
            <a:spAutoFit/>
          </a:bodyPr>
          <a:lstStyle/>
          <a:p>
            <a:pPr marL="0" marR="0" lvl="0" indent="0" algn="ctr" defTabSz="457200" rtl="0" eaLnBrk="1" fontAlgn="auto" latinLnBrk="0" hangingPunct="1">
              <a:lnSpc>
                <a:spcPct val="100000"/>
              </a:lnSpc>
              <a:spcBef>
                <a:spcPts val="225"/>
              </a:spcBef>
              <a:spcAft>
                <a:spcPts val="0"/>
              </a:spcAft>
              <a:buClrTx/>
              <a:buSzTx/>
              <a:buFontTx/>
              <a:buNone/>
              <a:tabLst/>
              <a:defRPr/>
            </a:pPr>
            <a:r>
              <a:rPr kumimoji="0" sz="900" b="0" i="0" u="none" strike="noStrike" kern="1200" cap="none" spc="0" normalizeH="0" baseline="0" noProof="0" dirty="0">
                <a:ln>
                  <a:noFill/>
                </a:ln>
                <a:solidFill>
                  <a:srgbClr val="FFFFFF"/>
                </a:solidFill>
                <a:effectLst/>
                <a:uLnTx/>
                <a:uFillTx/>
                <a:latin typeface="Liberation Sans"/>
                <a:ea typeface="+mn-ea"/>
                <a:cs typeface="Liberation Sans"/>
              </a:rPr>
              <a:t>Categories of </a:t>
            </a:r>
            <a:r>
              <a:rPr kumimoji="0" sz="900" b="0" i="0" u="none" strike="noStrike" kern="1200" cap="none" spc="-10" normalizeH="0" baseline="0" noProof="0" dirty="0">
                <a:ln>
                  <a:noFill/>
                </a:ln>
                <a:solidFill>
                  <a:srgbClr val="FFFFFF"/>
                </a:solidFill>
                <a:effectLst/>
                <a:uLnTx/>
                <a:uFillTx/>
                <a:latin typeface="Liberation Sans"/>
                <a:ea typeface="+mn-ea"/>
                <a:cs typeface="Liberation Sans"/>
              </a:rPr>
              <a:t>appliances</a:t>
            </a:r>
            <a:endParaRPr kumimoji="0" sz="900" b="0" i="0" u="none" strike="noStrike" kern="1200" cap="none" spc="0" normalizeH="0" baseline="0" noProof="0" dirty="0">
              <a:ln>
                <a:noFill/>
              </a:ln>
              <a:solidFill>
                <a:srgbClr val="FFFFFF"/>
              </a:solidFill>
              <a:effectLst/>
              <a:uLnTx/>
              <a:uFillTx/>
              <a:latin typeface="Liberation Sans"/>
              <a:ea typeface="+mn-ea"/>
              <a:cs typeface="Liberation Sans"/>
            </a:endParaRPr>
          </a:p>
        </p:txBody>
      </p:sp>
      <p:sp>
        <p:nvSpPr>
          <p:cNvPr id="22" name="object 20">
            <a:extLst>
              <a:ext uri="{FF2B5EF4-FFF2-40B4-BE49-F238E27FC236}">
                <a16:creationId xmlns:a16="http://schemas.microsoft.com/office/drawing/2014/main" id="{0D54FBAC-1DB8-A3D0-34E5-4AC9B93C5797}"/>
              </a:ext>
            </a:extLst>
          </p:cNvPr>
          <p:cNvSpPr/>
          <p:nvPr/>
        </p:nvSpPr>
        <p:spPr>
          <a:xfrm>
            <a:off x="11108725" y="3901727"/>
            <a:ext cx="383033" cy="380831"/>
          </a:xfrm>
          <a:custGeom>
            <a:avLst/>
            <a:gdLst/>
            <a:ahLst/>
            <a:cxnLst/>
            <a:rect l="l" t="t" r="r" b="b"/>
            <a:pathLst>
              <a:path w="571500" h="571500">
                <a:moveTo>
                  <a:pt x="285749" y="571499"/>
                </a:moveTo>
                <a:lnTo>
                  <a:pt x="243821" y="568407"/>
                </a:lnTo>
                <a:lnTo>
                  <a:pt x="202800" y="559195"/>
                </a:lnTo>
                <a:lnTo>
                  <a:pt x="163575" y="544064"/>
                </a:lnTo>
                <a:lnTo>
                  <a:pt x="126995" y="523341"/>
                </a:lnTo>
                <a:lnTo>
                  <a:pt x="93851" y="497476"/>
                </a:lnTo>
                <a:lnTo>
                  <a:pt x="64862" y="467027"/>
                </a:lnTo>
                <a:lnTo>
                  <a:pt x="40653" y="432654"/>
                </a:lnTo>
                <a:lnTo>
                  <a:pt x="21751" y="395101"/>
                </a:lnTo>
                <a:lnTo>
                  <a:pt x="8563" y="355181"/>
                </a:lnTo>
                <a:lnTo>
                  <a:pt x="1376" y="313758"/>
                </a:lnTo>
                <a:lnTo>
                  <a:pt x="0" y="285749"/>
                </a:lnTo>
                <a:lnTo>
                  <a:pt x="344" y="271728"/>
                </a:lnTo>
                <a:lnTo>
                  <a:pt x="5490" y="230002"/>
                </a:lnTo>
                <a:lnTo>
                  <a:pt x="16703" y="189483"/>
                </a:lnTo>
                <a:lnTo>
                  <a:pt x="33740" y="151048"/>
                </a:lnTo>
                <a:lnTo>
                  <a:pt x="56233" y="115528"/>
                </a:lnTo>
                <a:lnTo>
                  <a:pt x="83693" y="83693"/>
                </a:lnTo>
                <a:lnTo>
                  <a:pt x="115528" y="56233"/>
                </a:lnTo>
                <a:lnTo>
                  <a:pt x="151048" y="33740"/>
                </a:lnTo>
                <a:lnTo>
                  <a:pt x="189483" y="16703"/>
                </a:lnTo>
                <a:lnTo>
                  <a:pt x="230002" y="5490"/>
                </a:lnTo>
                <a:lnTo>
                  <a:pt x="271728" y="344"/>
                </a:lnTo>
                <a:lnTo>
                  <a:pt x="285749" y="0"/>
                </a:lnTo>
                <a:lnTo>
                  <a:pt x="299771" y="344"/>
                </a:lnTo>
                <a:lnTo>
                  <a:pt x="341496" y="5490"/>
                </a:lnTo>
                <a:lnTo>
                  <a:pt x="382015" y="16703"/>
                </a:lnTo>
                <a:lnTo>
                  <a:pt x="420451" y="33740"/>
                </a:lnTo>
                <a:lnTo>
                  <a:pt x="455971" y="56232"/>
                </a:lnTo>
                <a:lnTo>
                  <a:pt x="487805" y="83693"/>
                </a:lnTo>
                <a:lnTo>
                  <a:pt x="515266" y="115528"/>
                </a:lnTo>
                <a:lnTo>
                  <a:pt x="537758" y="151048"/>
                </a:lnTo>
                <a:lnTo>
                  <a:pt x="554796" y="189483"/>
                </a:lnTo>
                <a:lnTo>
                  <a:pt x="566008" y="230002"/>
                </a:lnTo>
                <a:lnTo>
                  <a:pt x="571155" y="271728"/>
                </a:lnTo>
                <a:lnTo>
                  <a:pt x="571499" y="285749"/>
                </a:lnTo>
                <a:lnTo>
                  <a:pt x="571155" y="299771"/>
                </a:lnTo>
                <a:lnTo>
                  <a:pt x="566008" y="341496"/>
                </a:lnTo>
                <a:lnTo>
                  <a:pt x="554795" y="382015"/>
                </a:lnTo>
                <a:lnTo>
                  <a:pt x="537758" y="420451"/>
                </a:lnTo>
                <a:lnTo>
                  <a:pt x="515266" y="455970"/>
                </a:lnTo>
                <a:lnTo>
                  <a:pt x="487805" y="487805"/>
                </a:lnTo>
                <a:lnTo>
                  <a:pt x="455971" y="515266"/>
                </a:lnTo>
                <a:lnTo>
                  <a:pt x="420451" y="537758"/>
                </a:lnTo>
                <a:lnTo>
                  <a:pt x="382015" y="554796"/>
                </a:lnTo>
                <a:lnTo>
                  <a:pt x="341496" y="566008"/>
                </a:lnTo>
                <a:lnTo>
                  <a:pt x="299771" y="571155"/>
                </a:lnTo>
                <a:lnTo>
                  <a:pt x="285749" y="571499"/>
                </a:lnTo>
                <a:close/>
              </a:path>
            </a:pathLst>
          </a:custGeom>
          <a:solidFill>
            <a:srgbClr val="00A795"/>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23" name="object 22">
            <a:extLst>
              <a:ext uri="{FF2B5EF4-FFF2-40B4-BE49-F238E27FC236}">
                <a16:creationId xmlns:a16="http://schemas.microsoft.com/office/drawing/2014/main" id="{8BFB0497-7362-D6F0-EBBD-E2F742E9D403}"/>
              </a:ext>
            </a:extLst>
          </p:cNvPr>
          <p:cNvSpPr txBox="1"/>
          <p:nvPr/>
        </p:nvSpPr>
        <p:spPr>
          <a:xfrm>
            <a:off x="10102508" y="4293586"/>
            <a:ext cx="1595180" cy="282111"/>
          </a:xfrm>
          <a:prstGeom prst="rect">
            <a:avLst/>
          </a:prstGeom>
        </p:spPr>
        <p:txBody>
          <a:bodyPr vert="horz" wrap="square" lIns="0" tIns="66023" rIns="0" bIns="0" rtlCol="0">
            <a:spAutoFit/>
          </a:bodyPr>
          <a:lstStyle/>
          <a:p>
            <a:pPr marL="0" marR="0" lvl="0" indent="0" algn="ctr" defTabSz="457200" rtl="0" eaLnBrk="1" fontAlgn="auto" latinLnBrk="0" hangingPunct="1">
              <a:lnSpc>
                <a:spcPct val="100000"/>
              </a:lnSpc>
              <a:spcBef>
                <a:spcPts val="520"/>
              </a:spcBef>
              <a:spcAft>
                <a:spcPts val="0"/>
              </a:spcAft>
              <a:buClrTx/>
              <a:buSzTx/>
              <a:buFontTx/>
              <a:buNone/>
              <a:tabLst/>
              <a:defRPr/>
            </a:pPr>
            <a:r>
              <a:rPr kumimoji="0" sz="1400" b="1" i="0" u="none" strike="noStrike" kern="1200" cap="none" spc="-25" normalizeH="0" baseline="0" noProof="0" dirty="0">
                <a:ln>
                  <a:noFill/>
                </a:ln>
                <a:solidFill>
                  <a:srgbClr val="FFFFFF"/>
                </a:solidFill>
                <a:effectLst/>
                <a:uLnTx/>
                <a:uFillTx/>
                <a:latin typeface="Liberation Sans"/>
                <a:ea typeface="+mn-ea"/>
                <a:cs typeface="Liberation Sans"/>
              </a:rPr>
              <a:t>12</a:t>
            </a:r>
            <a:r>
              <a:rPr kumimoji="0" lang="en-US" sz="1400" b="1" i="0" u="none" strike="noStrike" kern="1200" cap="none" spc="-25" normalizeH="0" baseline="0" noProof="0" dirty="0">
                <a:ln>
                  <a:noFill/>
                </a:ln>
                <a:solidFill>
                  <a:srgbClr val="FFFFFF"/>
                </a:solidFill>
                <a:effectLst/>
                <a:uLnTx/>
                <a:uFillTx/>
                <a:latin typeface="Liberation Sans"/>
                <a:ea typeface="+mn-ea"/>
                <a:cs typeface="Liberation Sans"/>
              </a:rPr>
              <a:t>            6</a:t>
            </a:r>
            <a:endParaRPr kumimoji="0" sz="1400" b="0" i="0" u="none" strike="noStrike" kern="1200" cap="none" spc="0" normalizeH="0" baseline="0" noProof="0" dirty="0">
              <a:ln>
                <a:noFill/>
              </a:ln>
              <a:solidFill>
                <a:srgbClr val="FFFFFF"/>
              </a:solidFill>
              <a:effectLst/>
              <a:uLnTx/>
              <a:uFillTx/>
              <a:latin typeface="Liberation Sans"/>
              <a:ea typeface="+mn-ea"/>
              <a:cs typeface="Liberation Sans"/>
            </a:endParaRPr>
          </a:p>
        </p:txBody>
      </p:sp>
      <p:pic>
        <p:nvPicPr>
          <p:cNvPr id="24" name="Picture 23" descr="A blue and green arrows&#10;&#10;AI-generated content may be incorrect.">
            <a:extLst>
              <a:ext uri="{FF2B5EF4-FFF2-40B4-BE49-F238E27FC236}">
                <a16:creationId xmlns:a16="http://schemas.microsoft.com/office/drawing/2014/main" id="{D8E571B0-A419-136B-F5BD-C1DCE5A5A668}"/>
              </a:ext>
            </a:extLst>
          </p:cNvPr>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10000" b="90000" l="10000" r="90000">
                        <a14:foregroundMark x1="19271" y1="47561" x2="25521" y2="54878"/>
                      </a14:backgroundRemoval>
                    </a14:imgEffect>
                  </a14:imgLayer>
                </a14:imgProps>
              </a:ext>
            </a:extLst>
          </a:blip>
          <a:srcRect l="63574" b="3886"/>
          <a:stretch>
            <a:fillRect/>
          </a:stretch>
        </p:blipFill>
        <p:spPr>
          <a:xfrm>
            <a:off x="11214001" y="3961100"/>
            <a:ext cx="212018" cy="238923"/>
          </a:xfrm>
          <a:prstGeom prst="rect">
            <a:avLst/>
          </a:prstGeom>
        </p:spPr>
      </p:pic>
      <p:pic>
        <p:nvPicPr>
          <p:cNvPr id="25" name="Picture 24" descr="A blue and green arrows&#10;&#10;AI-generated content may be incorrect.">
            <a:extLst>
              <a:ext uri="{FF2B5EF4-FFF2-40B4-BE49-F238E27FC236}">
                <a16:creationId xmlns:a16="http://schemas.microsoft.com/office/drawing/2014/main" id="{677A1C39-624D-FF59-8C20-21DCBC91C83F}"/>
              </a:ext>
            </a:extLst>
          </p:cNvPr>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10000" b="90000" l="10000" r="90000">
                        <a14:foregroundMark x1="19271" y1="47561" x2="25521" y2="54878"/>
                      </a14:backgroundRemoval>
                    </a14:imgEffect>
                  </a14:imgLayer>
                </a14:imgProps>
              </a:ext>
            </a:extLst>
          </a:blip>
          <a:srcRect r="57807" b="-422"/>
          <a:stretch>
            <a:fillRect/>
          </a:stretch>
        </p:blipFill>
        <p:spPr>
          <a:xfrm>
            <a:off x="10393139" y="3942795"/>
            <a:ext cx="316179" cy="321394"/>
          </a:xfrm>
          <a:prstGeom prst="rect">
            <a:avLst/>
          </a:prstGeom>
        </p:spPr>
      </p:pic>
      <p:grpSp>
        <p:nvGrpSpPr>
          <p:cNvPr id="30" name="object 3">
            <a:extLst>
              <a:ext uri="{FF2B5EF4-FFF2-40B4-BE49-F238E27FC236}">
                <a16:creationId xmlns:a16="http://schemas.microsoft.com/office/drawing/2014/main" id="{F0CAF75E-EF47-4764-0163-532B31AE4966}"/>
              </a:ext>
            </a:extLst>
          </p:cNvPr>
          <p:cNvGrpSpPr/>
          <p:nvPr/>
        </p:nvGrpSpPr>
        <p:grpSpPr>
          <a:xfrm>
            <a:off x="2970081" y="2742646"/>
            <a:ext cx="1813021" cy="1129799"/>
            <a:chOff x="304799" y="1295399"/>
            <a:chExt cx="2705100" cy="1695450"/>
          </a:xfrm>
        </p:grpSpPr>
        <p:sp>
          <p:nvSpPr>
            <p:cNvPr id="31" name="object 4">
              <a:extLst>
                <a:ext uri="{FF2B5EF4-FFF2-40B4-BE49-F238E27FC236}">
                  <a16:creationId xmlns:a16="http://schemas.microsoft.com/office/drawing/2014/main" id="{08CAD793-8F74-C41C-F408-21CE172148F7}"/>
                </a:ext>
              </a:extLst>
            </p:cNvPr>
            <p:cNvSpPr/>
            <p:nvPr/>
          </p:nvSpPr>
          <p:spPr>
            <a:xfrm>
              <a:off x="304799" y="1295399"/>
              <a:ext cx="2705100" cy="1695450"/>
            </a:xfrm>
            <a:custGeom>
              <a:avLst/>
              <a:gdLst/>
              <a:ahLst/>
              <a:cxnLst/>
              <a:rect l="l" t="t" r="r" b="b"/>
              <a:pathLst>
                <a:path w="2705100" h="1695450">
                  <a:moveTo>
                    <a:pt x="2633903" y="1695449"/>
                  </a:moveTo>
                  <a:lnTo>
                    <a:pt x="71196" y="1695449"/>
                  </a:lnTo>
                  <a:lnTo>
                    <a:pt x="66241" y="1694961"/>
                  </a:lnTo>
                  <a:lnTo>
                    <a:pt x="29705" y="1679827"/>
                  </a:lnTo>
                  <a:lnTo>
                    <a:pt x="3885" y="1643787"/>
                  </a:lnTo>
                  <a:lnTo>
                    <a:pt x="0" y="1624253"/>
                  </a:lnTo>
                  <a:lnTo>
                    <a:pt x="0" y="1619249"/>
                  </a:lnTo>
                  <a:lnTo>
                    <a:pt x="0" y="71196"/>
                  </a:lnTo>
                  <a:lnTo>
                    <a:pt x="15621" y="29705"/>
                  </a:lnTo>
                  <a:lnTo>
                    <a:pt x="51662" y="3885"/>
                  </a:lnTo>
                  <a:lnTo>
                    <a:pt x="71196" y="0"/>
                  </a:lnTo>
                  <a:lnTo>
                    <a:pt x="2633903" y="0"/>
                  </a:lnTo>
                  <a:lnTo>
                    <a:pt x="2675394" y="15621"/>
                  </a:lnTo>
                  <a:lnTo>
                    <a:pt x="2701213" y="51661"/>
                  </a:lnTo>
                  <a:lnTo>
                    <a:pt x="2705099" y="71196"/>
                  </a:lnTo>
                  <a:lnTo>
                    <a:pt x="2705099" y="1624253"/>
                  </a:lnTo>
                  <a:lnTo>
                    <a:pt x="2689477" y="1665744"/>
                  </a:lnTo>
                  <a:lnTo>
                    <a:pt x="2653437" y="1691563"/>
                  </a:lnTo>
                  <a:lnTo>
                    <a:pt x="2638858" y="1694961"/>
                  </a:lnTo>
                  <a:lnTo>
                    <a:pt x="2633903" y="1695449"/>
                  </a:lnTo>
                  <a:close/>
                </a:path>
              </a:pathLst>
            </a:custGeom>
            <a:solidFill>
              <a:srgbClr val="364B5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32" name="object 5">
              <a:extLst>
                <a:ext uri="{FF2B5EF4-FFF2-40B4-BE49-F238E27FC236}">
                  <a16:creationId xmlns:a16="http://schemas.microsoft.com/office/drawing/2014/main" id="{4BBFCC8E-E48B-A930-566B-D97231C6B2BA}"/>
                </a:ext>
              </a:extLst>
            </p:cNvPr>
            <p:cNvSpPr/>
            <p:nvPr/>
          </p:nvSpPr>
          <p:spPr>
            <a:xfrm>
              <a:off x="1350636" y="1362074"/>
              <a:ext cx="571501" cy="571500"/>
            </a:xfrm>
            <a:custGeom>
              <a:avLst/>
              <a:gdLst/>
              <a:ahLst/>
              <a:cxnLst/>
              <a:rect l="l" t="t" r="r" b="b"/>
              <a:pathLst>
                <a:path w="571500" h="571500">
                  <a:moveTo>
                    <a:pt x="285749" y="571499"/>
                  </a:moveTo>
                  <a:lnTo>
                    <a:pt x="243821" y="568407"/>
                  </a:lnTo>
                  <a:lnTo>
                    <a:pt x="202800" y="559195"/>
                  </a:lnTo>
                  <a:lnTo>
                    <a:pt x="163575" y="544064"/>
                  </a:lnTo>
                  <a:lnTo>
                    <a:pt x="126995" y="523342"/>
                  </a:lnTo>
                  <a:lnTo>
                    <a:pt x="93851" y="497476"/>
                  </a:lnTo>
                  <a:lnTo>
                    <a:pt x="64862" y="467027"/>
                  </a:lnTo>
                  <a:lnTo>
                    <a:pt x="40653" y="432654"/>
                  </a:lnTo>
                  <a:lnTo>
                    <a:pt x="21751" y="395101"/>
                  </a:lnTo>
                  <a:lnTo>
                    <a:pt x="8563" y="355181"/>
                  </a:lnTo>
                  <a:lnTo>
                    <a:pt x="1375" y="313758"/>
                  </a:lnTo>
                  <a:lnTo>
                    <a:pt x="0" y="285749"/>
                  </a:lnTo>
                  <a:lnTo>
                    <a:pt x="344" y="271728"/>
                  </a:lnTo>
                  <a:lnTo>
                    <a:pt x="5490" y="230002"/>
                  </a:lnTo>
                  <a:lnTo>
                    <a:pt x="16703" y="189483"/>
                  </a:lnTo>
                  <a:lnTo>
                    <a:pt x="33741" y="151048"/>
                  </a:lnTo>
                  <a:lnTo>
                    <a:pt x="56233" y="115528"/>
                  </a:lnTo>
                  <a:lnTo>
                    <a:pt x="83694" y="83694"/>
                  </a:lnTo>
                  <a:lnTo>
                    <a:pt x="115528" y="56233"/>
                  </a:lnTo>
                  <a:lnTo>
                    <a:pt x="151048" y="33740"/>
                  </a:lnTo>
                  <a:lnTo>
                    <a:pt x="189483" y="16703"/>
                  </a:lnTo>
                  <a:lnTo>
                    <a:pt x="230002" y="5490"/>
                  </a:lnTo>
                  <a:lnTo>
                    <a:pt x="271728" y="344"/>
                  </a:lnTo>
                  <a:lnTo>
                    <a:pt x="285749" y="0"/>
                  </a:lnTo>
                  <a:lnTo>
                    <a:pt x="299771" y="344"/>
                  </a:lnTo>
                  <a:lnTo>
                    <a:pt x="341496" y="5490"/>
                  </a:lnTo>
                  <a:lnTo>
                    <a:pt x="382016" y="16703"/>
                  </a:lnTo>
                  <a:lnTo>
                    <a:pt x="420451" y="33740"/>
                  </a:lnTo>
                  <a:lnTo>
                    <a:pt x="455971" y="56233"/>
                  </a:lnTo>
                  <a:lnTo>
                    <a:pt x="487805" y="83694"/>
                  </a:lnTo>
                  <a:lnTo>
                    <a:pt x="515266" y="115528"/>
                  </a:lnTo>
                  <a:lnTo>
                    <a:pt x="537758" y="151048"/>
                  </a:lnTo>
                  <a:lnTo>
                    <a:pt x="554796" y="189483"/>
                  </a:lnTo>
                  <a:lnTo>
                    <a:pt x="566009" y="230002"/>
                  </a:lnTo>
                  <a:lnTo>
                    <a:pt x="571156" y="271728"/>
                  </a:lnTo>
                  <a:lnTo>
                    <a:pt x="571499" y="285749"/>
                  </a:lnTo>
                  <a:lnTo>
                    <a:pt x="571156" y="299770"/>
                  </a:lnTo>
                  <a:lnTo>
                    <a:pt x="566009" y="341496"/>
                  </a:lnTo>
                  <a:lnTo>
                    <a:pt x="554796" y="382016"/>
                  </a:lnTo>
                  <a:lnTo>
                    <a:pt x="537758" y="420451"/>
                  </a:lnTo>
                  <a:lnTo>
                    <a:pt x="515266" y="455970"/>
                  </a:lnTo>
                  <a:lnTo>
                    <a:pt x="487805" y="487805"/>
                  </a:lnTo>
                  <a:lnTo>
                    <a:pt x="455971" y="515266"/>
                  </a:lnTo>
                  <a:lnTo>
                    <a:pt x="420451" y="537758"/>
                  </a:lnTo>
                  <a:lnTo>
                    <a:pt x="382016" y="554796"/>
                  </a:lnTo>
                  <a:lnTo>
                    <a:pt x="341496" y="566009"/>
                  </a:lnTo>
                  <a:lnTo>
                    <a:pt x="299771" y="571155"/>
                  </a:lnTo>
                  <a:lnTo>
                    <a:pt x="285749" y="571499"/>
                  </a:lnTo>
                  <a:close/>
                </a:path>
              </a:pathLst>
            </a:custGeom>
            <a:solidFill>
              <a:schemeClr val="accent6">
                <a:lumMod val="75000"/>
              </a:scheme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05686C"/>
                </a:solidFill>
                <a:effectLst/>
                <a:uLnTx/>
                <a:uFillTx/>
                <a:latin typeface="Calibri" panose="020F0502020204030204"/>
                <a:ea typeface="+mn-ea"/>
                <a:cs typeface="+mn-cs"/>
              </a:endParaRPr>
            </a:p>
          </p:txBody>
        </p:sp>
        <p:pic>
          <p:nvPicPr>
            <p:cNvPr id="33" name="object 6">
              <a:extLst>
                <a:ext uri="{FF2B5EF4-FFF2-40B4-BE49-F238E27FC236}">
                  <a16:creationId xmlns:a16="http://schemas.microsoft.com/office/drawing/2014/main" id="{0DF50915-5E78-991B-B596-BF12D3D54849}"/>
                </a:ext>
              </a:extLst>
            </p:cNvPr>
            <p:cNvPicPr/>
            <p:nvPr/>
          </p:nvPicPr>
          <p:blipFill>
            <a:blip r:embed="rId8" cstate="print"/>
            <a:stretch>
              <a:fillRect/>
            </a:stretch>
          </p:blipFill>
          <p:spPr>
            <a:xfrm>
              <a:off x="1531611" y="1552574"/>
              <a:ext cx="214611" cy="190499"/>
            </a:xfrm>
            <a:prstGeom prst="rect">
              <a:avLst/>
            </a:prstGeom>
          </p:spPr>
        </p:pic>
      </p:grpSp>
      <p:sp>
        <p:nvSpPr>
          <p:cNvPr id="34" name="object 7">
            <a:extLst>
              <a:ext uri="{FF2B5EF4-FFF2-40B4-BE49-F238E27FC236}">
                <a16:creationId xmlns:a16="http://schemas.microsoft.com/office/drawing/2014/main" id="{D90F3C67-119B-BB48-786C-4FC59F0F14E7}"/>
              </a:ext>
            </a:extLst>
          </p:cNvPr>
          <p:cNvSpPr txBox="1"/>
          <p:nvPr/>
        </p:nvSpPr>
        <p:spPr>
          <a:xfrm>
            <a:off x="3009247" y="3129851"/>
            <a:ext cx="1763720" cy="446259"/>
          </a:xfrm>
          <a:prstGeom prst="rect">
            <a:avLst/>
          </a:prstGeom>
        </p:spPr>
        <p:txBody>
          <a:bodyPr vert="horz" wrap="square" lIns="0" tIns="66023" rIns="0" bIns="0" rtlCol="0">
            <a:spAutoFit/>
          </a:bodyPr>
          <a:lstStyle/>
          <a:p>
            <a:pPr marL="0" marR="0" lvl="0" indent="0" algn="ctr" defTabSz="457200" rtl="0" eaLnBrk="1" fontAlgn="auto" latinLnBrk="0" hangingPunct="1">
              <a:lnSpc>
                <a:spcPct val="100000"/>
              </a:lnSpc>
              <a:spcBef>
                <a:spcPts val="520"/>
              </a:spcBef>
              <a:spcAft>
                <a:spcPts val="0"/>
              </a:spcAft>
              <a:buClrTx/>
              <a:buSzTx/>
              <a:buFontTx/>
              <a:buNone/>
              <a:tabLst/>
              <a:defRPr/>
            </a:pPr>
            <a:r>
              <a:rPr kumimoji="0" sz="1400" b="1" i="0" u="none" strike="noStrike" kern="1200" cap="none" spc="-10" normalizeH="0" baseline="0" noProof="0" dirty="0">
                <a:ln>
                  <a:noFill/>
                </a:ln>
                <a:solidFill>
                  <a:srgbClr val="FFFFFF"/>
                </a:solidFill>
                <a:effectLst/>
                <a:uLnTx/>
                <a:uFillTx/>
                <a:latin typeface="Liberation Sans"/>
                <a:ea typeface="+mn-ea"/>
                <a:cs typeface="Liberation Sans"/>
              </a:rPr>
              <a:t>600,000+</a:t>
            </a:r>
            <a:endParaRPr kumimoji="0" sz="1400" b="0" i="0" u="none" strike="noStrike" kern="1200" cap="none" spc="0" normalizeH="0" baseline="0" noProof="0" dirty="0">
              <a:ln>
                <a:noFill/>
              </a:ln>
              <a:solidFill>
                <a:srgbClr val="FFFFFF"/>
              </a:solidFill>
              <a:effectLst/>
              <a:uLnTx/>
              <a:uFillTx/>
              <a:latin typeface="Liberation Sans"/>
              <a:ea typeface="+mn-ea"/>
              <a:cs typeface="Liberation Sans"/>
            </a:endParaRPr>
          </a:p>
          <a:p>
            <a:pPr marL="0" marR="0" lvl="0" indent="0" algn="ctr" defTabSz="457200" rtl="0" eaLnBrk="1" fontAlgn="auto" latinLnBrk="0" hangingPunct="1">
              <a:lnSpc>
                <a:spcPct val="100000"/>
              </a:lnSpc>
              <a:spcBef>
                <a:spcPts val="225"/>
              </a:spcBef>
              <a:spcAft>
                <a:spcPts val="0"/>
              </a:spcAft>
              <a:buClrTx/>
              <a:buSzTx/>
              <a:buFontTx/>
              <a:buNone/>
              <a:tabLst/>
              <a:defRPr/>
            </a:pPr>
            <a:r>
              <a:rPr kumimoji="0" sz="900" b="0" i="0" u="none" strike="noStrike" kern="1200" cap="none" spc="0" normalizeH="0" baseline="0" noProof="0" dirty="0">
                <a:ln>
                  <a:noFill/>
                </a:ln>
                <a:solidFill>
                  <a:srgbClr val="FFFFFF"/>
                </a:solidFill>
                <a:effectLst/>
                <a:uLnTx/>
                <a:uFillTx/>
                <a:latin typeface="Liberation Sans"/>
                <a:ea typeface="+mn-ea"/>
                <a:cs typeface="+mn-cs"/>
              </a:rPr>
              <a:t>Residential Customers</a:t>
            </a:r>
          </a:p>
        </p:txBody>
      </p:sp>
      <p:grpSp>
        <p:nvGrpSpPr>
          <p:cNvPr id="35" name="object 8">
            <a:extLst>
              <a:ext uri="{FF2B5EF4-FFF2-40B4-BE49-F238E27FC236}">
                <a16:creationId xmlns:a16="http://schemas.microsoft.com/office/drawing/2014/main" id="{2A32BC06-ECA4-0C06-6F28-830A49716B2C}"/>
              </a:ext>
            </a:extLst>
          </p:cNvPr>
          <p:cNvGrpSpPr/>
          <p:nvPr/>
        </p:nvGrpSpPr>
        <p:grpSpPr>
          <a:xfrm>
            <a:off x="4903288" y="2742646"/>
            <a:ext cx="1813021" cy="1129799"/>
            <a:chOff x="3162299" y="1295399"/>
            <a:chExt cx="2705100" cy="1695450"/>
          </a:xfrm>
        </p:grpSpPr>
        <p:sp>
          <p:nvSpPr>
            <p:cNvPr id="36" name="object 9">
              <a:extLst>
                <a:ext uri="{FF2B5EF4-FFF2-40B4-BE49-F238E27FC236}">
                  <a16:creationId xmlns:a16="http://schemas.microsoft.com/office/drawing/2014/main" id="{F1C21FC9-BE1E-012A-72B4-8C20A09824C4}"/>
                </a:ext>
              </a:extLst>
            </p:cNvPr>
            <p:cNvSpPr/>
            <p:nvPr/>
          </p:nvSpPr>
          <p:spPr>
            <a:xfrm>
              <a:off x="3162299" y="1295399"/>
              <a:ext cx="2705100" cy="1695450"/>
            </a:xfrm>
            <a:custGeom>
              <a:avLst/>
              <a:gdLst/>
              <a:ahLst/>
              <a:cxnLst/>
              <a:rect l="l" t="t" r="r" b="b"/>
              <a:pathLst>
                <a:path w="2705100" h="1695450">
                  <a:moveTo>
                    <a:pt x="2633902" y="1695449"/>
                  </a:moveTo>
                  <a:lnTo>
                    <a:pt x="71196" y="1695449"/>
                  </a:lnTo>
                  <a:lnTo>
                    <a:pt x="66241" y="1694961"/>
                  </a:lnTo>
                  <a:lnTo>
                    <a:pt x="29705" y="1679827"/>
                  </a:lnTo>
                  <a:lnTo>
                    <a:pt x="3885" y="1643787"/>
                  </a:lnTo>
                  <a:lnTo>
                    <a:pt x="0" y="1624253"/>
                  </a:lnTo>
                  <a:lnTo>
                    <a:pt x="0" y="1619249"/>
                  </a:lnTo>
                  <a:lnTo>
                    <a:pt x="0" y="71196"/>
                  </a:lnTo>
                  <a:lnTo>
                    <a:pt x="15621" y="29705"/>
                  </a:lnTo>
                  <a:lnTo>
                    <a:pt x="51661" y="3885"/>
                  </a:lnTo>
                  <a:lnTo>
                    <a:pt x="71196" y="0"/>
                  </a:lnTo>
                  <a:lnTo>
                    <a:pt x="2633902" y="0"/>
                  </a:lnTo>
                  <a:lnTo>
                    <a:pt x="2675393" y="15621"/>
                  </a:lnTo>
                  <a:lnTo>
                    <a:pt x="2701213" y="51661"/>
                  </a:lnTo>
                  <a:lnTo>
                    <a:pt x="2705099" y="71196"/>
                  </a:lnTo>
                  <a:lnTo>
                    <a:pt x="2705099" y="1624253"/>
                  </a:lnTo>
                  <a:lnTo>
                    <a:pt x="2689476" y="1665744"/>
                  </a:lnTo>
                  <a:lnTo>
                    <a:pt x="2653437" y="1691563"/>
                  </a:lnTo>
                  <a:lnTo>
                    <a:pt x="2638857" y="1694961"/>
                  </a:lnTo>
                  <a:lnTo>
                    <a:pt x="2633902" y="1695449"/>
                  </a:lnTo>
                  <a:close/>
                </a:path>
              </a:pathLst>
            </a:custGeom>
            <a:solidFill>
              <a:srgbClr val="364B5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37" name="object 10">
              <a:extLst>
                <a:ext uri="{FF2B5EF4-FFF2-40B4-BE49-F238E27FC236}">
                  <a16:creationId xmlns:a16="http://schemas.microsoft.com/office/drawing/2014/main" id="{2F386605-8E49-0EF8-96AC-1237F14CA373}"/>
                </a:ext>
              </a:extLst>
            </p:cNvPr>
            <p:cNvSpPr/>
            <p:nvPr/>
          </p:nvSpPr>
          <p:spPr>
            <a:xfrm>
              <a:off x="4244543" y="1362471"/>
              <a:ext cx="571501" cy="571500"/>
            </a:xfrm>
            <a:custGeom>
              <a:avLst/>
              <a:gdLst/>
              <a:ahLst/>
              <a:cxnLst/>
              <a:rect l="l" t="t" r="r" b="b"/>
              <a:pathLst>
                <a:path w="571500" h="571500">
                  <a:moveTo>
                    <a:pt x="285749" y="571499"/>
                  </a:moveTo>
                  <a:lnTo>
                    <a:pt x="243821" y="568407"/>
                  </a:lnTo>
                  <a:lnTo>
                    <a:pt x="202800" y="559195"/>
                  </a:lnTo>
                  <a:lnTo>
                    <a:pt x="163575" y="544064"/>
                  </a:lnTo>
                  <a:lnTo>
                    <a:pt x="126995" y="523342"/>
                  </a:lnTo>
                  <a:lnTo>
                    <a:pt x="93851" y="497476"/>
                  </a:lnTo>
                  <a:lnTo>
                    <a:pt x="64862" y="467027"/>
                  </a:lnTo>
                  <a:lnTo>
                    <a:pt x="40653" y="432654"/>
                  </a:lnTo>
                  <a:lnTo>
                    <a:pt x="21751" y="395101"/>
                  </a:lnTo>
                  <a:lnTo>
                    <a:pt x="8563" y="355181"/>
                  </a:lnTo>
                  <a:lnTo>
                    <a:pt x="1376" y="313758"/>
                  </a:lnTo>
                  <a:lnTo>
                    <a:pt x="0" y="285749"/>
                  </a:lnTo>
                  <a:lnTo>
                    <a:pt x="344" y="271728"/>
                  </a:lnTo>
                  <a:lnTo>
                    <a:pt x="5490" y="230002"/>
                  </a:lnTo>
                  <a:lnTo>
                    <a:pt x="16703" y="189483"/>
                  </a:lnTo>
                  <a:lnTo>
                    <a:pt x="33740" y="151048"/>
                  </a:lnTo>
                  <a:lnTo>
                    <a:pt x="56233" y="115528"/>
                  </a:lnTo>
                  <a:lnTo>
                    <a:pt x="83693" y="83694"/>
                  </a:lnTo>
                  <a:lnTo>
                    <a:pt x="115528" y="56233"/>
                  </a:lnTo>
                  <a:lnTo>
                    <a:pt x="151048" y="33740"/>
                  </a:lnTo>
                  <a:lnTo>
                    <a:pt x="189483" y="16703"/>
                  </a:lnTo>
                  <a:lnTo>
                    <a:pt x="230002" y="5490"/>
                  </a:lnTo>
                  <a:lnTo>
                    <a:pt x="271728" y="344"/>
                  </a:lnTo>
                  <a:lnTo>
                    <a:pt x="285749" y="0"/>
                  </a:lnTo>
                  <a:lnTo>
                    <a:pt x="299771" y="344"/>
                  </a:lnTo>
                  <a:lnTo>
                    <a:pt x="341496" y="5490"/>
                  </a:lnTo>
                  <a:lnTo>
                    <a:pt x="382015" y="16703"/>
                  </a:lnTo>
                  <a:lnTo>
                    <a:pt x="420451" y="33740"/>
                  </a:lnTo>
                  <a:lnTo>
                    <a:pt x="455971" y="56233"/>
                  </a:lnTo>
                  <a:lnTo>
                    <a:pt x="487805" y="83694"/>
                  </a:lnTo>
                  <a:lnTo>
                    <a:pt x="515266" y="115528"/>
                  </a:lnTo>
                  <a:lnTo>
                    <a:pt x="537758" y="151048"/>
                  </a:lnTo>
                  <a:lnTo>
                    <a:pt x="554796" y="189483"/>
                  </a:lnTo>
                  <a:lnTo>
                    <a:pt x="566008" y="230002"/>
                  </a:lnTo>
                  <a:lnTo>
                    <a:pt x="571155" y="271728"/>
                  </a:lnTo>
                  <a:lnTo>
                    <a:pt x="571499" y="285749"/>
                  </a:lnTo>
                  <a:lnTo>
                    <a:pt x="571155" y="299770"/>
                  </a:lnTo>
                  <a:lnTo>
                    <a:pt x="566008" y="341496"/>
                  </a:lnTo>
                  <a:lnTo>
                    <a:pt x="554795" y="382016"/>
                  </a:lnTo>
                  <a:lnTo>
                    <a:pt x="537758" y="420451"/>
                  </a:lnTo>
                  <a:lnTo>
                    <a:pt x="515266" y="455970"/>
                  </a:lnTo>
                  <a:lnTo>
                    <a:pt x="487805" y="487805"/>
                  </a:lnTo>
                  <a:lnTo>
                    <a:pt x="455971" y="515266"/>
                  </a:lnTo>
                  <a:lnTo>
                    <a:pt x="420451" y="537758"/>
                  </a:lnTo>
                  <a:lnTo>
                    <a:pt x="382015" y="554796"/>
                  </a:lnTo>
                  <a:lnTo>
                    <a:pt x="341496" y="566009"/>
                  </a:lnTo>
                  <a:lnTo>
                    <a:pt x="299771" y="571155"/>
                  </a:lnTo>
                  <a:lnTo>
                    <a:pt x="285749" y="571499"/>
                  </a:lnTo>
                  <a:close/>
                </a:path>
              </a:pathLst>
            </a:custGeom>
            <a:solidFill>
              <a:srgbClr val="00A795"/>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05686C"/>
                </a:solidFill>
                <a:effectLst/>
                <a:uLnTx/>
                <a:uFillTx/>
                <a:latin typeface="Calibri" panose="020F0502020204030204"/>
                <a:ea typeface="+mn-ea"/>
                <a:cs typeface="+mn-cs"/>
              </a:endParaRPr>
            </a:p>
          </p:txBody>
        </p:sp>
        <p:pic>
          <p:nvPicPr>
            <p:cNvPr id="38" name="object 11">
              <a:extLst>
                <a:ext uri="{FF2B5EF4-FFF2-40B4-BE49-F238E27FC236}">
                  <a16:creationId xmlns:a16="http://schemas.microsoft.com/office/drawing/2014/main" id="{06C1BB0F-6CE0-1CFB-E3C2-81269BD09249}"/>
                </a:ext>
              </a:extLst>
            </p:cNvPr>
            <p:cNvPicPr/>
            <p:nvPr/>
          </p:nvPicPr>
          <p:blipFill>
            <a:blip r:embed="rId9" cstate="print"/>
            <a:stretch>
              <a:fillRect/>
            </a:stretch>
          </p:blipFill>
          <p:spPr>
            <a:xfrm>
              <a:off x="4469572" y="1552972"/>
              <a:ext cx="130961" cy="190499"/>
            </a:xfrm>
            <a:prstGeom prst="rect">
              <a:avLst/>
            </a:prstGeom>
          </p:spPr>
        </p:pic>
      </p:grpSp>
      <p:sp>
        <p:nvSpPr>
          <p:cNvPr id="39" name="object 12">
            <a:extLst>
              <a:ext uri="{FF2B5EF4-FFF2-40B4-BE49-F238E27FC236}">
                <a16:creationId xmlns:a16="http://schemas.microsoft.com/office/drawing/2014/main" id="{8755F825-1108-B39E-45CE-F191D72B5EF8}"/>
              </a:ext>
            </a:extLst>
          </p:cNvPr>
          <p:cNvSpPr txBox="1"/>
          <p:nvPr/>
        </p:nvSpPr>
        <p:spPr>
          <a:xfrm>
            <a:off x="5195915" y="3231644"/>
            <a:ext cx="1232032" cy="623230"/>
          </a:xfrm>
          <a:prstGeom prst="rect">
            <a:avLst/>
          </a:prstGeom>
        </p:spPr>
        <p:txBody>
          <a:bodyPr vert="horz" wrap="square" lIns="0" tIns="66023" rIns="0" bIns="0" rtlCol="0">
            <a:spAutoFit/>
          </a:bodyPr>
          <a:lstStyle/>
          <a:p>
            <a:pPr marL="0" marR="0" lvl="0" indent="0" algn="ctr" defTabSz="457200" rtl="0" eaLnBrk="1" fontAlgn="auto" latinLnBrk="0" hangingPunct="1">
              <a:lnSpc>
                <a:spcPct val="100000"/>
              </a:lnSpc>
              <a:spcBef>
                <a:spcPts val="520"/>
              </a:spcBef>
              <a:spcAft>
                <a:spcPts val="0"/>
              </a:spcAft>
              <a:buClrTx/>
              <a:buSzTx/>
              <a:buFontTx/>
              <a:buNone/>
              <a:tabLst/>
              <a:defRPr/>
            </a:pPr>
            <a:r>
              <a:rPr kumimoji="0" sz="1400" b="1" i="0" u="none" strike="noStrike" kern="1200" cap="none" spc="-10" normalizeH="0" baseline="0" noProof="0" dirty="0">
                <a:ln>
                  <a:noFill/>
                </a:ln>
                <a:solidFill>
                  <a:srgbClr val="FFFFFF"/>
                </a:solidFill>
                <a:effectLst/>
                <a:uLnTx/>
                <a:uFillTx/>
                <a:latin typeface="Liberation Sans"/>
                <a:ea typeface="+mn-ea"/>
                <a:cs typeface="Liberation Sans"/>
              </a:rPr>
              <a:t>1.2M+</a:t>
            </a:r>
            <a:endParaRPr kumimoji="0" sz="1400" b="0" i="0" u="none" strike="noStrike" kern="1200" cap="none" spc="0" normalizeH="0" baseline="0" noProof="0" dirty="0">
              <a:ln>
                <a:noFill/>
              </a:ln>
              <a:solidFill>
                <a:srgbClr val="FFFFFF"/>
              </a:solidFill>
              <a:effectLst/>
              <a:uLnTx/>
              <a:uFillTx/>
              <a:latin typeface="Liberation Sans"/>
              <a:ea typeface="+mn-ea"/>
              <a:cs typeface="Liberation Sans"/>
            </a:endParaRPr>
          </a:p>
          <a:p>
            <a:pPr marL="0" marR="0" lvl="0" indent="0" algn="ctr" defTabSz="457200" rtl="0" eaLnBrk="1" fontAlgn="auto" latinLnBrk="0" hangingPunct="1">
              <a:lnSpc>
                <a:spcPct val="100000"/>
              </a:lnSpc>
              <a:spcBef>
                <a:spcPts val="225"/>
              </a:spcBef>
              <a:spcAft>
                <a:spcPts val="0"/>
              </a:spcAft>
              <a:buClrTx/>
              <a:buSzTx/>
              <a:buFontTx/>
              <a:buNone/>
              <a:tabLst/>
              <a:defRPr/>
            </a:pPr>
            <a:r>
              <a:rPr kumimoji="0" sz="900" b="0" i="0" u="none" strike="noStrike" kern="1200" cap="none" spc="0" normalizeH="0" baseline="0" noProof="0" dirty="0">
                <a:ln>
                  <a:noFill/>
                </a:ln>
                <a:solidFill>
                  <a:srgbClr val="FFFFFF"/>
                </a:solidFill>
                <a:effectLst/>
                <a:uLnTx/>
                <a:uFillTx/>
                <a:latin typeface="Liberation Sans"/>
                <a:ea typeface="+mn-ea"/>
                <a:cs typeface="Liberation Sans"/>
              </a:rPr>
              <a:t>Personalized </a:t>
            </a:r>
            <a:r>
              <a:rPr kumimoji="0" sz="900" b="0" i="0" u="none" strike="noStrike" kern="1200" cap="none" spc="-10" normalizeH="0" baseline="0" noProof="0" dirty="0">
                <a:ln>
                  <a:noFill/>
                </a:ln>
                <a:solidFill>
                  <a:srgbClr val="FFFFFF"/>
                </a:solidFill>
                <a:effectLst/>
                <a:uLnTx/>
                <a:uFillTx/>
                <a:latin typeface="Liberation Sans"/>
                <a:ea typeface="+mn-ea"/>
                <a:cs typeface="Liberation Sans"/>
              </a:rPr>
              <a:t>Insights</a:t>
            </a:r>
            <a:endParaRPr kumimoji="0" sz="900" b="0" i="0" u="none" strike="noStrike" kern="1200" cap="none" spc="0" normalizeH="0" baseline="0" noProof="0" dirty="0">
              <a:ln>
                <a:noFill/>
              </a:ln>
              <a:solidFill>
                <a:srgbClr val="FFFFFF"/>
              </a:solidFill>
              <a:effectLst/>
              <a:uLnTx/>
              <a:uFillTx/>
              <a:latin typeface="Liberation Sans"/>
              <a:ea typeface="+mn-ea"/>
              <a:cs typeface="Liberation Sans"/>
            </a:endParaRPr>
          </a:p>
          <a:p>
            <a:pPr marL="0" marR="0" lvl="0" indent="0" algn="ctr" defTabSz="457200" rtl="0" eaLnBrk="1" fontAlgn="auto" latinLnBrk="0" hangingPunct="1">
              <a:lnSpc>
                <a:spcPct val="100000"/>
              </a:lnSpc>
              <a:spcBef>
                <a:spcPts val="285"/>
              </a:spcBef>
              <a:spcAft>
                <a:spcPts val="0"/>
              </a:spcAft>
              <a:buClrTx/>
              <a:buSzTx/>
              <a:buFontTx/>
              <a:buNone/>
              <a:tabLst/>
              <a:defRPr/>
            </a:pPr>
            <a:endParaRPr kumimoji="0" sz="900" b="0" i="0" u="none" strike="noStrike" kern="1200" cap="none" spc="0" normalizeH="0" baseline="0" noProof="0" dirty="0">
              <a:ln>
                <a:noFill/>
              </a:ln>
              <a:solidFill>
                <a:srgbClr val="FFFFFF"/>
              </a:solidFill>
              <a:effectLst/>
              <a:uLnTx/>
              <a:uFillTx/>
              <a:latin typeface="Liberation Sans"/>
              <a:ea typeface="+mn-ea"/>
              <a:cs typeface="+mn-cs"/>
            </a:endParaRPr>
          </a:p>
        </p:txBody>
      </p:sp>
      <p:sp>
        <p:nvSpPr>
          <p:cNvPr id="40" name="object 14">
            <a:extLst>
              <a:ext uri="{FF2B5EF4-FFF2-40B4-BE49-F238E27FC236}">
                <a16:creationId xmlns:a16="http://schemas.microsoft.com/office/drawing/2014/main" id="{15D02A60-306C-6E02-93B3-9620DE244B8B}"/>
              </a:ext>
            </a:extLst>
          </p:cNvPr>
          <p:cNvSpPr/>
          <p:nvPr/>
        </p:nvSpPr>
        <p:spPr>
          <a:xfrm>
            <a:off x="2963804" y="3887174"/>
            <a:ext cx="1813021" cy="1091879"/>
          </a:xfrm>
          <a:custGeom>
            <a:avLst/>
            <a:gdLst/>
            <a:ahLst/>
            <a:cxnLst/>
            <a:rect l="l" t="t" r="r" b="b"/>
            <a:pathLst>
              <a:path w="2705100" h="1847850">
                <a:moveTo>
                  <a:pt x="2633903" y="1847849"/>
                </a:moveTo>
                <a:lnTo>
                  <a:pt x="71196" y="1847849"/>
                </a:lnTo>
                <a:lnTo>
                  <a:pt x="66241" y="1847361"/>
                </a:lnTo>
                <a:lnTo>
                  <a:pt x="29705" y="1832227"/>
                </a:lnTo>
                <a:lnTo>
                  <a:pt x="3885" y="1796187"/>
                </a:lnTo>
                <a:lnTo>
                  <a:pt x="0" y="1776653"/>
                </a:lnTo>
                <a:lnTo>
                  <a:pt x="0" y="1771649"/>
                </a:lnTo>
                <a:lnTo>
                  <a:pt x="0" y="71196"/>
                </a:lnTo>
                <a:lnTo>
                  <a:pt x="15621" y="29704"/>
                </a:lnTo>
                <a:lnTo>
                  <a:pt x="51662" y="3885"/>
                </a:lnTo>
                <a:lnTo>
                  <a:pt x="71196" y="0"/>
                </a:lnTo>
                <a:lnTo>
                  <a:pt x="2633903" y="0"/>
                </a:lnTo>
                <a:lnTo>
                  <a:pt x="2675394" y="15621"/>
                </a:lnTo>
                <a:lnTo>
                  <a:pt x="2701213" y="51661"/>
                </a:lnTo>
                <a:lnTo>
                  <a:pt x="2705099" y="71196"/>
                </a:lnTo>
                <a:lnTo>
                  <a:pt x="2705099" y="1776653"/>
                </a:lnTo>
                <a:lnTo>
                  <a:pt x="2689477" y="1818144"/>
                </a:lnTo>
                <a:lnTo>
                  <a:pt x="2653437" y="1843963"/>
                </a:lnTo>
                <a:lnTo>
                  <a:pt x="2638858" y="1847361"/>
                </a:lnTo>
                <a:lnTo>
                  <a:pt x="2633903" y="1847849"/>
                </a:lnTo>
                <a:close/>
              </a:path>
            </a:pathLst>
          </a:custGeom>
          <a:solidFill>
            <a:srgbClr val="364B5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41" name="object 17">
            <a:extLst>
              <a:ext uri="{FF2B5EF4-FFF2-40B4-BE49-F238E27FC236}">
                <a16:creationId xmlns:a16="http://schemas.microsoft.com/office/drawing/2014/main" id="{7CA4330D-105A-4FF5-9265-E2BAD6A3ED1F}"/>
              </a:ext>
            </a:extLst>
          </p:cNvPr>
          <p:cNvSpPr txBox="1"/>
          <p:nvPr/>
        </p:nvSpPr>
        <p:spPr>
          <a:xfrm>
            <a:off x="2969108" y="4325909"/>
            <a:ext cx="1763644" cy="725823"/>
          </a:xfrm>
          <a:prstGeom prst="rect">
            <a:avLst/>
          </a:prstGeom>
        </p:spPr>
        <p:txBody>
          <a:bodyPr vert="horz" wrap="square" lIns="0" tIns="66023" rIns="0" bIns="0" rtlCol="0">
            <a:spAutoFit/>
          </a:bodyPr>
          <a:lstStyle/>
          <a:p>
            <a:pPr marL="46341" marR="0" lvl="0" indent="0" algn="ctr" defTabSz="457200" rtl="0" eaLnBrk="1" fontAlgn="auto" latinLnBrk="0" hangingPunct="1">
              <a:lnSpc>
                <a:spcPct val="100000"/>
              </a:lnSpc>
              <a:spcBef>
                <a:spcPts val="520"/>
              </a:spcBef>
              <a:spcAft>
                <a:spcPts val="0"/>
              </a:spcAft>
              <a:buClrTx/>
              <a:buSzTx/>
              <a:buFontTx/>
              <a:buNone/>
              <a:tabLst/>
              <a:defRPr/>
            </a:pPr>
            <a:r>
              <a:rPr kumimoji="0" lang="en-US" sz="1400" b="1" i="0" u="none" strike="noStrike" kern="1200" cap="none" spc="-25" normalizeH="0" baseline="0" noProof="0" dirty="0">
                <a:ln>
                  <a:noFill/>
                </a:ln>
                <a:solidFill>
                  <a:srgbClr val="FFFFFF"/>
                </a:solidFill>
                <a:effectLst/>
                <a:uLnTx/>
                <a:uFillTx/>
                <a:latin typeface="Liberation Sans"/>
                <a:ea typeface="+mn-ea"/>
                <a:cs typeface="+mn-cs"/>
              </a:rPr>
              <a:t>2500+</a:t>
            </a:r>
          </a:p>
          <a:p>
            <a:pPr marL="46341" marR="0" lvl="0" indent="0" algn="ctr" defTabSz="457200" rtl="0" eaLnBrk="1" fontAlgn="auto" latinLnBrk="0" hangingPunct="1">
              <a:lnSpc>
                <a:spcPct val="100000"/>
              </a:lnSpc>
              <a:spcBef>
                <a:spcPts val="225"/>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Liberation Sans"/>
                <a:ea typeface="+mn-ea"/>
                <a:cs typeface="+mn-cs"/>
              </a:rPr>
              <a:t>Clusters used for Similar Home Comparison</a:t>
            </a:r>
          </a:p>
          <a:p>
            <a:pPr marL="0" marR="0" lvl="0" indent="0" algn="ctr" defTabSz="457200" rtl="0" eaLnBrk="1" fontAlgn="auto" latinLnBrk="0" hangingPunct="1">
              <a:lnSpc>
                <a:spcPct val="100000"/>
              </a:lnSpc>
              <a:spcBef>
                <a:spcPts val="520"/>
              </a:spcBef>
              <a:spcAft>
                <a:spcPts val="0"/>
              </a:spcAft>
              <a:buClrTx/>
              <a:buSzTx/>
              <a:buFontTx/>
              <a:buNone/>
              <a:tabLst/>
              <a:defRPr/>
            </a:pPr>
            <a:endParaRPr kumimoji="0" sz="500" b="0" i="0" u="none" strike="noStrike" kern="1200" cap="none" spc="0" normalizeH="0" baseline="0" noProof="0" dirty="0">
              <a:ln>
                <a:noFill/>
              </a:ln>
              <a:solidFill>
                <a:srgbClr val="FFFFFF"/>
              </a:solidFill>
              <a:effectLst/>
              <a:uLnTx/>
              <a:uFillTx/>
              <a:latin typeface="Liberation Sans"/>
              <a:ea typeface="+mn-ea"/>
              <a:cs typeface="Liberation Sans"/>
            </a:endParaRPr>
          </a:p>
        </p:txBody>
      </p:sp>
      <p:grpSp>
        <p:nvGrpSpPr>
          <p:cNvPr id="42" name="object 18">
            <a:extLst>
              <a:ext uri="{FF2B5EF4-FFF2-40B4-BE49-F238E27FC236}">
                <a16:creationId xmlns:a16="http://schemas.microsoft.com/office/drawing/2014/main" id="{E6E25564-C5DC-29C9-09B5-72B15D98F4E1}"/>
              </a:ext>
            </a:extLst>
          </p:cNvPr>
          <p:cNvGrpSpPr/>
          <p:nvPr/>
        </p:nvGrpSpPr>
        <p:grpSpPr>
          <a:xfrm>
            <a:off x="4878967" y="3902778"/>
            <a:ext cx="1813021" cy="1076276"/>
            <a:chOff x="3162299" y="3375969"/>
            <a:chExt cx="2705100" cy="1615130"/>
          </a:xfrm>
        </p:grpSpPr>
        <p:sp>
          <p:nvSpPr>
            <p:cNvPr id="43" name="object 19">
              <a:extLst>
                <a:ext uri="{FF2B5EF4-FFF2-40B4-BE49-F238E27FC236}">
                  <a16:creationId xmlns:a16="http://schemas.microsoft.com/office/drawing/2014/main" id="{5CA0E077-65A8-33A4-5A01-C5504AA6ADA3}"/>
                </a:ext>
              </a:extLst>
            </p:cNvPr>
            <p:cNvSpPr/>
            <p:nvPr/>
          </p:nvSpPr>
          <p:spPr>
            <a:xfrm>
              <a:off x="3162299" y="3375969"/>
              <a:ext cx="2705100" cy="1615130"/>
            </a:xfrm>
            <a:custGeom>
              <a:avLst/>
              <a:gdLst/>
              <a:ahLst/>
              <a:cxnLst/>
              <a:rect l="l" t="t" r="r" b="b"/>
              <a:pathLst>
                <a:path w="2705100" h="1847850">
                  <a:moveTo>
                    <a:pt x="2633902" y="1847849"/>
                  </a:moveTo>
                  <a:lnTo>
                    <a:pt x="71196" y="1847849"/>
                  </a:lnTo>
                  <a:lnTo>
                    <a:pt x="66241" y="1847361"/>
                  </a:lnTo>
                  <a:lnTo>
                    <a:pt x="29705" y="1832227"/>
                  </a:lnTo>
                  <a:lnTo>
                    <a:pt x="3885" y="1796187"/>
                  </a:lnTo>
                  <a:lnTo>
                    <a:pt x="0" y="1776653"/>
                  </a:lnTo>
                  <a:lnTo>
                    <a:pt x="0" y="1771649"/>
                  </a:lnTo>
                  <a:lnTo>
                    <a:pt x="0" y="71196"/>
                  </a:lnTo>
                  <a:lnTo>
                    <a:pt x="15621" y="29704"/>
                  </a:lnTo>
                  <a:lnTo>
                    <a:pt x="51661" y="3885"/>
                  </a:lnTo>
                  <a:lnTo>
                    <a:pt x="71196" y="0"/>
                  </a:lnTo>
                  <a:lnTo>
                    <a:pt x="2633902" y="0"/>
                  </a:lnTo>
                  <a:lnTo>
                    <a:pt x="2675393" y="15621"/>
                  </a:lnTo>
                  <a:lnTo>
                    <a:pt x="2701213" y="51661"/>
                  </a:lnTo>
                  <a:lnTo>
                    <a:pt x="2705099" y="71196"/>
                  </a:lnTo>
                  <a:lnTo>
                    <a:pt x="2705099" y="1776653"/>
                  </a:lnTo>
                  <a:lnTo>
                    <a:pt x="2689476" y="1818144"/>
                  </a:lnTo>
                  <a:lnTo>
                    <a:pt x="2653437" y="1843963"/>
                  </a:lnTo>
                  <a:lnTo>
                    <a:pt x="2638857" y="1847361"/>
                  </a:lnTo>
                  <a:lnTo>
                    <a:pt x="2633902" y="1847849"/>
                  </a:lnTo>
                  <a:close/>
                </a:path>
              </a:pathLst>
            </a:custGeom>
            <a:solidFill>
              <a:srgbClr val="364B5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44" name="object 20">
              <a:extLst>
                <a:ext uri="{FF2B5EF4-FFF2-40B4-BE49-F238E27FC236}">
                  <a16:creationId xmlns:a16="http://schemas.microsoft.com/office/drawing/2014/main" id="{998462AB-304C-562A-6596-5321298B522C}"/>
                </a:ext>
              </a:extLst>
            </p:cNvPr>
            <p:cNvSpPr/>
            <p:nvPr/>
          </p:nvSpPr>
          <p:spPr>
            <a:xfrm>
              <a:off x="3673042" y="3509108"/>
              <a:ext cx="571501" cy="571500"/>
            </a:xfrm>
            <a:custGeom>
              <a:avLst/>
              <a:gdLst/>
              <a:ahLst/>
              <a:cxnLst/>
              <a:rect l="l" t="t" r="r" b="b"/>
              <a:pathLst>
                <a:path w="571500" h="571500">
                  <a:moveTo>
                    <a:pt x="285749" y="571499"/>
                  </a:moveTo>
                  <a:lnTo>
                    <a:pt x="243821" y="568407"/>
                  </a:lnTo>
                  <a:lnTo>
                    <a:pt x="202800" y="559195"/>
                  </a:lnTo>
                  <a:lnTo>
                    <a:pt x="163575" y="544064"/>
                  </a:lnTo>
                  <a:lnTo>
                    <a:pt x="126995" y="523341"/>
                  </a:lnTo>
                  <a:lnTo>
                    <a:pt x="93851" y="497476"/>
                  </a:lnTo>
                  <a:lnTo>
                    <a:pt x="64862" y="467027"/>
                  </a:lnTo>
                  <a:lnTo>
                    <a:pt x="40653" y="432654"/>
                  </a:lnTo>
                  <a:lnTo>
                    <a:pt x="21751" y="395101"/>
                  </a:lnTo>
                  <a:lnTo>
                    <a:pt x="8563" y="355181"/>
                  </a:lnTo>
                  <a:lnTo>
                    <a:pt x="1376" y="313758"/>
                  </a:lnTo>
                  <a:lnTo>
                    <a:pt x="0" y="285749"/>
                  </a:lnTo>
                  <a:lnTo>
                    <a:pt x="344" y="271728"/>
                  </a:lnTo>
                  <a:lnTo>
                    <a:pt x="5490" y="230002"/>
                  </a:lnTo>
                  <a:lnTo>
                    <a:pt x="16703" y="189483"/>
                  </a:lnTo>
                  <a:lnTo>
                    <a:pt x="33740" y="151048"/>
                  </a:lnTo>
                  <a:lnTo>
                    <a:pt x="56233" y="115528"/>
                  </a:lnTo>
                  <a:lnTo>
                    <a:pt x="83693" y="83693"/>
                  </a:lnTo>
                  <a:lnTo>
                    <a:pt x="115528" y="56233"/>
                  </a:lnTo>
                  <a:lnTo>
                    <a:pt x="151048" y="33740"/>
                  </a:lnTo>
                  <a:lnTo>
                    <a:pt x="189483" y="16703"/>
                  </a:lnTo>
                  <a:lnTo>
                    <a:pt x="230002" y="5490"/>
                  </a:lnTo>
                  <a:lnTo>
                    <a:pt x="271728" y="344"/>
                  </a:lnTo>
                  <a:lnTo>
                    <a:pt x="285749" y="0"/>
                  </a:lnTo>
                  <a:lnTo>
                    <a:pt x="299771" y="344"/>
                  </a:lnTo>
                  <a:lnTo>
                    <a:pt x="341496" y="5490"/>
                  </a:lnTo>
                  <a:lnTo>
                    <a:pt x="382015" y="16703"/>
                  </a:lnTo>
                  <a:lnTo>
                    <a:pt x="420451" y="33740"/>
                  </a:lnTo>
                  <a:lnTo>
                    <a:pt x="455971" y="56232"/>
                  </a:lnTo>
                  <a:lnTo>
                    <a:pt x="487805" y="83693"/>
                  </a:lnTo>
                  <a:lnTo>
                    <a:pt x="515266" y="115528"/>
                  </a:lnTo>
                  <a:lnTo>
                    <a:pt x="537758" y="151048"/>
                  </a:lnTo>
                  <a:lnTo>
                    <a:pt x="554796" y="189483"/>
                  </a:lnTo>
                  <a:lnTo>
                    <a:pt x="566008" y="230002"/>
                  </a:lnTo>
                  <a:lnTo>
                    <a:pt x="571155" y="271728"/>
                  </a:lnTo>
                  <a:lnTo>
                    <a:pt x="571499" y="285749"/>
                  </a:lnTo>
                  <a:lnTo>
                    <a:pt x="571155" y="299771"/>
                  </a:lnTo>
                  <a:lnTo>
                    <a:pt x="566008" y="341496"/>
                  </a:lnTo>
                  <a:lnTo>
                    <a:pt x="554795" y="382015"/>
                  </a:lnTo>
                  <a:lnTo>
                    <a:pt x="537758" y="420451"/>
                  </a:lnTo>
                  <a:lnTo>
                    <a:pt x="515266" y="455970"/>
                  </a:lnTo>
                  <a:lnTo>
                    <a:pt x="487805" y="487805"/>
                  </a:lnTo>
                  <a:lnTo>
                    <a:pt x="455971" y="515266"/>
                  </a:lnTo>
                  <a:lnTo>
                    <a:pt x="420451" y="537758"/>
                  </a:lnTo>
                  <a:lnTo>
                    <a:pt x="382015" y="554796"/>
                  </a:lnTo>
                  <a:lnTo>
                    <a:pt x="341496" y="566008"/>
                  </a:lnTo>
                  <a:lnTo>
                    <a:pt x="299771" y="571155"/>
                  </a:lnTo>
                  <a:lnTo>
                    <a:pt x="285749" y="571499"/>
                  </a:lnTo>
                  <a:close/>
                </a:path>
              </a:pathLst>
            </a:custGeom>
            <a:solidFill>
              <a:srgbClr val="00A795"/>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05686C"/>
                </a:solidFill>
                <a:effectLst/>
                <a:uLnTx/>
                <a:uFillTx/>
                <a:latin typeface="Calibri" panose="020F0502020204030204"/>
                <a:ea typeface="+mn-ea"/>
                <a:cs typeface="+mn-cs"/>
              </a:endParaRPr>
            </a:p>
          </p:txBody>
        </p:sp>
      </p:grpSp>
      <p:sp>
        <p:nvSpPr>
          <p:cNvPr id="45" name="object 22">
            <a:extLst>
              <a:ext uri="{FF2B5EF4-FFF2-40B4-BE49-F238E27FC236}">
                <a16:creationId xmlns:a16="http://schemas.microsoft.com/office/drawing/2014/main" id="{1E7C0D09-4C14-F2C0-2350-9D498E22B61F}"/>
              </a:ext>
            </a:extLst>
          </p:cNvPr>
          <p:cNvSpPr txBox="1"/>
          <p:nvPr/>
        </p:nvSpPr>
        <p:spPr>
          <a:xfrm>
            <a:off x="5038776" y="4664296"/>
            <a:ext cx="1493402" cy="205167"/>
          </a:xfrm>
          <a:prstGeom prst="rect">
            <a:avLst/>
          </a:prstGeom>
        </p:spPr>
        <p:txBody>
          <a:bodyPr vert="horz" wrap="square" lIns="0" tIns="66023" rIns="0" bIns="0" rtlCol="0">
            <a:spAutoFit/>
          </a:bodyPr>
          <a:lstStyle/>
          <a:p>
            <a:pPr marL="0" marR="0" lvl="0" indent="0" algn="ctr" defTabSz="457200" rtl="0" eaLnBrk="1" fontAlgn="auto" latinLnBrk="0" hangingPunct="1">
              <a:lnSpc>
                <a:spcPct val="100000"/>
              </a:lnSpc>
              <a:spcBef>
                <a:spcPts val="225"/>
              </a:spcBef>
              <a:spcAft>
                <a:spcPts val="0"/>
              </a:spcAft>
              <a:buClrTx/>
              <a:buSzTx/>
              <a:buFontTx/>
              <a:buNone/>
              <a:tabLst/>
              <a:defRPr/>
            </a:pPr>
            <a:r>
              <a:rPr kumimoji="0" sz="900" b="0" i="0" u="none" strike="noStrike" kern="1200" cap="none" spc="0" normalizeH="0" baseline="0" noProof="0" dirty="0">
                <a:ln>
                  <a:noFill/>
                </a:ln>
                <a:solidFill>
                  <a:srgbClr val="FFFFFF"/>
                </a:solidFill>
                <a:effectLst/>
                <a:uLnTx/>
                <a:uFillTx/>
                <a:latin typeface="Liberation Sans"/>
                <a:ea typeface="+mn-ea"/>
                <a:cs typeface="Liberation Sans"/>
              </a:rPr>
              <a:t>Categories of </a:t>
            </a:r>
            <a:r>
              <a:rPr kumimoji="0" sz="900" b="0" i="0" u="none" strike="noStrike" kern="1200" cap="none" spc="-10" normalizeH="0" baseline="0" noProof="0" dirty="0">
                <a:ln>
                  <a:noFill/>
                </a:ln>
                <a:solidFill>
                  <a:srgbClr val="FFFFFF"/>
                </a:solidFill>
                <a:effectLst/>
                <a:uLnTx/>
                <a:uFillTx/>
                <a:latin typeface="Liberation Sans"/>
                <a:ea typeface="+mn-ea"/>
                <a:cs typeface="Liberation Sans"/>
              </a:rPr>
              <a:t>appliances</a:t>
            </a:r>
            <a:endParaRPr kumimoji="0" sz="900" b="0" i="0" u="none" strike="noStrike" kern="1200" cap="none" spc="0" normalizeH="0" baseline="0" noProof="0" dirty="0">
              <a:ln>
                <a:noFill/>
              </a:ln>
              <a:solidFill>
                <a:srgbClr val="FFFFFF"/>
              </a:solidFill>
              <a:effectLst/>
              <a:uLnTx/>
              <a:uFillTx/>
              <a:latin typeface="Liberation Sans"/>
              <a:ea typeface="+mn-ea"/>
              <a:cs typeface="Liberation Sans"/>
            </a:endParaRPr>
          </a:p>
        </p:txBody>
      </p:sp>
      <p:grpSp>
        <p:nvGrpSpPr>
          <p:cNvPr id="46" name="object 23">
            <a:extLst>
              <a:ext uri="{FF2B5EF4-FFF2-40B4-BE49-F238E27FC236}">
                <a16:creationId xmlns:a16="http://schemas.microsoft.com/office/drawing/2014/main" id="{FF582E6A-1DCD-6703-E537-C6174CA85D66}"/>
              </a:ext>
            </a:extLst>
          </p:cNvPr>
          <p:cNvGrpSpPr/>
          <p:nvPr/>
        </p:nvGrpSpPr>
        <p:grpSpPr>
          <a:xfrm>
            <a:off x="3664173" y="3952764"/>
            <a:ext cx="383032" cy="380831"/>
            <a:chOff x="2800349" y="5474883"/>
            <a:chExt cx="571500" cy="571499"/>
          </a:xfrm>
        </p:grpSpPr>
        <p:sp>
          <p:nvSpPr>
            <p:cNvPr id="47" name="object 24">
              <a:extLst>
                <a:ext uri="{FF2B5EF4-FFF2-40B4-BE49-F238E27FC236}">
                  <a16:creationId xmlns:a16="http://schemas.microsoft.com/office/drawing/2014/main" id="{8CD1A1AA-5D84-987F-35EE-3D2BBD2093C7}"/>
                </a:ext>
              </a:extLst>
            </p:cNvPr>
            <p:cNvSpPr/>
            <p:nvPr/>
          </p:nvSpPr>
          <p:spPr>
            <a:xfrm>
              <a:off x="2800349" y="5474883"/>
              <a:ext cx="571500" cy="571499"/>
            </a:xfrm>
            <a:custGeom>
              <a:avLst/>
              <a:gdLst/>
              <a:ahLst/>
              <a:cxnLst/>
              <a:rect l="l" t="t" r="r" b="b"/>
              <a:pathLst>
                <a:path w="571500" h="571500">
                  <a:moveTo>
                    <a:pt x="285749" y="571499"/>
                  </a:moveTo>
                  <a:lnTo>
                    <a:pt x="243821" y="568407"/>
                  </a:lnTo>
                  <a:lnTo>
                    <a:pt x="202801" y="559195"/>
                  </a:lnTo>
                  <a:lnTo>
                    <a:pt x="163575" y="544064"/>
                  </a:lnTo>
                  <a:lnTo>
                    <a:pt x="126995" y="523341"/>
                  </a:lnTo>
                  <a:lnTo>
                    <a:pt x="93851" y="497476"/>
                  </a:lnTo>
                  <a:lnTo>
                    <a:pt x="64862" y="467027"/>
                  </a:lnTo>
                  <a:lnTo>
                    <a:pt x="40653" y="432654"/>
                  </a:lnTo>
                  <a:lnTo>
                    <a:pt x="21751" y="395100"/>
                  </a:lnTo>
                  <a:lnTo>
                    <a:pt x="8563" y="355181"/>
                  </a:lnTo>
                  <a:lnTo>
                    <a:pt x="1376" y="313757"/>
                  </a:lnTo>
                  <a:lnTo>
                    <a:pt x="0" y="285749"/>
                  </a:lnTo>
                  <a:lnTo>
                    <a:pt x="344" y="271728"/>
                  </a:lnTo>
                  <a:lnTo>
                    <a:pt x="5490" y="230002"/>
                  </a:lnTo>
                  <a:lnTo>
                    <a:pt x="16703" y="189483"/>
                  </a:lnTo>
                  <a:lnTo>
                    <a:pt x="33740" y="151048"/>
                  </a:lnTo>
                  <a:lnTo>
                    <a:pt x="56233" y="115528"/>
                  </a:lnTo>
                  <a:lnTo>
                    <a:pt x="83693" y="83693"/>
                  </a:lnTo>
                  <a:lnTo>
                    <a:pt x="115528" y="56233"/>
                  </a:lnTo>
                  <a:lnTo>
                    <a:pt x="151048" y="33741"/>
                  </a:lnTo>
                  <a:lnTo>
                    <a:pt x="189483" y="16703"/>
                  </a:lnTo>
                  <a:lnTo>
                    <a:pt x="230002" y="5490"/>
                  </a:lnTo>
                  <a:lnTo>
                    <a:pt x="271728" y="344"/>
                  </a:lnTo>
                  <a:lnTo>
                    <a:pt x="285749" y="0"/>
                  </a:lnTo>
                  <a:lnTo>
                    <a:pt x="299771" y="344"/>
                  </a:lnTo>
                  <a:lnTo>
                    <a:pt x="341496" y="5490"/>
                  </a:lnTo>
                  <a:lnTo>
                    <a:pt x="382016" y="16704"/>
                  </a:lnTo>
                  <a:lnTo>
                    <a:pt x="420451" y="33741"/>
                  </a:lnTo>
                  <a:lnTo>
                    <a:pt x="455971" y="56233"/>
                  </a:lnTo>
                  <a:lnTo>
                    <a:pt x="487805" y="83693"/>
                  </a:lnTo>
                  <a:lnTo>
                    <a:pt x="515266" y="115528"/>
                  </a:lnTo>
                  <a:lnTo>
                    <a:pt x="537758" y="151048"/>
                  </a:lnTo>
                  <a:lnTo>
                    <a:pt x="554796" y="189483"/>
                  </a:lnTo>
                  <a:lnTo>
                    <a:pt x="566008" y="230002"/>
                  </a:lnTo>
                  <a:lnTo>
                    <a:pt x="571156" y="271728"/>
                  </a:lnTo>
                  <a:lnTo>
                    <a:pt x="571499" y="285749"/>
                  </a:lnTo>
                  <a:lnTo>
                    <a:pt x="571156" y="299770"/>
                  </a:lnTo>
                  <a:lnTo>
                    <a:pt x="566008" y="341496"/>
                  </a:lnTo>
                  <a:lnTo>
                    <a:pt x="554796" y="382016"/>
                  </a:lnTo>
                  <a:lnTo>
                    <a:pt x="537758" y="420450"/>
                  </a:lnTo>
                  <a:lnTo>
                    <a:pt x="515266" y="455970"/>
                  </a:lnTo>
                  <a:lnTo>
                    <a:pt x="487805" y="487805"/>
                  </a:lnTo>
                  <a:lnTo>
                    <a:pt x="455971" y="515266"/>
                  </a:lnTo>
                  <a:lnTo>
                    <a:pt x="420451" y="537758"/>
                  </a:lnTo>
                  <a:lnTo>
                    <a:pt x="382016" y="554796"/>
                  </a:lnTo>
                  <a:lnTo>
                    <a:pt x="341496" y="566008"/>
                  </a:lnTo>
                  <a:lnTo>
                    <a:pt x="299771" y="571155"/>
                  </a:lnTo>
                  <a:lnTo>
                    <a:pt x="285749" y="571499"/>
                  </a:lnTo>
                  <a:close/>
                </a:path>
              </a:pathLst>
            </a:custGeom>
            <a:solidFill>
              <a:schemeClr val="accent6">
                <a:lumMod val="75000"/>
              </a:scheme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05686C"/>
                </a:solidFill>
                <a:effectLst/>
                <a:uLnTx/>
                <a:uFillTx/>
                <a:latin typeface="Calibri" panose="020F0502020204030204"/>
                <a:ea typeface="+mn-ea"/>
                <a:cs typeface="+mn-cs"/>
              </a:endParaRPr>
            </a:p>
          </p:txBody>
        </p:sp>
        <p:pic>
          <p:nvPicPr>
            <p:cNvPr id="48" name="object 25">
              <a:extLst>
                <a:ext uri="{FF2B5EF4-FFF2-40B4-BE49-F238E27FC236}">
                  <a16:creationId xmlns:a16="http://schemas.microsoft.com/office/drawing/2014/main" id="{70C7A5CC-54B7-0A8B-0BBE-99BF48E9042E}"/>
                </a:ext>
              </a:extLst>
            </p:cNvPr>
            <p:cNvPicPr/>
            <p:nvPr/>
          </p:nvPicPr>
          <p:blipFill>
            <a:blip r:embed="rId10" cstate="print"/>
            <a:stretch>
              <a:fillRect/>
            </a:stretch>
          </p:blipFill>
          <p:spPr>
            <a:xfrm>
              <a:off x="2971800" y="5689247"/>
              <a:ext cx="238124" cy="190499"/>
            </a:xfrm>
            <a:prstGeom prst="rect">
              <a:avLst/>
            </a:prstGeom>
          </p:spPr>
        </p:pic>
      </p:grpSp>
      <p:sp>
        <p:nvSpPr>
          <p:cNvPr id="49" name="object 20">
            <a:extLst>
              <a:ext uri="{FF2B5EF4-FFF2-40B4-BE49-F238E27FC236}">
                <a16:creationId xmlns:a16="http://schemas.microsoft.com/office/drawing/2014/main" id="{8689F772-9DAB-4174-C541-59575C88C708}"/>
              </a:ext>
            </a:extLst>
          </p:cNvPr>
          <p:cNvSpPr/>
          <p:nvPr/>
        </p:nvSpPr>
        <p:spPr>
          <a:xfrm>
            <a:off x="5936865" y="3979212"/>
            <a:ext cx="383033" cy="380831"/>
          </a:xfrm>
          <a:custGeom>
            <a:avLst/>
            <a:gdLst/>
            <a:ahLst/>
            <a:cxnLst/>
            <a:rect l="l" t="t" r="r" b="b"/>
            <a:pathLst>
              <a:path w="571500" h="571500">
                <a:moveTo>
                  <a:pt x="285749" y="571499"/>
                </a:moveTo>
                <a:lnTo>
                  <a:pt x="243821" y="568407"/>
                </a:lnTo>
                <a:lnTo>
                  <a:pt x="202800" y="559195"/>
                </a:lnTo>
                <a:lnTo>
                  <a:pt x="163575" y="544064"/>
                </a:lnTo>
                <a:lnTo>
                  <a:pt x="126995" y="523341"/>
                </a:lnTo>
                <a:lnTo>
                  <a:pt x="93851" y="497476"/>
                </a:lnTo>
                <a:lnTo>
                  <a:pt x="64862" y="467027"/>
                </a:lnTo>
                <a:lnTo>
                  <a:pt x="40653" y="432654"/>
                </a:lnTo>
                <a:lnTo>
                  <a:pt x="21751" y="395101"/>
                </a:lnTo>
                <a:lnTo>
                  <a:pt x="8563" y="355181"/>
                </a:lnTo>
                <a:lnTo>
                  <a:pt x="1376" y="313758"/>
                </a:lnTo>
                <a:lnTo>
                  <a:pt x="0" y="285749"/>
                </a:lnTo>
                <a:lnTo>
                  <a:pt x="344" y="271728"/>
                </a:lnTo>
                <a:lnTo>
                  <a:pt x="5490" y="230002"/>
                </a:lnTo>
                <a:lnTo>
                  <a:pt x="16703" y="189483"/>
                </a:lnTo>
                <a:lnTo>
                  <a:pt x="33740" y="151048"/>
                </a:lnTo>
                <a:lnTo>
                  <a:pt x="56233" y="115528"/>
                </a:lnTo>
                <a:lnTo>
                  <a:pt x="83693" y="83693"/>
                </a:lnTo>
                <a:lnTo>
                  <a:pt x="115528" y="56233"/>
                </a:lnTo>
                <a:lnTo>
                  <a:pt x="151048" y="33740"/>
                </a:lnTo>
                <a:lnTo>
                  <a:pt x="189483" y="16703"/>
                </a:lnTo>
                <a:lnTo>
                  <a:pt x="230002" y="5490"/>
                </a:lnTo>
                <a:lnTo>
                  <a:pt x="271728" y="344"/>
                </a:lnTo>
                <a:lnTo>
                  <a:pt x="285749" y="0"/>
                </a:lnTo>
                <a:lnTo>
                  <a:pt x="299771" y="344"/>
                </a:lnTo>
                <a:lnTo>
                  <a:pt x="341496" y="5490"/>
                </a:lnTo>
                <a:lnTo>
                  <a:pt x="382015" y="16703"/>
                </a:lnTo>
                <a:lnTo>
                  <a:pt x="420451" y="33740"/>
                </a:lnTo>
                <a:lnTo>
                  <a:pt x="455971" y="56232"/>
                </a:lnTo>
                <a:lnTo>
                  <a:pt x="487805" y="83693"/>
                </a:lnTo>
                <a:lnTo>
                  <a:pt x="515266" y="115528"/>
                </a:lnTo>
                <a:lnTo>
                  <a:pt x="537758" y="151048"/>
                </a:lnTo>
                <a:lnTo>
                  <a:pt x="554796" y="189483"/>
                </a:lnTo>
                <a:lnTo>
                  <a:pt x="566008" y="230002"/>
                </a:lnTo>
                <a:lnTo>
                  <a:pt x="571155" y="271728"/>
                </a:lnTo>
                <a:lnTo>
                  <a:pt x="571499" y="285749"/>
                </a:lnTo>
                <a:lnTo>
                  <a:pt x="571155" y="299771"/>
                </a:lnTo>
                <a:lnTo>
                  <a:pt x="566008" y="341496"/>
                </a:lnTo>
                <a:lnTo>
                  <a:pt x="554795" y="382015"/>
                </a:lnTo>
                <a:lnTo>
                  <a:pt x="537758" y="420451"/>
                </a:lnTo>
                <a:lnTo>
                  <a:pt x="515266" y="455970"/>
                </a:lnTo>
                <a:lnTo>
                  <a:pt x="487805" y="487805"/>
                </a:lnTo>
                <a:lnTo>
                  <a:pt x="455971" y="515266"/>
                </a:lnTo>
                <a:lnTo>
                  <a:pt x="420451" y="537758"/>
                </a:lnTo>
                <a:lnTo>
                  <a:pt x="382015" y="554796"/>
                </a:lnTo>
                <a:lnTo>
                  <a:pt x="341496" y="566008"/>
                </a:lnTo>
                <a:lnTo>
                  <a:pt x="299771" y="571155"/>
                </a:lnTo>
                <a:lnTo>
                  <a:pt x="285749" y="571499"/>
                </a:lnTo>
                <a:close/>
              </a:path>
            </a:pathLst>
          </a:custGeom>
          <a:solidFill>
            <a:srgbClr val="00A795"/>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50" name="object 22">
            <a:extLst>
              <a:ext uri="{FF2B5EF4-FFF2-40B4-BE49-F238E27FC236}">
                <a16:creationId xmlns:a16="http://schemas.microsoft.com/office/drawing/2014/main" id="{084A336E-56D5-A2B6-2CA2-A420E74869F2}"/>
              </a:ext>
            </a:extLst>
          </p:cNvPr>
          <p:cNvSpPr txBox="1"/>
          <p:nvPr/>
        </p:nvSpPr>
        <p:spPr>
          <a:xfrm>
            <a:off x="4930648" y="4371071"/>
            <a:ext cx="1595180" cy="282111"/>
          </a:xfrm>
          <a:prstGeom prst="rect">
            <a:avLst/>
          </a:prstGeom>
        </p:spPr>
        <p:txBody>
          <a:bodyPr vert="horz" wrap="square" lIns="0" tIns="66023" rIns="0" bIns="0" rtlCol="0">
            <a:spAutoFit/>
          </a:bodyPr>
          <a:lstStyle/>
          <a:p>
            <a:pPr marL="0" marR="0" lvl="0" indent="0" algn="ctr" defTabSz="457200" rtl="0" eaLnBrk="1" fontAlgn="auto" latinLnBrk="0" hangingPunct="1">
              <a:lnSpc>
                <a:spcPct val="100000"/>
              </a:lnSpc>
              <a:spcBef>
                <a:spcPts val="520"/>
              </a:spcBef>
              <a:spcAft>
                <a:spcPts val="0"/>
              </a:spcAft>
              <a:buClrTx/>
              <a:buSzTx/>
              <a:buFontTx/>
              <a:buNone/>
              <a:tabLst/>
              <a:defRPr/>
            </a:pPr>
            <a:r>
              <a:rPr kumimoji="0" sz="1400" b="1" i="0" u="none" strike="noStrike" kern="1200" cap="none" spc="-25" normalizeH="0" baseline="0" noProof="0" dirty="0">
                <a:ln>
                  <a:noFill/>
                </a:ln>
                <a:solidFill>
                  <a:srgbClr val="FFFFFF"/>
                </a:solidFill>
                <a:effectLst/>
                <a:uLnTx/>
                <a:uFillTx/>
                <a:latin typeface="Liberation Sans"/>
                <a:ea typeface="+mn-ea"/>
                <a:cs typeface="Liberation Sans"/>
              </a:rPr>
              <a:t>12</a:t>
            </a:r>
            <a:r>
              <a:rPr kumimoji="0" lang="en-US" sz="1400" b="1" i="0" u="none" strike="noStrike" kern="1200" cap="none" spc="-25" normalizeH="0" baseline="0" noProof="0" dirty="0">
                <a:ln>
                  <a:noFill/>
                </a:ln>
                <a:solidFill>
                  <a:srgbClr val="FFFFFF"/>
                </a:solidFill>
                <a:effectLst/>
                <a:uLnTx/>
                <a:uFillTx/>
                <a:latin typeface="Liberation Sans"/>
                <a:ea typeface="+mn-ea"/>
                <a:cs typeface="Liberation Sans"/>
              </a:rPr>
              <a:t>            6</a:t>
            </a:r>
            <a:endParaRPr kumimoji="0" sz="1400" b="0" i="0" u="none" strike="noStrike" kern="1200" cap="none" spc="0" normalizeH="0" baseline="0" noProof="0" dirty="0">
              <a:ln>
                <a:noFill/>
              </a:ln>
              <a:solidFill>
                <a:srgbClr val="FFFFFF"/>
              </a:solidFill>
              <a:effectLst/>
              <a:uLnTx/>
              <a:uFillTx/>
              <a:latin typeface="Liberation Sans"/>
              <a:ea typeface="+mn-ea"/>
              <a:cs typeface="Liberation Sans"/>
            </a:endParaRPr>
          </a:p>
        </p:txBody>
      </p:sp>
      <p:pic>
        <p:nvPicPr>
          <p:cNvPr id="51" name="Picture 50" descr="A blue and green arrows&#10;&#10;AI-generated content may be incorrect.">
            <a:extLst>
              <a:ext uri="{FF2B5EF4-FFF2-40B4-BE49-F238E27FC236}">
                <a16:creationId xmlns:a16="http://schemas.microsoft.com/office/drawing/2014/main" id="{C64279AA-73C6-30A8-E363-7DF5F0A289D1}"/>
              </a:ext>
            </a:extLst>
          </p:cNvPr>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10000" b="90000" l="10000" r="90000">
                        <a14:foregroundMark x1="19271" y1="47561" x2="25521" y2="54878"/>
                      </a14:backgroundRemoval>
                    </a14:imgEffect>
                  </a14:imgLayer>
                </a14:imgProps>
              </a:ext>
            </a:extLst>
          </a:blip>
          <a:srcRect l="63574" b="3886"/>
          <a:stretch>
            <a:fillRect/>
          </a:stretch>
        </p:blipFill>
        <p:spPr>
          <a:xfrm>
            <a:off x="6042141" y="4038585"/>
            <a:ext cx="212018" cy="238923"/>
          </a:xfrm>
          <a:prstGeom prst="rect">
            <a:avLst/>
          </a:prstGeom>
        </p:spPr>
      </p:pic>
      <p:pic>
        <p:nvPicPr>
          <p:cNvPr id="52" name="Picture 51" descr="A blue and green arrows&#10;&#10;AI-generated content may be incorrect.">
            <a:extLst>
              <a:ext uri="{FF2B5EF4-FFF2-40B4-BE49-F238E27FC236}">
                <a16:creationId xmlns:a16="http://schemas.microsoft.com/office/drawing/2014/main" id="{3EB223E5-6D18-8677-0E50-8976B5E7F710}"/>
              </a:ext>
            </a:extLst>
          </p:cNvPr>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10000" b="90000" l="10000" r="90000">
                        <a14:foregroundMark x1="19271" y1="47561" x2="25521" y2="54878"/>
                      </a14:backgroundRemoval>
                    </a14:imgEffect>
                  </a14:imgLayer>
                </a14:imgProps>
              </a:ext>
            </a:extLst>
          </a:blip>
          <a:srcRect r="57807" b="-422"/>
          <a:stretch>
            <a:fillRect/>
          </a:stretch>
        </p:blipFill>
        <p:spPr>
          <a:xfrm>
            <a:off x="5221279" y="4020280"/>
            <a:ext cx="316179" cy="321394"/>
          </a:xfrm>
          <a:prstGeom prst="rect">
            <a:avLst/>
          </a:prstGeom>
        </p:spPr>
      </p:pic>
      <p:sp>
        <p:nvSpPr>
          <p:cNvPr id="53" name="object 57">
            <a:extLst>
              <a:ext uri="{FF2B5EF4-FFF2-40B4-BE49-F238E27FC236}">
                <a16:creationId xmlns:a16="http://schemas.microsoft.com/office/drawing/2014/main" id="{CA13125D-2147-90CC-4E89-D8877E7F0DEB}"/>
              </a:ext>
            </a:extLst>
          </p:cNvPr>
          <p:cNvSpPr/>
          <p:nvPr/>
        </p:nvSpPr>
        <p:spPr>
          <a:xfrm>
            <a:off x="4893149" y="2612343"/>
            <a:ext cx="63432" cy="1156481"/>
          </a:xfrm>
          <a:custGeom>
            <a:avLst/>
            <a:gdLst/>
            <a:ahLst/>
            <a:cxnLst/>
            <a:rect l="l" t="t" r="r" b="b"/>
            <a:pathLst>
              <a:path w="70484" h="990600">
                <a:moveTo>
                  <a:pt x="70450" y="990044"/>
                </a:moveTo>
                <a:lnTo>
                  <a:pt x="33857" y="977491"/>
                </a:lnTo>
                <a:lnTo>
                  <a:pt x="5800" y="943282"/>
                </a:lnTo>
                <a:lnTo>
                  <a:pt x="0" y="914122"/>
                </a:lnTo>
                <a:lnTo>
                  <a:pt x="0" y="75922"/>
                </a:lnTo>
                <a:lnTo>
                  <a:pt x="12830" y="33579"/>
                </a:lnTo>
                <a:lnTo>
                  <a:pt x="47039" y="5522"/>
                </a:lnTo>
                <a:lnTo>
                  <a:pt x="70449" y="0"/>
                </a:lnTo>
                <a:lnTo>
                  <a:pt x="66287" y="1655"/>
                </a:lnTo>
                <a:lnTo>
                  <a:pt x="56951" y="9388"/>
                </a:lnTo>
                <a:lnTo>
                  <a:pt x="41000" y="46761"/>
                </a:lnTo>
                <a:lnTo>
                  <a:pt x="38100" y="75922"/>
                </a:lnTo>
                <a:lnTo>
                  <a:pt x="38100" y="914122"/>
                </a:lnTo>
                <a:lnTo>
                  <a:pt x="44515" y="956463"/>
                </a:lnTo>
                <a:lnTo>
                  <a:pt x="66287" y="988388"/>
                </a:lnTo>
                <a:lnTo>
                  <a:pt x="70450" y="990044"/>
                </a:lnTo>
                <a:close/>
              </a:path>
            </a:pathLst>
          </a:custGeom>
          <a:solidFill>
            <a:schemeClr val="accent6">
              <a:lumMod val="75000"/>
            </a:scheme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4" name="object 57">
            <a:extLst>
              <a:ext uri="{FF2B5EF4-FFF2-40B4-BE49-F238E27FC236}">
                <a16:creationId xmlns:a16="http://schemas.microsoft.com/office/drawing/2014/main" id="{68BD7109-5DAE-2274-635D-2D84CD54A2B9}"/>
              </a:ext>
            </a:extLst>
          </p:cNvPr>
          <p:cNvSpPr/>
          <p:nvPr/>
        </p:nvSpPr>
        <p:spPr>
          <a:xfrm>
            <a:off x="2974744" y="2599508"/>
            <a:ext cx="63432" cy="1156481"/>
          </a:xfrm>
          <a:custGeom>
            <a:avLst/>
            <a:gdLst/>
            <a:ahLst/>
            <a:cxnLst/>
            <a:rect l="l" t="t" r="r" b="b"/>
            <a:pathLst>
              <a:path w="70484" h="990600">
                <a:moveTo>
                  <a:pt x="70450" y="990044"/>
                </a:moveTo>
                <a:lnTo>
                  <a:pt x="33857" y="977491"/>
                </a:lnTo>
                <a:lnTo>
                  <a:pt x="5800" y="943282"/>
                </a:lnTo>
                <a:lnTo>
                  <a:pt x="0" y="914122"/>
                </a:lnTo>
                <a:lnTo>
                  <a:pt x="0" y="75922"/>
                </a:lnTo>
                <a:lnTo>
                  <a:pt x="12830" y="33579"/>
                </a:lnTo>
                <a:lnTo>
                  <a:pt x="47039" y="5522"/>
                </a:lnTo>
                <a:lnTo>
                  <a:pt x="70449" y="0"/>
                </a:lnTo>
                <a:lnTo>
                  <a:pt x="66287" y="1655"/>
                </a:lnTo>
                <a:lnTo>
                  <a:pt x="56951" y="9388"/>
                </a:lnTo>
                <a:lnTo>
                  <a:pt x="41000" y="46761"/>
                </a:lnTo>
                <a:lnTo>
                  <a:pt x="38100" y="75922"/>
                </a:lnTo>
                <a:lnTo>
                  <a:pt x="38100" y="914122"/>
                </a:lnTo>
                <a:lnTo>
                  <a:pt x="44515" y="956463"/>
                </a:lnTo>
                <a:lnTo>
                  <a:pt x="66287" y="988388"/>
                </a:lnTo>
                <a:lnTo>
                  <a:pt x="70450" y="990044"/>
                </a:lnTo>
                <a:close/>
              </a:path>
            </a:pathLst>
          </a:custGeom>
          <a:solidFill>
            <a:schemeClr val="accent6">
              <a:lumMod val="75000"/>
            </a:scheme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5" name="object 57">
            <a:extLst>
              <a:ext uri="{FF2B5EF4-FFF2-40B4-BE49-F238E27FC236}">
                <a16:creationId xmlns:a16="http://schemas.microsoft.com/office/drawing/2014/main" id="{2BE4E5D0-4B14-38A0-1201-7889A1D83052}"/>
              </a:ext>
            </a:extLst>
          </p:cNvPr>
          <p:cNvSpPr/>
          <p:nvPr/>
        </p:nvSpPr>
        <p:spPr>
          <a:xfrm>
            <a:off x="2949673" y="3880324"/>
            <a:ext cx="63432" cy="1098729"/>
          </a:xfrm>
          <a:custGeom>
            <a:avLst/>
            <a:gdLst/>
            <a:ahLst/>
            <a:cxnLst/>
            <a:rect l="l" t="t" r="r" b="b"/>
            <a:pathLst>
              <a:path w="70484" h="990600">
                <a:moveTo>
                  <a:pt x="70450" y="990044"/>
                </a:moveTo>
                <a:lnTo>
                  <a:pt x="33857" y="977491"/>
                </a:lnTo>
                <a:lnTo>
                  <a:pt x="5800" y="943282"/>
                </a:lnTo>
                <a:lnTo>
                  <a:pt x="0" y="914122"/>
                </a:lnTo>
                <a:lnTo>
                  <a:pt x="0" y="75922"/>
                </a:lnTo>
                <a:lnTo>
                  <a:pt x="12830" y="33579"/>
                </a:lnTo>
                <a:lnTo>
                  <a:pt x="47039" y="5522"/>
                </a:lnTo>
                <a:lnTo>
                  <a:pt x="70449" y="0"/>
                </a:lnTo>
                <a:lnTo>
                  <a:pt x="66287" y="1655"/>
                </a:lnTo>
                <a:lnTo>
                  <a:pt x="56951" y="9388"/>
                </a:lnTo>
                <a:lnTo>
                  <a:pt x="41000" y="46761"/>
                </a:lnTo>
                <a:lnTo>
                  <a:pt x="38100" y="75922"/>
                </a:lnTo>
                <a:lnTo>
                  <a:pt x="38100" y="914122"/>
                </a:lnTo>
                <a:lnTo>
                  <a:pt x="44515" y="956463"/>
                </a:lnTo>
                <a:lnTo>
                  <a:pt x="66287" y="988388"/>
                </a:lnTo>
                <a:lnTo>
                  <a:pt x="70450" y="990044"/>
                </a:lnTo>
                <a:close/>
              </a:path>
            </a:pathLst>
          </a:custGeom>
          <a:solidFill>
            <a:schemeClr val="accent6">
              <a:lumMod val="75000"/>
            </a:scheme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6" name="object 57">
            <a:extLst>
              <a:ext uri="{FF2B5EF4-FFF2-40B4-BE49-F238E27FC236}">
                <a16:creationId xmlns:a16="http://schemas.microsoft.com/office/drawing/2014/main" id="{FB4E9DE8-17CA-300D-B385-5A0FBB9AC768}"/>
              </a:ext>
            </a:extLst>
          </p:cNvPr>
          <p:cNvSpPr/>
          <p:nvPr/>
        </p:nvSpPr>
        <p:spPr>
          <a:xfrm>
            <a:off x="4878966" y="3892076"/>
            <a:ext cx="63432" cy="1098729"/>
          </a:xfrm>
          <a:custGeom>
            <a:avLst/>
            <a:gdLst/>
            <a:ahLst/>
            <a:cxnLst/>
            <a:rect l="l" t="t" r="r" b="b"/>
            <a:pathLst>
              <a:path w="70484" h="990600">
                <a:moveTo>
                  <a:pt x="70450" y="990044"/>
                </a:moveTo>
                <a:lnTo>
                  <a:pt x="33857" y="977491"/>
                </a:lnTo>
                <a:lnTo>
                  <a:pt x="5800" y="943282"/>
                </a:lnTo>
                <a:lnTo>
                  <a:pt x="0" y="914122"/>
                </a:lnTo>
                <a:lnTo>
                  <a:pt x="0" y="75922"/>
                </a:lnTo>
                <a:lnTo>
                  <a:pt x="12830" y="33579"/>
                </a:lnTo>
                <a:lnTo>
                  <a:pt x="47039" y="5522"/>
                </a:lnTo>
                <a:lnTo>
                  <a:pt x="70449" y="0"/>
                </a:lnTo>
                <a:lnTo>
                  <a:pt x="66287" y="1655"/>
                </a:lnTo>
                <a:lnTo>
                  <a:pt x="56951" y="9388"/>
                </a:lnTo>
                <a:lnTo>
                  <a:pt x="41000" y="46761"/>
                </a:lnTo>
                <a:lnTo>
                  <a:pt x="38100" y="75922"/>
                </a:lnTo>
                <a:lnTo>
                  <a:pt x="38100" y="914122"/>
                </a:lnTo>
                <a:lnTo>
                  <a:pt x="44515" y="956463"/>
                </a:lnTo>
                <a:lnTo>
                  <a:pt x="66287" y="988388"/>
                </a:lnTo>
                <a:lnTo>
                  <a:pt x="70450" y="990044"/>
                </a:lnTo>
                <a:close/>
              </a:path>
            </a:pathLst>
          </a:custGeom>
          <a:solidFill>
            <a:schemeClr val="accent6">
              <a:lumMod val="75000"/>
            </a:scheme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 name="TextBox 1">
            <a:extLst>
              <a:ext uri="{FF2B5EF4-FFF2-40B4-BE49-F238E27FC236}">
                <a16:creationId xmlns:a16="http://schemas.microsoft.com/office/drawing/2014/main" id="{047FED52-6D7C-0107-764A-48D7087E34C7}"/>
              </a:ext>
            </a:extLst>
          </p:cNvPr>
          <p:cNvSpPr txBox="1"/>
          <p:nvPr/>
        </p:nvSpPr>
        <p:spPr>
          <a:xfrm>
            <a:off x="212804" y="1814029"/>
            <a:ext cx="6759388"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75000"/>
                  </a:srgbClr>
                </a:solidFill>
                <a:effectLst/>
                <a:uLnTx/>
                <a:uFillTx/>
                <a:latin typeface="Dubai"/>
                <a:ea typeface="+mn-ea"/>
                <a:cs typeface="Dubai"/>
              </a:rPr>
              <a:t>Execution Phase - Start</a:t>
            </a:r>
            <a:r>
              <a:rPr kumimoji="0" lang="ar-SA" sz="1200" b="0" i="0" u="none" strike="noStrike" kern="1200" cap="none" spc="0" normalizeH="0" baseline="0" noProof="0" dirty="0">
                <a:ln>
                  <a:noFill/>
                </a:ln>
                <a:solidFill>
                  <a:srgbClr val="FFFFFF">
                    <a:lumMod val="75000"/>
                  </a:srgbClr>
                </a:solidFill>
                <a:effectLst/>
                <a:uLnTx/>
                <a:uFillTx/>
                <a:latin typeface="Dubai"/>
                <a:ea typeface="+mn-ea"/>
                <a:cs typeface="Dubai"/>
              </a:rPr>
              <a:t>:</a:t>
            </a:r>
            <a:r>
              <a:rPr kumimoji="0" lang="en-US" sz="1200" b="0" i="0" u="none" strike="noStrike" kern="1200" cap="none" spc="0" normalizeH="0" baseline="0" noProof="0" dirty="0">
                <a:ln>
                  <a:noFill/>
                </a:ln>
                <a:solidFill>
                  <a:srgbClr val="FFFFFF">
                    <a:lumMod val="75000"/>
                  </a:srgbClr>
                </a:solidFill>
                <a:effectLst/>
                <a:uLnTx/>
                <a:uFillTx/>
                <a:latin typeface="Dubai"/>
                <a:ea typeface="+mn-ea"/>
                <a:cs typeface="Dubai"/>
              </a:rPr>
              <a:t> April 2024 | End: May 2026</a:t>
            </a:r>
          </a:p>
        </p:txBody>
      </p:sp>
      <p:grpSp>
        <p:nvGrpSpPr>
          <p:cNvPr id="3" name="Group 2">
            <a:extLst>
              <a:ext uri="{FF2B5EF4-FFF2-40B4-BE49-F238E27FC236}">
                <a16:creationId xmlns:a16="http://schemas.microsoft.com/office/drawing/2014/main" id="{58E12BD3-4DD6-5672-0400-E4272A07F7A6}"/>
              </a:ext>
            </a:extLst>
          </p:cNvPr>
          <p:cNvGrpSpPr/>
          <p:nvPr/>
        </p:nvGrpSpPr>
        <p:grpSpPr>
          <a:xfrm>
            <a:off x="2118551" y="158229"/>
            <a:ext cx="7221229" cy="375846"/>
            <a:chOff x="1097061" y="158024"/>
            <a:chExt cx="7221229" cy="375846"/>
          </a:xfrm>
        </p:grpSpPr>
        <p:grpSp>
          <p:nvGrpSpPr>
            <p:cNvPr id="5" name="Group 4">
              <a:extLst>
                <a:ext uri="{FF2B5EF4-FFF2-40B4-BE49-F238E27FC236}">
                  <a16:creationId xmlns:a16="http://schemas.microsoft.com/office/drawing/2014/main" id="{7D277D11-32E8-1850-2019-FABC8E7BEE82}"/>
                </a:ext>
              </a:extLst>
            </p:cNvPr>
            <p:cNvGrpSpPr/>
            <p:nvPr/>
          </p:nvGrpSpPr>
          <p:grpSpPr>
            <a:xfrm>
              <a:off x="3116677" y="158024"/>
              <a:ext cx="2637926" cy="375846"/>
              <a:chOff x="13338508" y="3004710"/>
              <a:chExt cx="2453443" cy="375846"/>
            </a:xfrm>
          </p:grpSpPr>
          <p:pic>
            <p:nvPicPr>
              <p:cNvPr id="13" name="Picture 12" descr="Icon&#10;&#10;Description automatically generated">
                <a:extLst>
                  <a:ext uri="{FF2B5EF4-FFF2-40B4-BE49-F238E27FC236}">
                    <a16:creationId xmlns:a16="http://schemas.microsoft.com/office/drawing/2014/main" id="{185F805B-F0F8-F7E5-D615-CFDE0A0A63D5}"/>
                  </a:ext>
                </a:extLst>
              </p:cNvPr>
              <p:cNvPicPr>
                <a:picLocks noChangeAspect="1"/>
              </p:cNvPicPr>
              <p:nvPr/>
            </p:nvPicPr>
            <p:blipFill>
              <a:blip r:embed="rId11">
                <a:lum bright="70000" contrast="-70000"/>
                <a:extLst>
                  <a:ext uri="{BEBA8EAE-BF5A-486C-A8C5-ECC9F3942E4B}">
                    <a14:imgProps xmlns:a14="http://schemas.microsoft.com/office/drawing/2010/main">
                      <a14:imgLayer r:embed="rId12">
                        <a14:imgEffect>
                          <a14:backgroundRemoval t="10000" b="90000" l="10000" r="90000">
                            <a14:foregroundMark x1="60948" y1="26797" x2="60948" y2="26797"/>
                            <a14:foregroundMark x1="65033" y1="36438" x2="65033" y2="36438"/>
                            <a14:foregroundMark x1="59150" y1="49837" x2="59150" y2="49837"/>
                            <a14:foregroundMark x1="61111" y1="66503" x2="61111" y2="66503"/>
                            <a14:foregroundMark x1="62908" y1="75000" x2="62908" y2="75000"/>
                            <a14:backgroundMark x1="62745" y1="37908" x2="62745" y2="37908"/>
                          </a14:backgroundRemoval>
                        </a14:imgEffect>
                      </a14:imgLayer>
                    </a14:imgProps>
                  </a:ext>
                  <a:ext uri="{28A0092B-C50C-407E-A947-70E740481C1C}">
                    <a14:useLocalDpi xmlns:a14="http://schemas.microsoft.com/office/drawing/2010/main" val="0"/>
                  </a:ext>
                </a:extLst>
              </a:blip>
              <a:stretch>
                <a:fillRect/>
              </a:stretch>
            </p:blipFill>
            <p:spPr>
              <a:xfrm>
                <a:off x="13338508" y="3004710"/>
                <a:ext cx="376459" cy="375846"/>
              </a:xfrm>
              <a:prstGeom prst="rect">
                <a:avLst/>
              </a:prstGeom>
            </p:spPr>
          </p:pic>
          <p:sp>
            <p:nvSpPr>
              <p:cNvPr id="14" name="TextBox 13">
                <a:extLst>
                  <a:ext uri="{FF2B5EF4-FFF2-40B4-BE49-F238E27FC236}">
                    <a16:creationId xmlns:a16="http://schemas.microsoft.com/office/drawing/2014/main" id="{D1A4D6A0-6FEF-501F-4134-758600C4B9DC}"/>
                  </a:ext>
                </a:extLst>
              </p:cNvPr>
              <p:cNvSpPr txBox="1"/>
              <p:nvPr/>
            </p:nvSpPr>
            <p:spPr>
              <a:xfrm>
                <a:off x="13692873" y="3063832"/>
                <a:ext cx="209907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Dubai" panose="020B0503030403030204" pitchFamily="34" charset="-78"/>
                    <a:ea typeface="+mn-ea"/>
                    <a:cs typeface="Dubai" panose="020B0503030403030204" pitchFamily="34" charset="-78"/>
                  </a:rPr>
                  <a:t>DIGITAL TRANSFORMATION</a:t>
                </a:r>
              </a:p>
            </p:txBody>
          </p:sp>
        </p:grpSp>
        <p:grpSp>
          <p:nvGrpSpPr>
            <p:cNvPr id="6" name="Group 5">
              <a:extLst>
                <a:ext uri="{FF2B5EF4-FFF2-40B4-BE49-F238E27FC236}">
                  <a16:creationId xmlns:a16="http://schemas.microsoft.com/office/drawing/2014/main" id="{AA87312F-EC25-E9F9-C9A1-DB4B89FFE32C}"/>
                </a:ext>
              </a:extLst>
            </p:cNvPr>
            <p:cNvGrpSpPr/>
            <p:nvPr/>
          </p:nvGrpSpPr>
          <p:grpSpPr>
            <a:xfrm>
              <a:off x="6315147" y="180211"/>
              <a:ext cx="2003143" cy="325943"/>
              <a:chOff x="3605554" y="3277514"/>
              <a:chExt cx="1863054" cy="325943"/>
            </a:xfrm>
          </p:grpSpPr>
          <p:pic>
            <p:nvPicPr>
              <p:cNvPr id="10" name="Picture 9">
                <a:extLst>
                  <a:ext uri="{FF2B5EF4-FFF2-40B4-BE49-F238E27FC236}">
                    <a16:creationId xmlns:a16="http://schemas.microsoft.com/office/drawing/2014/main" id="{FF326D17-B506-5458-E53B-E2B44C5057BC}"/>
                  </a:ext>
                </a:extLst>
              </p:cNvPr>
              <p:cNvPicPr>
                <a:picLocks noChangeAspect="1"/>
              </p:cNvPicPr>
              <p:nvPr/>
            </p:nvPicPr>
            <p:blipFill>
              <a:blip r:embed="rId13">
                <a:lum bright="70000" contrast="-70000"/>
                <a:extLst>
                  <a:ext uri="{BEBA8EAE-BF5A-486C-A8C5-ECC9F3942E4B}">
                    <a14:imgProps xmlns:a14="http://schemas.microsoft.com/office/drawing/2010/main">
                      <a14:imgLayer r:embed="rId14">
                        <a14:imgEffect>
                          <a14:backgroundRemoval t="8036" b="96429" l="6250" r="93750">
                            <a14:foregroundMark x1="6250" y1="42411" x2="6250" y2="42411"/>
                            <a14:foregroundMark x1="50000" y1="8036" x2="50000" y2="8036"/>
                            <a14:foregroundMark x1="94196" y1="41071" x2="94196" y2="41071"/>
                            <a14:foregroundMark x1="74554" y1="92411" x2="74554" y2="92411"/>
                            <a14:foregroundMark x1="22768" y1="94196" x2="22768" y2="94196"/>
                            <a14:foregroundMark x1="78125" y1="96429" x2="78125" y2="96429"/>
                          </a14:backgroundRemoval>
                        </a14:imgEffect>
                      </a14:imgLayer>
                    </a14:imgProps>
                  </a:ext>
                  <a:ext uri="{28A0092B-C50C-407E-A947-70E740481C1C}">
                    <a14:useLocalDpi xmlns:a14="http://schemas.microsoft.com/office/drawing/2010/main" val="0"/>
                  </a:ext>
                </a:extLst>
              </a:blip>
              <a:stretch>
                <a:fillRect/>
              </a:stretch>
            </p:blipFill>
            <p:spPr>
              <a:xfrm rot="10800000" flipV="1">
                <a:off x="3605554" y="3277514"/>
                <a:ext cx="325943" cy="325943"/>
              </a:xfrm>
              <a:prstGeom prst="rect">
                <a:avLst/>
              </a:prstGeom>
            </p:spPr>
          </p:pic>
          <p:sp>
            <p:nvSpPr>
              <p:cNvPr id="11" name="Rectangle 10">
                <a:extLst>
                  <a:ext uri="{FF2B5EF4-FFF2-40B4-BE49-F238E27FC236}">
                    <a16:creationId xmlns:a16="http://schemas.microsoft.com/office/drawing/2014/main" id="{229584C3-A234-47E5-D964-5C5705F7C208}"/>
                  </a:ext>
                </a:extLst>
              </p:cNvPr>
              <p:cNvSpPr/>
              <p:nvPr/>
            </p:nvSpPr>
            <p:spPr>
              <a:xfrm>
                <a:off x="3928749" y="3323288"/>
                <a:ext cx="1539859"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FUTURE LEADERSHIP</a:t>
                </a:r>
              </a:p>
            </p:txBody>
          </p:sp>
        </p:grpSp>
        <p:grpSp>
          <p:nvGrpSpPr>
            <p:cNvPr id="7" name="Group 6">
              <a:extLst>
                <a:ext uri="{FF2B5EF4-FFF2-40B4-BE49-F238E27FC236}">
                  <a16:creationId xmlns:a16="http://schemas.microsoft.com/office/drawing/2014/main" id="{66867875-3D2A-77C3-E32C-B4D1EE378807}"/>
                </a:ext>
              </a:extLst>
            </p:cNvPr>
            <p:cNvGrpSpPr/>
            <p:nvPr/>
          </p:nvGrpSpPr>
          <p:grpSpPr>
            <a:xfrm>
              <a:off x="1097061" y="173304"/>
              <a:ext cx="1487794" cy="316757"/>
              <a:chOff x="13200596" y="-1743353"/>
              <a:chExt cx="1383746" cy="316757"/>
            </a:xfrm>
          </p:grpSpPr>
          <p:sp>
            <p:nvSpPr>
              <p:cNvPr id="8" name="TextBox 7">
                <a:extLst>
                  <a:ext uri="{FF2B5EF4-FFF2-40B4-BE49-F238E27FC236}">
                    <a16:creationId xmlns:a16="http://schemas.microsoft.com/office/drawing/2014/main" id="{41093681-FD57-B38A-332F-A6A919001FAB}"/>
                  </a:ext>
                </a:extLst>
              </p:cNvPr>
              <p:cNvSpPr txBox="1"/>
              <p:nvPr/>
            </p:nvSpPr>
            <p:spPr>
              <a:xfrm>
                <a:off x="13532222" y="-1703595"/>
                <a:ext cx="105212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HIGHLIGHTS </a:t>
                </a:r>
              </a:p>
            </p:txBody>
          </p:sp>
          <p:pic>
            <p:nvPicPr>
              <p:cNvPr id="9" name="Picture 8" descr="A picture containing icon&#10;&#10;Description automatically generated">
                <a:extLst>
                  <a:ext uri="{FF2B5EF4-FFF2-40B4-BE49-F238E27FC236}">
                    <a16:creationId xmlns:a16="http://schemas.microsoft.com/office/drawing/2014/main" id="{E4B9B3A1-D1E6-EF51-36E1-CEA5992775F5}"/>
                  </a:ext>
                </a:extLst>
              </p:cNvPr>
              <p:cNvPicPr>
                <a:picLocks noChangeAspect="1"/>
              </p:cNvPicPr>
              <p:nvPr/>
            </p:nvPicPr>
            <p:blipFill>
              <a:blip r:embed="rId15">
                <a:lum bright="70000" contrast="-70000"/>
                <a:extLst>
                  <a:ext uri="{BEBA8EAE-BF5A-486C-A8C5-ECC9F3942E4B}">
                    <a14:imgProps xmlns:a14="http://schemas.microsoft.com/office/drawing/2010/main">
                      <a14:imgLayer r:embed="rId16">
                        <a14:imgEffect>
                          <a14:backgroundRemoval t="1429" b="94184" l="4022" r="96957">
                            <a14:foregroundMark x1="23913" y1="2857" x2="23913" y2="2857"/>
                            <a14:foregroundMark x1="21522" y1="1429" x2="21522" y2="1429"/>
                            <a14:foregroundMark x1="4239" y1="7347" x2="4239" y2="7347"/>
                            <a14:foregroundMark x1="97065" y1="8776" x2="97065" y2="8776"/>
                            <a14:foregroundMark x1="25543" y1="94184" x2="25543" y2="94184"/>
                            <a14:foregroundMark x1="32065" y1="87041" x2="32065" y2="87041"/>
                            <a14:backgroundMark x1="33043" y1="16327" x2="33043" y2="16327"/>
                          </a14:backgroundRemoval>
                        </a14:imgEffect>
                      </a14:imgLayer>
                    </a14:imgProps>
                  </a:ext>
                  <a:ext uri="{28A0092B-C50C-407E-A947-70E740481C1C}">
                    <a14:useLocalDpi xmlns:a14="http://schemas.microsoft.com/office/drawing/2010/main" val="0"/>
                  </a:ext>
                </a:extLst>
              </a:blip>
              <a:stretch>
                <a:fillRect/>
              </a:stretch>
            </p:blipFill>
            <p:spPr>
              <a:xfrm>
                <a:off x="13200596" y="-1743353"/>
                <a:ext cx="294692" cy="313911"/>
              </a:xfrm>
              <a:prstGeom prst="rect">
                <a:avLst/>
              </a:prstGeom>
            </p:spPr>
          </p:pic>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85203-6EC7-DFF3-1CF2-BF08C5B0AFC9}"/>
            </a:ext>
          </a:extLst>
        </p:cNvPr>
        <p:cNvGrpSpPr/>
        <p:nvPr/>
      </p:nvGrpSpPr>
      <p:grpSpPr>
        <a:xfrm>
          <a:off x="0" y="0"/>
          <a:ext cx="0" cy="0"/>
          <a:chOff x="0" y="0"/>
          <a:chExt cx="0" cy="0"/>
        </a:xfrm>
      </p:grpSpPr>
      <p:sp>
        <p:nvSpPr>
          <p:cNvPr id="26" name="Slide Number Placeholder 1">
            <a:extLst>
              <a:ext uri="{FF2B5EF4-FFF2-40B4-BE49-F238E27FC236}">
                <a16:creationId xmlns:a16="http://schemas.microsoft.com/office/drawing/2014/main" id="{4E74024E-6AE1-CD5E-F7A7-344FCDF2522C}"/>
              </a:ext>
            </a:extLst>
          </p:cNvPr>
          <p:cNvSpPr>
            <a:spLocks noGrp="1"/>
          </p:cNvSpPr>
          <p:nvPr>
            <p:ph type="sldNum" sz="quarter" idx="12"/>
          </p:nvPr>
        </p:nvSpPr>
        <p:spPr>
          <a:xfrm>
            <a:off x="9399704" y="651591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C3E25A-822A-49F0-BBA0-EEFC5F580B13}" type="slidenum">
              <a:rPr kumimoji="0" lang="en-US" sz="1200" b="0" i="0" u="none" strike="noStrike" kern="1200" cap="none" spc="0" normalizeH="0" baseline="0" noProof="0" smtClean="0">
                <a:ln>
                  <a:noFill/>
                </a:ln>
                <a:solidFill>
                  <a:srgbClr val="05686C">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05686C">
                  <a:tint val="75000"/>
                </a:srgbClr>
              </a:solidFill>
              <a:effectLst/>
              <a:uLnTx/>
              <a:uFillTx/>
              <a:latin typeface="Calibri" panose="020F0502020204030204"/>
              <a:ea typeface="+mn-ea"/>
              <a:cs typeface="+mn-cs"/>
            </a:endParaRPr>
          </a:p>
        </p:txBody>
      </p:sp>
      <p:sp>
        <p:nvSpPr>
          <p:cNvPr id="56" name="The project aims develop a corporate wide digital transformation strategy that shall define DEWA digital aspiration, key areas of action and the roadmap to achieve effective and value adding digital transformation across all divisions to support our stak">
            <a:extLst>
              <a:ext uri="{FF2B5EF4-FFF2-40B4-BE49-F238E27FC236}">
                <a16:creationId xmlns:a16="http://schemas.microsoft.com/office/drawing/2014/main" id="{66E824D4-F0F3-272D-127E-8BD97794B70A}"/>
              </a:ext>
            </a:extLst>
          </p:cNvPr>
          <p:cNvSpPr/>
          <p:nvPr/>
        </p:nvSpPr>
        <p:spPr>
          <a:xfrm>
            <a:off x="-49096" y="796551"/>
            <a:ext cx="12192000" cy="582777"/>
          </a:xfrm>
          <a:prstGeom prst="rect">
            <a:avLst/>
          </a:prstGeom>
          <a:solidFill>
            <a:srgbClr val="314D5B">
              <a:alpha val="65000"/>
            </a:srgbClr>
          </a:solidFill>
          <a:ln w="12700">
            <a:miter lim="400000"/>
          </a:ln>
          <a:effectLst>
            <a:outerShdw blurRad="660400" dist="226044" dir="5400000" rotWithShape="0">
              <a:srgbClr val="000000">
                <a:alpha val="1815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lvl1pPr marR="76200" algn="just">
              <a:lnSpc>
                <a:spcPct val="80000"/>
              </a:lnSpc>
              <a:defRPr sz="2700" spc="53">
                <a:latin typeface="Dubai Medium"/>
                <a:ea typeface="Dubai Medium"/>
                <a:cs typeface="Dubai Medium"/>
                <a:sym typeface="Dubai Medium"/>
              </a:defRPr>
            </a:lvl1pPr>
          </a:lstStyle>
          <a:p>
            <a:pPr marL="0" marR="76200" lvl="0" indent="0" algn="just" defTabSz="457200" rtl="0" eaLnBrk="1" fontAlgn="auto" latinLnBrk="0" hangingPunct="1">
              <a:lnSpc>
                <a:spcPct val="80000"/>
              </a:lnSpc>
              <a:spcBef>
                <a:spcPts val="0"/>
              </a:spcBef>
              <a:spcAft>
                <a:spcPts val="0"/>
              </a:spcAft>
              <a:buClrTx/>
              <a:buSzTx/>
              <a:buFontTx/>
              <a:buNone/>
              <a:tabLst/>
              <a:defRPr/>
            </a:pPr>
            <a:endParaRPr kumimoji="0" sz="1200" b="0" i="0" u="none" strike="noStrike" kern="1200" cap="none" spc="53" normalizeH="0" baseline="0" noProof="0" dirty="0">
              <a:ln>
                <a:noFill/>
              </a:ln>
              <a:solidFill>
                <a:srgbClr val="FFFFFF"/>
              </a:solidFill>
              <a:effectLst/>
              <a:uLnTx/>
              <a:uFillTx/>
              <a:latin typeface="Dubai" panose="020B0503030403030204" pitchFamily="34" charset="-78"/>
              <a:cs typeface="Dubai" panose="020B0503030403030204" pitchFamily="34" charset="-78"/>
              <a:sym typeface="Dubai Medium"/>
            </a:endParaRPr>
          </a:p>
        </p:txBody>
      </p:sp>
      <p:sp>
        <p:nvSpPr>
          <p:cNvPr id="57" name="Rectangle 56">
            <a:extLst>
              <a:ext uri="{FF2B5EF4-FFF2-40B4-BE49-F238E27FC236}">
                <a16:creationId xmlns:a16="http://schemas.microsoft.com/office/drawing/2014/main" id="{2336D487-1F37-1D32-D7E9-A88E2D5267E0}"/>
              </a:ext>
            </a:extLst>
          </p:cNvPr>
          <p:cNvSpPr/>
          <p:nvPr/>
        </p:nvSpPr>
        <p:spPr>
          <a:xfrm>
            <a:off x="114299" y="852483"/>
            <a:ext cx="1646768" cy="369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58" name="Group">
            <a:extLst>
              <a:ext uri="{FF2B5EF4-FFF2-40B4-BE49-F238E27FC236}">
                <a16:creationId xmlns:a16="http://schemas.microsoft.com/office/drawing/2014/main" id="{26BA6626-7B80-7CC4-A41E-5F746063D622}"/>
              </a:ext>
            </a:extLst>
          </p:cNvPr>
          <p:cNvGrpSpPr/>
          <p:nvPr/>
        </p:nvGrpSpPr>
        <p:grpSpPr>
          <a:xfrm>
            <a:off x="302468" y="678267"/>
            <a:ext cx="708915" cy="708917"/>
            <a:chOff x="-230668" y="-70484"/>
            <a:chExt cx="902093" cy="902093"/>
          </a:xfrm>
        </p:grpSpPr>
        <p:sp>
          <p:nvSpPr>
            <p:cNvPr id="59" name="Circle">
              <a:extLst>
                <a:ext uri="{FF2B5EF4-FFF2-40B4-BE49-F238E27FC236}">
                  <a16:creationId xmlns:a16="http://schemas.microsoft.com/office/drawing/2014/main" id="{B5F29D1E-33F4-C4C8-EAAD-56A91A8D37E4}"/>
                </a:ext>
              </a:extLst>
            </p:cNvPr>
            <p:cNvSpPr/>
            <p:nvPr/>
          </p:nvSpPr>
          <p:spPr>
            <a:xfrm>
              <a:off x="-230668" y="-70484"/>
              <a:ext cx="902093" cy="902093"/>
            </a:xfrm>
            <a:prstGeom prst="ellipse">
              <a:avLst/>
            </a:prstGeom>
            <a:solidFill>
              <a:srgbClr val="17A089"/>
            </a:solidFill>
            <a:ln w="12700" cap="flat">
              <a:noFill/>
              <a:miter lim="400000"/>
            </a:ln>
            <a:effectLst/>
          </p:spPr>
          <p:txBody>
            <a:bodyPr wrap="square" lIns="25400" tIns="25400" rIns="25400" bIns="254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700">
                  <a:solidFill>
                    <a:srgbClr val="5EC27F"/>
                  </a:solidFill>
                  <a:latin typeface="Dubai Bold"/>
                  <a:ea typeface="Dubai Bold"/>
                  <a:cs typeface="Dubai Bold"/>
                  <a:sym typeface="Dubai Bold"/>
                </a:defRPr>
              </a:pPr>
              <a:endParaRPr kumimoji="0" sz="850" b="0" i="0" u="none" strike="noStrike" kern="1200" cap="none" spc="0" normalizeH="0" baseline="0" noProof="0" dirty="0">
                <a:ln>
                  <a:noFill/>
                </a:ln>
                <a:solidFill>
                  <a:srgbClr val="5EC27F"/>
                </a:solidFill>
                <a:effectLst/>
                <a:uLnTx/>
                <a:uFillTx/>
                <a:latin typeface="Dubai Bold"/>
                <a:cs typeface="Dubai Bold"/>
                <a:sym typeface="Dubai Bold"/>
              </a:endParaRPr>
            </a:p>
          </p:txBody>
        </p:sp>
        <p:sp>
          <p:nvSpPr>
            <p:cNvPr id="60" name="Shape">
              <a:extLst>
                <a:ext uri="{FF2B5EF4-FFF2-40B4-BE49-F238E27FC236}">
                  <a16:creationId xmlns:a16="http://schemas.microsoft.com/office/drawing/2014/main" id="{E8E08F0D-86BE-334A-7C5E-AC8E793804FF}"/>
                </a:ext>
              </a:extLst>
            </p:cNvPr>
            <p:cNvSpPr/>
            <p:nvPr/>
          </p:nvSpPr>
          <p:spPr>
            <a:xfrm>
              <a:off x="-60256" y="97915"/>
              <a:ext cx="561267" cy="561266"/>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8"/>
                    <a:pt x="17673" y="7364"/>
                  </a:cubicBezTo>
                  <a:cubicBezTo>
                    <a:pt x="17673" y="6787"/>
                    <a:pt x="17339" y="6295"/>
                    <a:pt x="16856" y="6052"/>
                  </a:cubicBezTo>
                  <a:cubicBezTo>
                    <a:pt x="17033" y="5170"/>
                    <a:pt x="17144" y="4264"/>
                    <a:pt x="17167" y="3336"/>
                  </a:cubicBezTo>
                  <a:cubicBezTo>
                    <a:pt x="19277" y="5136"/>
                    <a:pt x="20618" y="7809"/>
                    <a:pt x="20618" y="10800"/>
                  </a:cubicBezTo>
                  <a:cubicBezTo>
                    <a:pt x="20618" y="11764"/>
                    <a:pt x="20469" y="12690"/>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6"/>
                    <a:pt x="10556" y="16200"/>
                    <a:pt x="10800" y="16200"/>
                  </a:cubicBezTo>
                  <a:cubicBezTo>
                    <a:pt x="11273" y="16200"/>
                    <a:pt x="11689" y="15974"/>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3"/>
                  </a:moveTo>
                  <a:cubicBezTo>
                    <a:pt x="3476" y="16840"/>
                    <a:pt x="3436" y="16280"/>
                    <a:pt x="3436" y="15709"/>
                  </a:cubicBezTo>
                  <a:cubicBezTo>
                    <a:pt x="3436" y="14764"/>
                    <a:pt x="3536" y="13842"/>
                    <a:pt x="3707" y="12946"/>
                  </a:cubicBezTo>
                  <a:cubicBezTo>
                    <a:pt x="5455" y="13988"/>
                    <a:pt x="7377" y="14767"/>
                    <a:pt x="9421" y="15227"/>
                  </a:cubicBezTo>
                  <a:cubicBezTo>
                    <a:pt x="9431" y="15254"/>
                    <a:pt x="9436" y="15282"/>
                    <a:pt x="9447" y="15308"/>
                  </a:cubicBezTo>
                  <a:cubicBezTo>
                    <a:pt x="7724" y="16421"/>
                    <a:pt x="5761" y="17193"/>
                    <a:pt x="3643" y="17507"/>
                  </a:cubicBezTo>
                  <a:cubicBezTo>
                    <a:pt x="3608" y="17469"/>
                    <a:pt x="3573" y="17430"/>
                    <a:pt x="3539" y="17393"/>
                  </a:cubicBezTo>
                  <a:moveTo>
                    <a:pt x="3075" y="11369"/>
                  </a:moveTo>
                  <a:cubicBezTo>
                    <a:pt x="2361" y="10869"/>
                    <a:pt x="1683" y="10322"/>
                    <a:pt x="1046" y="9729"/>
                  </a:cubicBezTo>
                  <a:cubicBezTo>
                    <a:pt x="1528" y="5299"/>
                    <a:pt x="4955" y="1762"/>
                    <a:pt x="9331" y="1104"/>
                  </a:cubicBezTo>
                  <a:cubicBezTo>
                    <a:pt x="9335" y="1629"/>
                    <a:pt x="9363" y="2148"/>
                    <a:pt x="9417" y="2660"/>
                  </a:cubicBezTo>
                  <a:cubicBezTo>
                    <a:pt x="8572" y="3227"/>
                    <a:pt x="7787" y="3879"/>
                    <a:pt x="7069" y="4597"/>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4"/>
                    <a:pt x="3936" y="11937"/>
                  </a:cubicBezTo>
                  <a:cubicBezTo>
                    <a:pt x="4379" y="10266"/>
                    <a:pt x="5100" y="8709"/>
                    <a:pt x="6060" y="7326"/>
                  </a:cubicBezTo>
                  <a:cubicBezTo>
                    <a:pt x="6164" y="7349"/>
                    <a:pt x="6271" y="7364"/>
                    <a:pt x="6382" y="7364"/>
                  </a:cubicBezTo>
                  <a:cubicBezTo>
                    <a:pt x="7195" y="7364"/>
                    <a:pt x="7855" y="6705"/>
                    <a:pt x="7855" y="5891"/>
                  </a:cubicBezTo>
                  <a:cubicBezTo>
                    <a:pt x="7855" y="5688"/>
                    <a:pt x="7813" y="5494"/>
                    <a:pt x="7739" y="5318"/>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1"/>
                    <a:pt x="11005" y="1708"/>
                    <a:pt x="10354" y="2082"/>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6"/>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8"/>
                    <a:pt x="15149" y="8393"/>
                  </a:cubicBezTo>
                  <a:cubicBezTo>
                    <a:pt x="14827" y="9199"/>
                    <a:pt x="14443" y="9974"/>
                    <a:pt x="13991" y="10701"/>
                  </a:cubicBezTo>
                  <a:cubicBezTo>
                    <a:pt x="12159" y="8620"/>
                    <a:pt x="10894" y="6025"/>
                    <a:pt x="10469" y="3152"/>
                  </a:cubicBezTo>
                  <a:cubicBezTo>
                    <a:pt x="11590" y="2463"/>
                    <a:pt x="12813" y="1934"/>
                    <a:pt x="14106" y="1565"/>
                  </a:cubicBezTo>
                  <a:cubicBezTo>
                    <a:pt x="14844" y="1829"/>
                    <a:pt x="15544" y="2174"/>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F9F9F9"/>
            </a:solidFill>
            <a:ln w="12700" cap="flat">
              <a:noFill/>
              <a:miter lim="400000"/>
            </a:ln>
            <a:effectLst/>
          </p:spPr>
          <p:txBody>
            <a:bodyPr wrap="square" lIns="22860" tIns="22860" rIns="22860" bIns="2286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a:latin typeface="Dubai Bold"/>
                  <a:ea typeface="Dubai Bold"/>
                  <a:cs typeface="Dubai Bold"/>
                  <a:sym typeface="Dubai Bold"/>
                </a:defRPr>
              </a:pPr>
              <a:endParaRPr kumimoji="0" sz="900" b="0" i="0" u="none" strike="noStrike" kern="1200" cap="none" spc="0" normalizeH="0" baseline="0" noProof="0" dirty="0">
                <a:ln>
                  <a:noFill/>
                </a:ln>
                <a:solidFill>
                  <a:srgbClr val="05686C"/>
                </a:solidFill>
                <a:effectLst/>
                <a:uLnTx/>
                <a:uFillTx/>
                <a:latin typeface="Dubai Bold"/>
                <a:cs typeface="Dubai Bold"/>
                <a:sym typeface="Dubai Bold"/>
              </a:endParaRPr>
            </a:p>
          </p:txBody>
        </p:sp>
      </p:grpSp>
      <p:sp>
        <p:nvSpPr>
          <p:cNvPr id="61" name="The project aims develop a corporate wide digital transformation strategy that shall define DEWA digital aspiration, key areas of action and the roadmap to achieve effective and value adding digital transformation across all divisions to support our stak">
            <a:extLst>
              <a:ext uri="{FF2B5EF4-FFF2-40B4-BE49-F238E27FC236}">
                <a16:creationId xmlns:a16="http://schemas.microsoft.com/office/drawing/2014/main" id="{65C09EAB-7E4F-65E0-33F5-18A21AC6E840}"/>
              </a:ext>
            </a:extLst>
          </p:cNvPr>
          <p:cNvSpPr/>
          <p:nvPr/>
        </p:nvSpPr>
        <p:spPr>
          <a:xfrm>
            <a:off x="1145302" y="714961"/>
            <a:ext cx="10819286" cy="686512"/>
          </a:xfrm>
          <a:prstGeom prst="rect">
            <a:avLst/>
          </a:prstGeom>
          <a:noFill/>
          <a:ln w="12700">
            <a:miter lim="400000"/>
          </a:ln>
          <a:effectLst>
            <a:outerShdw blurRad="660400" dist="226044" dir="5400000" rotWithShape="0">
              <a:srgbClr val="000000">
                <a:alpha val="1815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lvl1pPr marR="76200" algn="just">
              <a:lnSpc>
                <a:spcPct val="80000"/>
              </a:lnSpc>
              <a:defRPr sz="2700" spc="53">
                <a:latin typeface="Dubai Medium"/>
                <a:ea typeface="Dubai Medium"/>
                <a:cs typeface="Dubai Medium"/>
                <a:sym typeface="Dubai Medium"/>
              </a:defRPr>
            </a:lvl1pPr>
          </a:lstStyle>
          <a:p>
            <a:pPr marL="0" marR="76200" lvl="0" indent="0" algn="just"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53" normalizeH="0" baseline="0" noProof="0" dirty="0">
                <a:ln>
                  <a:noFill/>
                </a:ln>
                <a:solidFill>
                  <a:srgbClr val="FFFFFF"/>
                </a:solidFill>
                <a:effectLst/>
                <a:uLnTx/>
                <a:uFillTx/>
                <a:latin typeface="Dubai Medium"/>
                <a:cs typeface="Dubai Medium"/>
                <a:sym typeface="Dubai Medium"/>
              </a:rPr>
              <a:t>DIGITIZED SERVICES </a:t>
            </a:r>
          </a:p>
          <a:p>
            <a:pPr marL="0" marR="76200" lvl="0" indent="0" algn="just" defTabSz="457200" rtl="0" eaLnBrk="1" fontAlgn="auto" latinLnBrk="0" hangingPunct="1">
              <a:lnSpc>
                <a:spcPct val="80000"/>
              </a:lnSpc>
              <a:spcBef>
                <a:spcPts val="0"/>
              </a:spcBef>
              <a:spcAft>
                <a:spcPts val="0"/>
              </a:spcAft>
              <a:buClrTx/>
              <a:buSzTx/>
              <a:buFontTx/>
              <a:buNone/>
              <a:tabLst/>
              <a:defRPr/>
            </a:pPr>
            <a:endParaRPr kumimoji="0" lang="en-US" sz="200" b="0" i="0" u="none" strike="noStrike" kern="1200" cap="none" spc="53" normalizeH="0" baseline="0" noProof="0" dirty="0">
              <a:ln>
                <a:noFill/>
              </a:ln>
              <a:solidFill>
                <a:srgbClr val="FFFFFF"/>
              </a:solidFill>
              <a:effectLst/>
              <a:uLnTx/>
              <a:uFillTx/>
              <a:latin typeface="Dubai" panose="020B0503030403030204" pitchFamily="34" charset="-78"/>
              <a:cs typeface="Dubai" panose="020B0503030403030204" pitchFamily="34" charset="-78"/>
              <a:sym typeface="Dubai Medium"/>
            </a:endParaRPr>
          </a:p>
          <a:p>
            <a:pPr marL="0" marR="76200" lvl="0" indent="0" algn="just" defTabSz="457200" rtl="0" eaLnBrk="1" fontAlgn="auto" latinLnBrk="0" hangingPunct="1">
              <a:lnSpc>
                <a:spcPct val="80000"/>
              </a:lnSpc>
              <a:spcBef>
                <a:spcPts val="0"/>
              </a:spcBef>
              <a:spcAft>
                <a:spcPts val="0"/>
              </a:spcAft>
              <a:buClrTx/>
              <a:buSzTx/>
              <a:buFontTx/>
              <a:buNone/>
              <a:tabLst/>
              <a:defRPr/>
            </a:pPr>
            <a:r>
              <a:rPr kumimoji="0" lang="en-US" sz="1050" b="0" i="0" u="none" strike="noStrike" kern="1200" cap="none" spc="53" normalizeH="0" baseline="0" noProof="0" dirty="0">
                <a:ln>
                  <a:noFill/>
                </a:ln>
                <a:solidFill>
                  <a:srgbClr val="FFFFFF"/>
                </a:solidFill>
                <a:effectLst/>
                <a:uLnTx/>
                <a:uFillTx/>
                <a:latin typeface="Dubai" panose="020B0503030403030204" pitchFamily="34" charset="-78"/>
                <a:cs typeface="Dubai" panose="020B0503030403030204" pitchFamily="34" charset="-78"/>
                <a:sym typeface="Dubai Medium"/>
              </a:rPr>
              <a:t>Ensuring seamless and secure implementation to deliver critical projects on-time</a:t>
            </a:r>
          </a:p>
        </p:txBody>
      </p:sp>
      <p:sp>
        <p:nvSpPr>
          <p:cNvPr id="6" name="My Sustainable Living Program 2.0">
            <a:extLst>
              <a:ext uri="{FF2B5EF4-FFF2-40B4-BE49-F238E27FC236}">
                <a16:creationId xmlns:a16="http://schemas.microsoft.com/office/drawing/2014/main" id="{13920D10-FE1A-388A-602D-178DC781E995}"/>
              </a:ext>
            </a:extLst>
          </p:cNvPr>
          <p:cNvSpPr txBox="1"/>
          <p:nvPr/>
        </p:nvSpPr>
        <p:spPr>
          <a:xfrm>
            <a:off x="272429" y="1414646"/>
            <a:ext cx="3651577" cy="443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defRPr sz="5100" b="1">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50" b="1" i="0" u="none" strike="noStrike" kern="1200" cap="none" spc="0" normalizeH="0" baseline="0" noProof="0" dirty="0">
                <a:ln>
                  <a:noFill/>
                </a:ln>
                <a:solidFill>
                  <a:srgbClr val="FFFFFF"/>
                </a:solidFill>
                <a:effectLst/>
                <a:uLnTx/>
                <a:uFillTx/>
                <a:latin typeface="Calibri" panose="020F0502020204030204"/>
                <a:ea typeface="+mn-ea"/>
                <a:cs typeface="+mn-cs"/>
              </a:rPr>
              <a:t>SAP ARIBA Transformation</a:t>
            </a:r>
            <a:endParaRPr kumimoji="0" sz="255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7" name="Group">
            <a:extLst>
              <a:ext uri="{FF2B5EF4-FFF2-40B4-BE49-F238E27FC236}">
                <a16:creationId xmlns:a16="http://schemas.microsoft.com/office/drawing/2014/main" id="{390864A8-0F0A-8B82-C32A-657340538F62}"/>
              </a:ext>
            </a:extLst>
          </p:cNvPr>
          <p:cNvGrpSpPr/>
          <p:nvPr/>
        </p:nvGrpSpPr>
        <p:grpSpPr>
          <a:xfrm>
            <a:off x="4747307" y="1453237"/>
            <a:ext cx="1619763" cy="1416301"/>
            <a:chOff x="0" y="0"/>
            <a:chExt cx="2005086" cy="1492231"/>
          </a:xfrm>
        </p:grpSpPr>
        <p:sp>
          <p:nvSpPr>
            <p:cNvPr id="8" name="Rounded Rectangle">
              <a:extLst>
                <a:ext uri="{FF2B5EF4-FFF2-40B4-BE49-F238E27FC236}">
                  <a16:creationId xmlns:a16="http://schemas.microsoft.com/office/drawing/2014/main" id="{CD3467A9-85A3-EE53-9572-0B53C32BD99E}"/>
                </a:ext>
              </a:extLst>
            </p:cNvPr>
            <p:cNvSpPr/>
            <p:nvPr/>
          </p:nvSpPr>
          <p:spPr>
            <a:xfrm>
              <a:off x="0" y="0"/>
              <a:ext cx="1831436" cy="444461"/>
            </a:xfrm>
            <a:prstGeom prst="roundRect">
              <a:avLst>
                <a:gd name="adj" fmla="val 23113"/>
              </a:avLst>
            </a:prstGeom>
            <a:solidFill>
              <a:srgbClr val="4A6773"/>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11" name="In progress">
              <a:extLst>
                <a:ext uri="{FF2B5EF4-FFF2-40B4-BE49-F238E27FC236}">
                  <a16:creationId xmlns:a16="http://schemas.microsoft.com/office/drawing/2014/main" id="{2559F47E-A3E7-8FF1-02D6-611F359E8B6D}"/>
                </a:ext>
              </a:extLst>
            </p:cNvPr>
            <p:cNvSpPr/>
            <p:nvPr/>
          </p:nvSpPr>
          <p:spPr>
            <a:xfrm>
              <a:off x="173650" y="213814"/>
              <a:ext cx="1831436" cy="1278417"/>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defRPr sz="1800" b="1">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FFFFFF"/>
                  </a:solidFill>
                  <a:effectLst/>
                  <a:uLnTx/>
                  <a:uFillTx/>
                  <a:latin typeface="Calibri" panose="020F0502020204030204"/>
                  <a:ea typeface="+mn-ea"/>
                  <a:cs typeface="+mn-cs"/>
                </a:rPr>
                <a:t>In </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P</a:t>
              </a:r>
              <a:r>
                <a:rPr kumimoji="0" sz="1400" b="1" i="0" u="none" strike="noStrike" kern="1200" cap="none" spc="0" normalizeH="0" baseline="0" noProof="0" dirty="0">
                  <a:ln>
                    <a:noFill/>
                  </a:ln>
                  <a:solidFill>
                    <a:srgbClr val="FFFFFF"/>
                  </a:solidFill>
                  <a:effectLst/>
                  <a:uLnTx/>
                  <a:uFillTx/>
                  <a:latin typeface="Calibri" panose="020F0502020204030204"/>
                  <a:ea typeface="+mn-ea"/>
                  <a:cs typeface="+mn-cs"/>
                </a:rPr>
                <a:t>rogress</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 5%</a:t>
              </a:r>
              <a:endParaRPr kumimoji="0" sz="1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EE6C3DE-F388-3BDF-E20D-9A147FC551A0}"/>
              </a:ext>
            </a:extLst>
          </p:cNvPr>
          <p:cNvSpPr txBox="1"/>
          <p:nvPr/>
        </p:nvSpPr>
        <p:spPr>
          <a:xfrm>
            <a:off x="114300" y="2179331"/>
            <a:ext cx="5820336"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100"/>
              </a:spcBef>
              <a:spcAft>
                <a:spcPts val="0"/>
              </a:spcAft>
              <a:buClrTx/>
              <a:buSzTx/>
              <a:buFontTx/>
              <a:buNone/>
              <a:tabLst/>
              <a:defRPr/>
            </a:pPr>
            <a:r>
              <a:rPr kumimoji="0" lang="en-US" sz="1300" b="0" i="0" u="none" strike="noStrike" kern="0" cap="none" spc="0" normalizeH="0" baseline="0" noProof="0" dirty="0">
                <a:ln>
                  <a:noFill/>
                </a:ln>
                <a:solidFill>
                  <a:srgbClr val="FFFFFF">
                    <a:lumMod val="85000"/>
                  </a:srgbClr>
                </a:solidFill>
                <a:effectLst/>
                <a:uLnTx/>
                <a:uFillTx/>
                <a:latin typeface="Dubai" panose="020B0503030403030204" pitchFamily="34" charset="-78"/>
                <a:ea typeface="+mn-ea"/>
                <a:cs typeface="Dubai" panose="020B0503030403030204" pitchFamily="34" charset="-78"/>
              </a:rPr>
              <a:t>It replaces all SAP </a:t>
            </a:r>
            <a:r>
              <a:rPr kumimoji="0" lang="en-US" sz="1400" b="0" i="0" u="none" strike="noStrike" kern="0" cap="none" spc="0" normalizeH="0" baseline="0" noProof="0" dirty="0">
                <a:ln>
                  <a:noFill/>
                </a:ln>
                <a:solidFill>
                  <a:srgbClr val="FFFFFF">
                    <a:lumMod val="85000"/>
                  </a:srgbClr>
                </a:solidFill>
                <a:effectLst/>
                <a:uLnTx/>
                <a:uFillTx/>
                <a:latin typeface="Dubai" panose="020B0503030403030204" pitchFamily="34" charset="-78"/>
                <a:ea typeface="+mn-ea"/>
                <a:cs typeface="Dubai" panose="020B0503030403030204" pitchFamily="34" charset="-78"/>
              </a:rPr>
              <a:t>SRM procurement processes to SAP Ariba, delivering a modern cloud‑based procurement environment with guided buying, advanced sourcing and contracting, enhanced supplier collaboration </a:t>
            </a:r>
            <a:r>
              <a:rPr kumimoji="0" lang="en-US" sz="1300" b="0" i="0" u="none" strike="noStrike" kern="0" cap="none" spc="0" normalizeH="0" baseline="0" noProof="0" dirty="0">
                <a:ln>
                  <a:noFill/>
                </a:ln>
                <a:solidFill>
                  <a:srgbClr val="FFFFFF">
                    <a:lumMod val="85000"/>
                  </a:srgbClr>
                </a:solidFill>
                <a:effectLst/>
                <a:uLnTx/>
                <a:uFillTx/>
                <a:latin typeface="Dubai" panose="020B0503030403030204" pitchFamily="34" charset="-78"/>
                <a:ea typeface="+mn-ea"/>
                <a:cs typeface="Dubai" panose="020B0503030403030204" pitchFamily="34" charset="-78"/>
              </a:rPr>
              <a:t>customer experience.</a:t>
            </a:r>
            <a:endParaRPr kumimoji="0" lang="en-AE" sz="1300" b="0" i="0" u="none" strike="noStrike" kern="0" cap="none" spc="0" normalizeH="0" baseline="0" noProof="0" dirty="0">
              <a:ln>
                <a:noFill/>
              </a:ln>
              <a:solidFill>
                <a:srgbClr val="FFFFFF">
                  <a:lumMod val="85000"/>
                </a:srgbClr>
              </a:solidFill>
              <a:effectLst/>
              <a:uLnTx/>
              <a:uFillTx/>
              <a:latin typeface="Dubai" panose="020B0503030403030204" pitchFamily="34" charset="-78"/>
              <a:ea typeface="+mn-ea"/>
              <a:cs typeface="Dubai" panose="020B0503030403030204" pitchFamily="34" charset="-78"/>
            </a:endParaRPr>
          </a:p>
        </p:txBody>
      </p:sp>
      <p:sp>
        <p:nvSpPr>
          <p:cNvPr id="17" name="TextBox 16">
            <a:extLst>
              <a:ext uri="{FF2B5EF4-FFF2-40B4-BE49-F238E27FC236}">
                <a16:creationId xmlns:a16="http://schemas.microsoft.com/office/drawing/2014/main" id="{C1B7B851-FCAB-C258-E01D-A93419509776}"/>
              </a:ext>
            </a:extLst>
          </p:cNvPr>
          <p:cNvSpPr txBox="1"/>
          <p:nvPr/>
        </p:nvSpPr>
        <p:spPr>
          <a:xfrm>
            <a:off x="212804" y="1814029"/>
            <a:ext cx="6759388"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75000"/>
                  </a:srgbClr>
                </a:solidFill>
                <a:effectLst/>
                <a:uLnTx/>
                <a:uFillTx/>
                <a:latin typeface="Dubai"/>
                <a:ea typeface="+mn-ea"/>
                <a:cs typeface="Dubai"/>
              </a:rPr>
              <a:t>Execution Phase - Start</a:t>
            </a:r>
            <a:r>
              <a:rPr kumimoji="0" lang="ar-SA" sz="1200" b="0" i="0" u="none" strike="noStrike" kern="1200" cap="none" spc="0" normalizeH="0" baseline="0" noProof="0" dirty="0">
                <a:ln>
                  <a:noFill/>
                </a:ln>
                <a:solidFill>
                  <a:srgbClr val="FFFFFF">
                    <a:lumMod val="75000"/>
                  </a:srgbClr>
                </a:solidFill>
                <a:effectLst/>
                <a:uLnTx/>
                <a:uFillTx/>
                <a:latin typeface="Dubai"/>
                <a:ea typeface="+mn-ea"/>
                <a:cs typeface="Dubai"/>
              </a:rPr>
              <a:t>:</a:t>
            </a:r>
            <a:r>
              <a:rPr kumimoji="0" lang="en-US" sz="1200" b="0" i="0" u="none" strike="noStrike" kern="1200" cap="none" spc="0" normalizeH="0" baseline="0" noProof="0" dirty="0">
                <a:ln>
                  <a:noFill/>
                </a:ln>
                <a:solidFill>
                  <a:srgbClr val="FFFFFF">
                    <a:lumMod val="75000"/>
                  </a:srgbClr>
                </a:solidFill>
                <a:effectLst/>
                <a:uLnTx/>
                <a:uFillTx/>
                <a:latin typeface="Dubai"/>
                <a:ea typeface="+mn-ea"/>
                <a:cs typeface="Dubai"/>
              </a:rPr>
              <a:t> February 2026 | End: March 2028</a:t>
            </a:r>
          </a:p>
        </p:txBody>
      </p:sp>
      <p:pic>
        <p:nvPicPr>
          <p:cNvPr id="27" name="Picture 26">
            <a:extLst>
              <a:ext uri="{FF2B5EF4-FFF2-40B4-BE49-F238E27FC236}">
                <a16:creationId xmlns:a16="http://schemas.microsoft.com/office/drawing/2014/main" id="{A8A3DB6E-F956-8A9E-55DC-B458A7803DFB}"/>
              </a:ext>
            </a:extLst>
          </p:cNvPr>
          <p:cNvPicPr>
            <a:picLocks noChangeAspect="1"/>
          </p:cNvPicPr>
          <p:nvPr/>
        </p:nvPicPr>
        <p:blipFill>
          <a:blip r:embed="rId3"/>
          <a:stretch>
            <a:fillRect/>
          </a:stretch>
        </p:blipFill>
        <p:spPr>
          <a:xfrm>
            <a:off x="212804" y="2973838"/>
            <a:ext cx="5378287" cy="2321176"/>
          </a:xfrm>
          <a:prstGeom prst="rect">
            <a:avLst/>
          </a:prstGeom>
        </p:spPr>
      </p:pic>
      <p:pic>
        <p:nvPicPr>
          <p:cNvPr id="31" name="Picture 30">
            <a:extLst>
              <a:ext uri="{FF2B5EF4-FFF2-40B4-BE49-F238E27FC236}">
                <a16:creationId xmlns:a16="http://schemas.microsoft.com/office/drawing/2014/main" id="{DA5A3236-0F82-7A40-8CEE-9D021C912DB5}"/>
              </a:ext>
            </a:extLst>
          </p:cNvPr>
          <p:cNvPicPr>
            <a:picLocks noChangeAspect="1"/>
          </p:cNvPicPr>
          <p:nvPr/>
        </p:nvPicPr>
        <p:blipFill>
          <a:blip r:embed="rId4"/>
          <a:stretch>
            <a:fillRect/>
          </a:stretch>
        </p:blipFill>
        <p:spPr>
          <a:xfrm>
            <a:off x="6722767" y="2382531"/>
            <a:ext cx="4731363" cy="2819265"/>
          </a:xfrm>
          <a:prstGeom prst="rect">
            <a:avLst/>
          </a:prstGeom>
        </p:spPr>
      </p:pic>
      <p:sp>
        <p:nvSpPr>
          <p:cNvPr id="2" name="Rectangle 1">
            <a:extLst>
              <a:ext uri="{FF2B5EF4-FFF2-40B4-BE49-F238E27FC236}">
                <a16:creationId xmlns:a16="http://schemas.microsoft.com/office/drawing/2014/main" id="{67B42BCA-EF32-38D9-C7B6-F55B6D3E3784}"/>
              </a:ext>
            </a:extLst>
          </p:cNvPr>
          <p:cNvSpPr/>
          <p:nvPr/>
        </p:nvSpPr>
        <p:spPr>
          <a:xfrm>
            <a:off x="9993404" y="775884"/>
            <a:ext cx="2198596" cy="576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Abeer AlSharaf</a:t>
            </a:r>
          </a:p>
        </p:txBody>
      </p:sp>
      <p:grpSp>
        <p:nvGrpSpPr>
          <p:cNvPr id="3" name="Group 2">
            <a:extLst>
              <a:ext uri="{FF2B5EF4-FFF2-40B4-BE49-F238E27FC236}">
                <a16:creationId xmlns:a16="http://schemas.microsoft.com/office/drawing/2014/main" id="{621E8F9E-8E1A-35EF-D89F-3AE34C8F1929}"/>
              </a:ext>
            </a:extLst>
          </p:cNvPr>
          <p:cNvGrpSpPr/>
          <p:nvPr/>
        </p:nvGrpSpPr>
        <p:grpSpPr>
          <a:xfrm>
            <a:off x="2118551" y="158229"/>
            <a:ext cx="7221229" cy="375846"/>
            <a:chOff x="1097061" y="158024"/>
            <a:chExt cx="7221229" cy="375846"/>
          </a:xfrm>
        </p:grpSpPr>
        <p:grpSp>
          <p:nvGrpSpPr>
            <p:cNvPr id="4" name="Group 3">
              <a:extLst>
                <a:ext uri="{FF2B5EF4-FFF2-40B4-BE49-F238E27FC236}">
                  <a16:creationId xmlns:a16="http://schemas.microsoft.com/office/drawing/2014/main" id="{204C522D-AB7C-9B3B-7AAC-2AA09479AFEB}"/>
                </a:ext>
              </a:extLst>
            </p:cNvPr>
            <p:cNvGrpSpPr/>
            <p:nvPr/>
          </p:nvGrpSpPr>
          <p:grpSpPr>
            <a:xfrm>
              <a:off x="3116677" y="158024"/>
              <a:ext cx="2637926" cy="375846"/>
              <a:chOff x="13338508" y="3004710"/>
              <a:chExt cx="2453443" cy="375846"/>
            </a:xfrm>
          </p:grpSpPr>
          <p:pic>
            <p:nvPicPr>
              <p:cNvPr id="16" name="Picture 15" descr="Icon&#10;&#10;Description automatically generated">
                <a:extLst>
                  <a:ext uri="{FF2B5EF4-FFF2-40B4-BE49-F238E27FC236}">
                    <a16:creationId xmlns:a16="http://schemas.microsoft.com/office/drawing/2014/main" id="{5A662A52-F010-D93D-7BE5-2BAA468EB1EE}"/>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backgroundRemoval t="10000" b="90000" l="10000" r="90000">
                            <a14:foregroundMark x1="60948" y1="26797" x2="60948" y2="26797"/>
                            <a14:foregroundMark x1="65033" y1="36438" x2="65033" y2="36438"/>
                            <a14:foregroundMark x1="59150" y1="49837" x2="59150" y2="49837"/>
                            <a14:foregroundMark x1="61111" y1="66503" x2="61111" y2="66503"/>
                            <a14:foregroundMark x1="62908" y1="75000" x2="62908" y2="75000"/>
                            <a14:backgroundMark x1="62745" y1="37908" x2="62745" y2="37908"/>
                          </a14:backgroundRemoval>
                        </a14:imgEffect>
                      </a14:imgLayer>
                    </a14:imgProps>
                  </a:ext>
                  <a:ext uri="{28A0092B-C50C-407E-A947-70E740481C1C}">
                    <a14:useLocalDpi xmlns:a14="http://schemas.microsoft.com/office/drawing/2010/main" val="0"/>
                  </a:ext>
                </a:extLst>
              </a:blip>
              <a:stretch>
                <a:fillRect/>
              </a:stretch>
            </p:blipFill>
            <p:spPr>
              <a:xfrm>
                <a:off x="13338508" y="3004710"/>
                <a:ext cx="376459" cy="375846"/>
              </a:xfrm>
              <a:prstGeom prst="rect">
                <a:avLst/>
              </a:prstGeom>
            </p:spPr>
          </p:pic>
          <p:sp>
            <p:nvSpPr>
              <p:cNvPr id="18" name="TextBox 17">
                <a:extLst>
                  <a:ext uri="{FF2B5EF4-FFF2-40B4-BE49-F238E27FC236}">
                    <a16:creationId xmlns:a16="http://schemas.microsoft.com/office/drawing/2014/main" id="{07E6E359-95FF-78BE-503D-5A8DADF6E3F5}"/>
                  </a:ext>
                </a:extLst>
              </p:cNvPr>
              <p:cNvSpPr txBox="1"/>
              <p:nvPr/>
            </p:nvSpPr>
            <p:spPr>
              <a:xfrm>
                <a:off x="13692873" y="3063832"/>
                <a:ext cx="209907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Dubai" panose="020B0503030403030204" pitchFamily="34" charset="-78"/>
                    <a:ea typeface="+mn-ea"/>
                    <a:cs typeface="Dubai" panose="020B0503030403030204" pitchFamily="34" charset="-78"/>
                  </a:rPr>
                  <a:t>DIGITAL TRANSFORMATION</a:t>
                </a:r>
              </a:p>
            </p:txBody>
          </p:sp>
        </p:grpSp>
        <p:grpSp>
          <p:nvGrpSpPr>
            <p:cNvPr id="5" name="Group 4">
              <a:extLst>
                <a:ext uri="{FF2B5EF4-FFF2-40B4-BE49-F238E27FC236}">
                  <a16:creationId xmlns:a16="http://schemas.microsoft.com/office/drawing/2014/main" id="{45FAE4E9-F599-BF4D-154F-6DCA36B84BBE}"/>
                </a:ext>
              </a:extLst>
            </p:cNvPr>
            <p:cNvGrpSpPr/>
            <p:nvPr/>
          </p:nvGrpSpPr>
          <p:grpSpPr>
            <a:xfrm>
              <a:off x="6315147" y="180211"/>
              <a:ext cx="2003143" cy="325943"/>
              <a:chOff x="3605554" y="3277514"/>
              <a:chExt cx="1863054" cy="325943"/>
            </a:xfrm>
          </p:grpSpPr>
          <p:pic>
            <p:nvPicPr>
              <p:cNvPr id="14" name="Picture 13">
                <a:extLst>
                  <a:ext uri="{FF2B5EF4-FFF2-40B4-BE49-F238E27FC236}">
                    <a16:creationId xmlns:a16="http://schemas.microsoft.com/office/drawing/2014/main" id="{BC9016A8-6CF9-51A3-7E19-E8FEC90BC970}"/>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8036" b="96429" l="6250" r="93750">
                            <a14:foregroundMark x1="6250" y1="42411" x2="6250" y2="42411"/>
                            <a14:foregroundMark x1="50000" y1="8036" x2="50000" y2="8036"/>
                            <a14:foregroundMark x1="94196" y1="41071" x2="94196" y2="41071"/>
                            <a14:foregroundMark x1="74554" y1="92411" x2="74554" y2="92411"/>
                            <a14:foregroundMark x1="22768" y1="94196" x2="22768" y2="94196"/>
                            <a14:foregroundMark x1="78125" y1="96429" x2="78125" y2="96429"/>
                          </a14:backgroundRemoval>
                        </a14:imgEffect>
                      </a14:imgLayer>
                    </a14:imgProps>
                  </a:ext>
                  <a:ext uri="{28A0092B-C50C-407E-A947-70E740481C1C}">
                    <a14:useLocalDpi xmlns:a14="http://schemas.microsoft.com/office/drawing/2010/main" val="0"/>
                  </a:ext>
                </a:extLst>
              </a:blip>
              <a:stretch>
                <a:fillRect/>
              </a:stretch>
            </p:blipFill>
            <p:spPr>
              <a:xfrm rot="10800000" flipV="1">
                <a:off x="3605554" y="3277514"/>
                <a:ext cx="325943" cy="325943"/>
              </a:xfrm>
              <a:prstGeom prst="rect">
                <a:avLst/>
              </a:prstGeom>
            </p:spPr>
          </p:pic>
          <p:sp>
            <p:nvSpPr>
              <p:cNvPr id="15" name="Rectangle 14">
                <a:extLst>
                  <a:ext uri="{FF2B5EF4-FFF2-40B4-BE49-F238E27FC236}">
                    <a16:creationId xmlns:a16="http://schemas.microsoft.com/office/drawing/2014/main" id="{D252AEC7-48BA-4861-677C-D9571583BBBA}"/>
                  </a:ext>
                </a:extLst>
              </p:cNvPr>
              <p:cNvSpPr/>
              <p:nvPr/>
            </p:nvSpPr>
            <p:spPr>
              <a:xfrm>
                <a:off x="3928749" y="3323288"/>
                <a:ext cx="1539859"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FUTURE LEADERSHIP</a:t>
                </a:r>
              </a:p>
            </p:txBody>
          </p:sp>
        </p:grpSp>
        <p:grpSp>
          <p:nvGrpSpPr>
            <p:cNvPr id="9" name="Group 8">
              <a:extLst>
                <a:ext uri="{FF2B5EF4-FFF2-40B4-BE49-F238E27FC236}">
                  <a16:creationId xmlns:a16="http://schemas.microsoft.com/office/drawing/2014/main" id="{EFBFBC90-5AE2-77AB-3869-DE91EA357A21}"/>
                </a:ext>
              </a:extLst>
            </p:cNvPr>
            <p:cNvGrpSpPr/>
            <p:nvPr/>
          </p:nvGrpSpPr>
          <p:grpSpPr>
            <a:xfrm>
              <a:off x="1097061" y="173304"/>
              <a:ext cx="1487794" cy="316757"/>
              <a:chOff x="13200596" y="-1743353"/>
              <a:chExt cx="1383746" cy="316757"/>
            </a:xfrm>
          </p:grpSpPr>
          <p:sp>
            <p:nvSpPr>
              <p:cNvPr id="10" name="TextBox 9">
                <a:extLst>
                  <a:ext uri="{FF2B5EF4-FFF2-40B4-BE49-F238E27FC236}">
                    <a16:creationId xmlns:a16="http://schemas.microsoft.com/office/drawing/2014/main" id="{D4AEA206-C4F1-3C07-700D-87B582092305}"/>
                  </a:ext>
                </a:extLst>
              </p:cNvPr>
              <p:cNvSpPr txBox="1"/>
              <p:nvPr/>
            </p:nvSpPr>
            <p:spPr>
              <a:xfrm>
                <a:off x="13532222" y="-1703595"/>
                <a:ext cx="105212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HIGHLIGHTS </a:t>
                </a:r>
              </a:p>
            </p:txBody>
          </p:sp>
          <p:pic>
            <p:nvPicPr>
              <p:cNvPr id="12" name="Picture 11" descr="A picture containing icon&#10;&#10;Description automatically generated">
                <a:extLst>
                  <a:ext uri="{FF2B5EF4-FFF2-40B4-BE49-F238E27FC236}">
                    <a16:creationId xmlns:a16="http://schemas.microsoft.com/office/drawing/2014/main" id="{5AF34978-FADC-2C82-EA5D-F6E53FF420EE}"/>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backgroundRemoval t="1429" b="94184" l="4022" r="96957">
                            <a14:foregroundMark x1="23913" y1="2857" x2="23913" y2="2857"/>
                            <a14:foregroundMark x1="21522" y1="1429" x2="21522" y2="1429"/>
                            <a14:foregroundMark x1="4239" y1="7347" x2="4239" y2="7347"/>
                            <a14:foregroundMark x1="97065" y1="8776" x2="97065" y2="8776"/>
                            <a14:foregroundMark x1="25543" y1="94184" x2="25543" y2="94184"/>
                            <a14:foregroundMark x1="32065" y1="87041" x2="32065" y2="87041"/>
                            <a14:backgroundMark x1="33043" y1="16327" x2="33043" y2="16327"/>
                          </a14:backgroundRemoval>
                        </a14:imgEffect>
                      </a14:imgLayer>
                    </a14:imgProps>
                  </a:ext>
                  <a:ext uri="{28A0092B-C50C-407E-A947-70E740481C1C}">
                    <a14:useLocalDpi xmlns:a14="http://schemas.microsoft.com/office/drawing/2010/main" val="0"/>
                  </a:ext>
                </a:extLst>
              </a:blip>
              <a:stretch>
                <a:fillRect/>
              </a:stretch>
            </p:blipFill>
            <p:spPr>
              <a:xfrm>
                <a:off x="13200596" y="-1743353"/>
                <a:ext cx="294692" cy="313911"/>
              </a:xfrm>
              <a:prstGeom prst="rect">
                <a:avLst/>
              </a:prstGeom>
            </p:spPr>
          </p:pic>
        </p:grpSp>
      </p:grpSp>
    </p:spTree>
    <p:extLst>
      <p:ext uri="{BB962C8B-B14F-4D97-AF65-F5344CB8AC3E}">
        <p14:creationId xmlns:p14="http://schemas.microsoft.com/office/powerpoint/2010/main" val="255662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he project aims develop a corporate wide digital transformation strategy that shall define DEWA digital aspiration, key areas of action and the roadmap to achieve effective and value adding digital transformation across all divisions to support our stak"/>
          <p:cNvSpPr/>
          <p:nvPr/>
        </p:nvSpPr>
        <p:spPr>
          <a:xfrm>
            <a:off x="0" y="761957"/>
            <a:ext cx="12192000" cy="582778"/>
          </a:xfrm>
          <a:prstGeom prst="rect">
            <a:avLst/>
          </a:prstGeom>
          <a:solidFill>
            <a:srgbClr val="314D5B">
              <a:alpha val="64999"/>
            </a:srgbClr>
          </a:solidFill>
          <a:ln w="12700">
            <a:miter lim="400000"/>
          </a:ln>
          <a:effectLst>
            <a:outerShdw blurRad="1270000" dist="444500" dir="5400000" rotWithShape="0">
              <a:srgbClr val="000000">
                <a:alpha val="18157"/>
              </a:srgbClr>
            </a:outerShdw>
          </a:effectLst>
        </p:spPr>
        <p:txBody>
          <a:bodyPr tIns="45720" bIns="45720" anchor="ctr"/>
          <a:lstStyle/>
          <a:p>
            <a:pPr marL="0" marR="76200" lvl="0" indent="0" algn="just" defTabSz="914400" rtl="0" eaLnBrk="1" fontAlgn="auto" latinLnBrk="0" hangingPunct="1">
              <a:lnSpc>
                <a:spcPct val="80000"/>
              </a:lnSpc>
              <a:spcBef>
                <a:spcPts val="0"/>
              </a:spcBef>
              <a:spcAft>
                <a:spcPts val="0"/>
              </a:spcAft>
              <a:buClrTx/>
              <a:buSzTx/>
              <a:buFontTx/>
              <a:buNone/>
              <a:tabLst/>
              <a:defRPr spc="105">
                <a:solidFill>
                  <a:srgbClr val="FFFFFF"/>
                </a:solidFill>
                <a:latin typeface="Dubai Regular"/>
                <a:ea typeface="Dubai Regular"/>
                <a:cs typeface="Dubai Regular"/>
                <a:sym typeface="Dubai Regular"/>
              </a:defRPr>
            </a:pPr>
            <a:endParaRPr kumimoji="0" sz="900" b="0" i="0" u="none" strike="noStrike" kern="1200" cap="none" spc="105" normalizeH="0" baseline="0" noProof="0">
              <a:ln>
                <a:noFill/>
              </a:ln>
              <a:solidFill>
                <a:srgbClr val="FFFFFF"/>
              </a:solidFill>
              <a:effectLst/>
              <a:uLnTx/>
              <a:uFillTx/>
              <a:latin typeface="Dubai Regular"/>
              <a:cs typeface="Dubai Regular"/>
              <a:sym typeface="Dubai Regular"/>
            </a:endParaRPr>
          </a:p>
        </p:txBody>
      </p:sp>
      <p:grpSp>
        <p:nvGrpSpPr>
          <p:cNvPr id="163" name="Group"/>
          <p:cNvGrpSpPr/>
          <p:nvPr/>
        </p:nvGrpSpPr>
        <p:grpSpPr>
          <a:xfrm>
            <a:off x="302468" y="678267"/>
            <a:ext cx="708917" cy="708919"/>
            <a:chOff x="0" y="0"/>
            <a:chExt cx="1417832" cy="1417836"/>
          </a:xfrm>
        </p:grpSpPr>
        <p:sp>
          <p:nvSpPr>
            <p:cNvPr id="161" name="Circle"/>
            <p:cNvSpPr/>
            <p:nvPr/>
          </p:nvSpPr>
          <p:spPr>
            <a:xfrm>
              <a:off x="-1" y="-1"/>
              <a:ext cx="1417834" cy="1417837"/>
            </a:xfrm>
            <a:prstGeom prst="ellipse">
              <a:avLst/>
            </a:prstGeom>
            <a:solidFill>
              <a:srgbClr val="17A089"/>
            </a:solidFill>
            <a:ln w="12700" cap="flat">
              <a:noFill/>
              <a:miter lim="400000"/>
            </a:ln>
            <a:effectLst/>
          </p:spPr>
          <p:txBody>
            <a:bodyPr wrap="square" lIns="45720" tIns="45720" rIns="45720" bIns="4572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a:solidFill>
                    <a:srgbClr val="5EC27F"/>
                  </a:solidFill>
                  <a:latin typeface="Dubai Bold"/>
                  <a:ea typeface="Dubai Bold"/>
                  <a:cs typeface="Dubai Bold"/>
                  <a:sym typeface="Dubai Bold"/>
                </a:defRPr>
              </a:pPr>
              <a:endParaRPr kumimoji="0" sz="800" b="0" i="0" u="none" strike="noStrike" kern="1200" cap="none" spc="0" normalizeH="0" baseline="0" noProof="0">
                <a:ln>
                  <a:noFill/>
                </a:ln>
                <a:solidFill>
                  <a:srgbClr val="5EC27F"/>
                </a:solidFill>
                <a:effectLst/>
                <a:uLnTx/>
                <a:uFillTx/>
                <a:latin typeface="Dubai Bold"/>
                <a:cs typeface="Dubai Bold"/>
                <a:sym typeface="Dubai Bold"/>
              </a:endParaRPr>
            </a:p>
          </p:txBody>
        </p:sp>
        <p:sp>
          <p:nvSpPr>
            <p:cNvPr id="162" name="Shape"/>
            <p:cNvSpPr/>
            <p:nvPr/>
          </p:nvSpPr>
          <p:spPr>
            <a:xfrm>
              <a:off x="267838" y="264675"/>
              <a:ext cx="882151" cy="882152"/>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8"/>
                    <a:pt x="17673" y="7364"/>
                  </a:cubicBezTo>
                  <a:cubicBezTo>
                    <a:pt x="17673" y="6787"/>
                    <a:pt x="17339" y="6295"/>
                    <a:pt x="16856" y="6052"/>
                  </a:cubicBezTo>
                  <a:cubicBezTo>
                    <a:pt x="17033" y="5170"/>
                    <a:pt x="17144" y="4264"/>
                    <a:pt x="17167" y="3336"/>
                  </a:cubicBezTo>
                  <a:cubicBezTo>
                    <a:pt x="19277" y="5136"/>
                    <a:pt x="20618" y="7809"/>
                    <a:pt x="20618" y="10800"/>
                  </a:cubicBezTo>
                  <a:cubicBezTo>
                    <a:pt x="20618" y="11764"/>
                    <a:pt x="20469" y="12690"/>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6"/>
                    <a:pt x="10556" y="16200"/>
                    <a:pt x="10800" y="16200"/>
                  </a:cubicBezTo>
                  <a:cubicBezTo>
                    <a:pt x="11273" y="16200"/>
                    <a:pt x="11689" y="15974"/>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3"/>
                  </a:moveTo>
                  <a:cubicBezTo>
                    <a:pt x="3476" y="16840"/>
                    <a:pt x="3436" y="16280"/>
                    <a:pt x="3436" y="15709"/>
                  </a:cubicBezTo>
                  <a:cubicBezTo>
                    <a:pt x="3436" y="14764"/>
                    <a:pt x="3536" y="13842"/>
                    <a:pt x="3707" y="12946"/>
                  </a:cubicBezTo>
                  <a:cubicBezTo>
                    <a:pt x="5455" y="13988"/>
                    <a:pt x="7377" y="14767"/>
                    <a:pt x="9421" y="15227"/>
                  </a:cubicBezTo>
                  <a:cubicBezTo>
                    <a:pt x="9431" y="15254"/>
                    <a:pt x="9436" y="15282"/>
                    <a:pt x="9447" y="15308"/>
                  </a:cubicBezTo>
                  <a:cubicBezTo>
                    <a:pt x="7724" y="16421"/>
                    <a:pt x="5761" y="17193"/>
                    <a:pt x="3643" y="17507"/>
                  </a:cubicBezTo>
                  <a:cubicBezTo>
                    <a:pt x="3608" y="17469"/>
                    <a:pt x="3573" y="17430"/>
                    <a:pt x="3539" y="17393"/>
                  </a:cubicBezTo>
                  <a:moveTo>
                    <a:pt x="3075" y="11369"/>
                  </a:moveTo>
                  <a:cubicBezTo>
                    <a:pt x="2361" y="10869"/>
                    <a:pt x="1683" y="10322"/>
                    <a:pt x="1046" y="9729"/>
                  </a:cubicBezTo>
                  <a:cubicBezTo>
                    <a:pt x="1528" y="5299"/>
                    <a:pt x="4955" y="1762"/>
                    <a:pt x="9331" y="1104"/>
                  </a:cubicBezTo>
                  <a:cubicBezTo>
                    <a:pt x="9335" y="1629"/>
                    <a:pt x="9363" y="2148"/>
                    <a:pt x="9417" y="2660"/>
                  </a:cubicBezTo>
                  <a:cubicBezTo>
                    <a:pt x="8572" y="3227"/>
                    <a:pt x="7787" y="3879"/>
                    <a:pt x="7069" y="4597"/>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4"/>
                    <a:pt x="3936" y="11937"/>
                  </a:cubicBezTo>
                  <a:cubicBezTo>
                    <a:pt x="4379" y="10266"/>
                    <a:pt x="5100" y="8709"/>
                    <a:pt x="6060" y="7326"/>
                  </a:cubicBezTo>
                  <a:cubicBezTo>
                    <a:pt x="6164" y="7349"/>
                    <a:pt x="6271" y="7364"/>
                    <a:pt x="6382" y="7364"/>
                  </a:cubicBezTo>
                  <a:cubicBezTo>
                    <a:pt x="7195" y="7364"/>
                    <a:pt x="7855" y="6705"/>
                    <a:pt x="7855" y="5891"/>
                  </a:cubicBezTo>
                  <a:cubicBezTo>
                    <a:pt x="7855" y="5688"/>
                    <a:pt x="7813" y="5494"/>
                    <a:pt x="7739" y="5318"/>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1"/>
                    <a:pt x="11005" y="1708"/>
                    <a:pt x="10354" y="2082"/>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6"/>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8"/>
                    <a:pt x="15149" y="8393"/>
                  </a:cubicBezTo>
                  <a:cubicBezTo>
                    <a:pt x="14827" y="9199"/>
                    <a:pt x="14443" y="9974"/>
                    <a:pt x="13991" y="10701"/>
                  </a:cubicBezTo>
                  <a:cubicBezTo>
                    <a:pt x="12159" y="8620"/>
                    <a:pt x="10894" y="6025"/>
                    <a:pt x="10469" y="3152"/>
                  </a:cubicBezTo>
                  <a:cubicBezTo>
                    <a:pt x="11590" y="2463"/>
                    <a:pt x="12813" y="1934"/>
                    <a:pt x="14106" y="1565"/>
                  </a:cubicBezTo>
                  <a:cubicBezTo>
                    <a:pt x="14844" y="1829"/>
                    <a:pt x="15544" y="2174"/>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F9F9F9"/>
            </a:solidFill>
            <a:ln w="12700" cap="flat">
              <a:noFill/>
              <a:miter lim="400000"/>
            </a:ln>
            <a:effectLst/>
          </p:spPr>
          <p:txBody>
            <a:bodyPr wrap="square" lIns="45720" tIns="45720" rIns="45720" bIns="4572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solidFill>
                    <a:srgbClr val="05686C"/>
                  </a:solidFill>
                  <a:latin typeface="Dubai Bold"/>
                  <a:ea typeface="Dubai Bold"/>
                  <a:cs typeface="Dubai Bold"/>
                  <a:sym typeface="Dubai Bold"/>
                </a:defRPr>
              </a:pPr>
              <a:endParaRPr kumimoji="0" sz="900" b="0" i="0" u="none" strike="noStrike" kern="1200" cap="none" spc="0" normalizeH="0" baseline="0" noProof="0">
                <a:ln>
                  <a:noFill/>
                </a:ln>
                <a:solidFill>
                  <a:srgbClr val="05686C"/>
                </a:solidFill>
                <a:effectLst/>
                <a:uLnTx/>
                <a:uFillTx/>
                <a:latin typeface="Dubai Bold"/>
                <a:cs typeface="Dubai Bold"/>
                <a:sym typeface="Dubai Bold"/>
              </a:endParaRPr>
            </a:p>
          </p:txBody>
        </p:sp>
      </p:grpSp>
      <p:sp>
        <p:nvSpPr>
          <p:cNvPr id="164" name="The project aims develop a corporate wide digital transformation strategy that shall define DEWA digital aspiration, key areas of action and the roadmap to achieve effective and value adding digital transformation across all divisions to support our stak"/>
          <p:cNvSpPr txBox="1"/>
          <p:nvPr/>
        </p:nvSpPr>
        <p:spPr>
          <a:xfrm>
            <a:off x="1145302" y="853289"/>
            <a:ext cx="10819287" cy="409856"/>
          </a:xfrm>
          <a:prstGeom prst="rect">
            <a:avLst/>
          </a:prstGeom>
          <a:ln w="12700">
            <a:miter lim="400000"/>
          </a:ln>
          <a:effectLst>
            <a:outerShdw blurRad="1270000" dist="444500" dir="5400000" rotWithShape="0">
              <a:srgbClr val="000000">
                <a:alpha val="1815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marL="0" marR="76200" lvl="0" indent="0" algn="just" defTabSz="914400" rtl="0" eaLnBrk="1" fontAlgn="auto" latinLnBrk="0" hangingPunct="1">
              <a:lnSpc>
                <a:spcPct val="80000"/>
              </a:lnSpc>
              <a:spcBef>
                <a:spcPts val="0"/>
              </a:spcBef>
              <a:spcAft>
                <a:spcPts val="0"/>
              </a:spcAft>
              <a:buClrTx/>
              <a:buSzTx/>
              <a:buFontTx/>
              <a:buNone/>
              <a:tabLst/>
              <a:defRPr sz="2800" spc="105">
                <a:solidFill>
                  <a:srgbClr val="FFFFFF"/>
                </a:solidFill>
                <a:latin typeface="Dubai Medium"/>
                <a:ea typeface="Dubai Medium"/>
                <a:cs typeface="Dubai Medium"/>
                <a:sym typeface="Dubai Medium"/>
              </a:defRPr>
            </a:pPr>
            <a:r>
              <a:rPr kumimoji="0" sz="1400" b="0" i="0" u="none" strike="noStrike" kern="1200" cap="none" spc="105" normalizeH="0" baseline="0" noProof="0" dirty="0">
                <a:ln>
                  <a:noFill/>
                </a:ln>
                <a:solidFill>
                  <a:srgbClr val="FFFFFF"/>
                </a:solidFill>
                <a:effectLst/>
                <a:uLnTx/>
                <a:uFillTx/>
                <a:latin typeface="Dubai Medium"/>
                <a:cs typeface="Dubai Medium"/>
                <a:sym typeface="Dubai Medium"/>
              </a:rPr>
              <a:t>DIGITIZED SERVICES </a:t>
            </a:r>
            <a:endParaRPr kumimoji="0" sz="2700" b="0" i="0" u="none" strike="noStrike" kern="1200" cap="none" spc="105" normalizeH="0" baseline="0" noProof="0" dirty="0">
              <a:ln>
                <a:noFill/>
              </a:ln>
              <a:solidFill>
                <a:srgbClr val="FFFFFF"/>
              </a:solidFill>
              <a:effectLst/>
              <a:uLnTx/>
              <a:uFillTx/>
              <a:latin typeface="Dubai Medium"/>
              <a:cs typeface="Dubai Medium"/>
              <a:sym typeface="Dubai Medium"/>
            </a:endParaRPr>
          </a:p>
          <a:p>
            <a:pPr marL="0" marR="76200" lvl="0" indent="0" algn="just" defTabSz="914400" rtl="0" eaLnBrk="1" fontAlgn="auto" latinLnBrk="0" hangingPunct="1">
              <a:lnSpc>
                <a:spcPct val="80000"/>
              </a:lnSpc>
              <a:spcBef>
                <a:spcPts val="0"/>
              </a:spcBef>
              <a:spcAft>
                <a:spcPts val="0"/>
              </a:spcAft>
              <a:buClrTx/>
              <a:buSzTx/>
              <a:buFontTx/>
              <a:buNone/>
              <a:tabLst/>
              <a:defRPr sz="400" spc="105">
                <a:solidFill>
                  <a:srgbClr val="FFFFFF"/>
                </a:solidFill>
                <a:latin typeface="Dubai Regular"/>
                <a:ea typeface="Dubai Regular"/>
                <a:cs typeface="Dubai Regular"/>
                <a:sym typeface="Dubai Regular"/>
              </a:defRPr>
            </a:pPr>
            <a:endParaRPr kumimoji="0" sz="450" b="0" i="0" u="none" strike="noStrike" kern="1200" cap="none" spc="105" normalizeH="0" baseline="0" noProof="0" dirty="0">
              <a:ln>
                <a:noFill/>
              </a:ln>
              <a:solidFill>
                <a:srgbClr val="FFFFFF"/>
              </a:solidFill>
              <a:effectLst/>
              <a:uLnTx/>
              <a:uFillTx/>
              <a:latin typeface="Dubai Regular"/>
              <a:cs typeface="Dubai Regular"/>
              <a:sym typeface="Dubai Regular"/>
            </a:endParaRPr>
          </a:p>
          <a:p>
            <a:pPr marL="0" marR="76200" lvl="0" indent="0" algn="just" defTabSz="914400" rtl="0" eaLnBrk="1" fontAlgn="auto" latinLnBrk="0" hangingPunct="1">
              <a:lnSpc>
                <a:spcPct val="80000"/>
              </a:lnSpc>
              <a:spcBef>
                <a:spcPts val="0"/>
              </a:spcBef>
              <a:spcAft>
                <a:spcPts val="0"/>
              </a:spcAft>
              <a:buClrTx/>
              <a:buSzTx/>
              <a:buFontTx/>
              <a:buNone/>
              <a:tabLst/>
              <a:defRPr sz="2000" spc="105">
                <a:solidFill>
                  <a:srgbClr val="FFFFFF"/>
                </a:solidFill>
                <a:latin typeface="Dubai Regular"/>
                <a:ea typeface="Dubai Regular"/>
                <a:cs typeface="Dubai Regular"/>
                <a:sym typeface="Dubai Regular"/>
              </a:defRPr>
            </a:pPr>
            <a:r>
              <a:rPr kumimoji="0" sz="1000" b="0" i="0" u="none" strike="noStrike" kern="1200" cap="none" spc="105" normalizeH="0" baseline="0" noProof="0" dirty="0">
                <a:ln>
                  <a:noFill/>
                </a:ln>
                <a:solidFill>
                  <a:srgbClr val="FFFFFF"/>
                </a:solidFill>
                <a:effectLst/>
                <a:uLnTx/>
                <a:uFillTx/>
                <a:latin typeface="Dubai Regular"/>
                <a:cs typeface="Dubai Regular"/>
                <a:sym typeface="Dubai Regular"/>
              </a:rPr>
              <a:t>Ensuring seamless and secure implementation to deliver critical projects on-time</a:t>
            </a:r>
          </a:p>
        </p:txBody>
      </p:sp>
      <p:grpSp>
        <p:nvGrpSpPr>
          <p:cNvPr id="179" name="Group"/>
          <p:cNvGrpSpPr/>
          <p:nvPr/>
        </p:nvGrpSpPr>
        <p:grpSpPr>
          <a:xfrm>
            <a:off x="6199868" y="1490611"/>
            <a:ext cx="5685520" cy="4949536"/>
            <a:chOff x="0" y="0"/>
            <a:chExt cx="11371037" cy="9899070"/>
          </a:xfrm>
        </p:grpSpPr>
        <p:sp>
          <p:nvSpPr>
            <p:cNvPr id="175" name="Rounded Rectangle"/>
            <p:cNvSpPr/>
            <p:nvPr/>
          </p:nvSpPr>
          <p:spPr>
            <a:xfrm>
              <a:off x="0" y="379919"/>
              <a:ext cx="11371038" cy="9519152"/>
            </a:xfrm>
            <a:prstGeom prst="roundRect">
              <a:avLst>
                <a:gd name="adj" fmla="val 2001"/>
              </a:avLst>
            </a:prstGeom>
            <a:noFill/>
            <a:ln w="25400" cap="flat">
              <a:solidFill>
                <a:srgbClr val="71A2AC"/>
              </a:solidFill>
              <a:prstDash val="solid"/>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grpSp>
          <p:nvGrpSpPr>
            <p:cNvPr id="178" name="Group"/>
            <p:cNvGrpSpPr/>
            <p:nvPr/>
          </p:nvGrpSpPr>
          <p:grpSpPr>
            <a:xfrm>
              <a:off x="2762117" y="0"/>
              <a:ext cx="5846804" cy="1651314"/>
              <a:chOff x="0" y="0"/>
              <a:chExt cx="5846803" cy="1651313"/>
            </a:xfrm>
          </p:grpSpPr>
          <p:sp>
            <p:nvSpPr>
              <p:cNvPr id="176" name="Rectangle"/>
              <p:cNvSpPr/>
              <p:nvPr/>
            </p:nvSpPr>
            <p:spPr>
              <a:xfrm>
                <a:off x="0" y="0"/>
                <a:ext cx="5846804" cy="762631"/>
              </a:xfrm>
              <a:prstGeom prst="rect">
                <a:avLst/>
              </a:prstGeom>
              <a:solidFill>
                <a:srgbClr val="2F3C47"/>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177" name="Quality Defects"/>
              <p:cNvSpPr/>
              <p:nvPr/>
            </p:nvSpPr>
            <p:spPr>
              <a:xfrm>
                <a:off x="2923401" y="381313"/>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defTabSz="2438337">
                  <a:defRPr sz="3200" b="1">
                    <a:solidFill>
                      <a:srgbClr val="71A2AC"/>
                    </a:solidFill>
                  </a:defRPr>
                </a:lvl1pPr>
              </a:lstStyle>
              <a:p>
                <a:pPr marL="0" marR="0" lvl="0" indent="0" algn="ctr" defTabSz="2438337"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a:ln>
                      <a:noFill/>
                    </a:ln>
                    <a:solidFill>
                      <a:srgbClr val="71A2AC"/>
                    </a:solidFill>
                    <a:effectLst/>
                    <a:uLnTx/>
                    <a:uFillTx/>
                    <a:latin typeface="Calibri" panose="020F0502020204030204"/>
                    <a:ea typeface="+mn-ea"/>
                    <a:cs typeface="+mn-cs"/>
                  </a:rPr>
                  <a:t>Testing Center of Excellence</a:t>
                </a:r>
              </a:p>
            </p:txBody>
          </p:sp>
        </p:grpSp>
      </p:grpSp>
      <p:sp>
        <p:nvSpPr>
          <p:cNvPr id="180" name="Rounded Rectangle"/>
          <p:cNvSpPr/>
          <p:nvPr/>
        </p:nvSpPr>
        <p:spPr>
          <a:xfrm>
            <a:off x="310746" y="1675053"/>
            <a:ext cx="5685522" cy="4762501"/>
          </a:xfrm>
          <a:prstGeom prst="roundRect">
            <a:avLst>
              <a:gd name="adj" fmla="val 2000"/>
            </a:avLst>
          </a:prstGeom>
          <a:ln w="25400">
            <a:solidFill>
              <a:srgbClr val="478C80"/>
            </a:solidFill>
            <a:miter lim="400000"/>
          </a:ln>
        </p:spPr>
        <p:txBody>
          <a:bodyPr lIns="25400" tIns="25400" rIns="25400" bIns="25400" anchor="ct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grpSp>
        <p:nvGrpSpPr>
          <p:cNvPr id="183" name="Group"/>
          <p:cNvGrpSpPr/>
          <p:nvPr/>
        </p:nvGrpSpPr>
        <p:grpSpPr>
          <a:xfrm>
            <a:off x="2216469" y="1471561"/>
            <a:ext cx="1877429" cy="825658"/>
            <a:chOff x="0" y="0"/>
            <a:chExt cx="3754856" cy="1651313"/>
          </a:xfrm>
        </p:grpSpPr>
        <p:sp>
          <p:nvSpPr>
            <p:cNvPr id="181" name="Rectangle"/>
            <p:cNvSpPr/>
            <p:nvPr/>
          </p:nvSpPr>
          <p:spPr>
            <a:xfrm>
              <a:off x="0" y="0"/>
              <a:ext cx="3754857" cy="762631"/>
            </a:xfrm>
            <a:prstGeom prst="rect">
              <a:avLst/>
            </a:prstGeom>
            <a:solidFill>
              <a:srgbClr val="2F3C47"/>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182" name="Quality Defects"/>
            <p:cNvSpPr/>
            <p:nvPr/>
          </p:nvSpPr>
          <p:spPr>
            <a:xfrm>
              <a:off x="1877428" y="381313"/>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defTabSz="2438337">
                <a:defRPr sz="3200" b="1">
                  <a:solidFill>
                    <a:srgbClr val="5F958C"/>
                  </a:solidFill>
                </a:defRPr>
              </a:lvl1pPr>
            </a:lstStyle>
            <a:p>
              <a:pPr marL="0" marR="0" lvl="0" indent="0" algn="ctr" defTabSz="2438337"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a:ln>
                    <a:noFill/>
                  </a:ln>
                  <a:solidFill>
                    <a:srgbClr val="5F958C"/>
                  </a:solidFill>
                  <a:effectLst/>
                  <a:uLnTx/>
                  <a:uFillTx/>
                  <a:latin typeface="Calibri" panose="020F0502020204030204"/>
                  <a:ea typeface="+mn-ea"/>
                  <a:cs typeface="+mn-cs"/>
                </a:rPr>
                <a:t>Digital Experience</a:t>
              </a:r>
            </a:p>
          </p:txBody>
        </p:sp>
      </p:grpSp>
      <p:grpSp>
        <p:nvGrpSpPr>
          <p:cNvPr id="188" name="Group"/>
          <p:cNvGrpSpPr/>
          <p:nvPr/>
        </p:nvGrpSpPr>
        <p:grpSpPr>
          <a:xfrm>
            <a:off x="532455" y="1938378"/>
            <a:ext cx="2540001" cy="1085460"/>
            <a:chOff x="0" y="0"/>
            <a:chExt cx="5080000" cy="2170918"/>
          </a:xfrm>
        </p:grpSpPr>
        <p:sp>
          <p:nvSpPr>
            <p:cNvPr id="184" name="Rounded Rectangle"/>
            <p:cNvSpPr/>
            <p:nvPr/>
          </p:nvSpPr>
          <p:spPr>
            <a:xfrm>
              <a:off x="0" y="0"/>
              <a:ext cx="5080000" cy="2170918"/>
            </a:xfrm>
            <a:prstGeom prst="roundRect">
              <a:avLst>
                <a:gd name="adj" fmla="val 6024"/>
              </a:avLst>
            </a:prstGeom>
            <a:solidFill>
              <a:srgbClr val="5D958D">
                <a:alpha val="25000"/>
              </a:srgbClr>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185" name="Total DX Projects"/>
            <p:cNvSpPr/>
            <p:nvPr/>
          </p:nvSpPr>
          <p:spPr>
            <a:xfrm>
              <a:off x="253798" y="233102"/>
              <a:ext cx="4048714" cy="53348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sz="2800">
                  <a:solidFill>
                    <a:srgbClr val="FFFFFF"/>
                  </a:solidFill>
                  <a:latin typeface="Helvetica Neue Medium"/>
                  <a:ea typeface="Helvetica Neue Medium"/>
                  <a:cs typeface="Helvetica Neue Medium"/>
                  <a:sym typeface="Helvetica Neue Medium"/>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Helvetica Neue Medium"/>
                  <a:sym typeface="Helvetica Neue Medium"/>
                </a:rPr>
                <a:t>Total DX Projects</a:t>
              </a:r>
            </a:p>
          </p:txBody>
        </p:sp>
        <p:sp>
          <p:nvSpPr>
            <p:cNvPr id="186" name="Q1 2026"/>
            <p:cNvSpPr/>
            <p:nvPr/>
          </p:nvSpPr>
          <p:spPr>
            <a:xfrm>
              <a:off x="253798" y="772333"/>
              <a:ext cx="4048714" cy="37959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a:solidFill>
                    <a:srgbClr val="FFFFFF"/>
                  </a:solidFill>
                  <a:latin typeface="Helvetica Neue Light"/>
                  <a:ea typeface="Helvetica Neue Light"/>
                  <a:cs typeface="Helvetica Neue Light"/>
                  <a:sym typeface="Helvetica Neue Light"/>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900" b="0" i="0" u="none" strike="noStrike" kern="1200" cap="none" spc="0" normalizeH="0" baseline="0" noProof="0">
                  <a:ln>
                    <a:noFill/>
                  </a:ln>
                  <a:solidFill>
                    <a:srgbClr val="FFFFFF"/>
                  </a:solidFill>
                  <a:effectLst/>
                  <a:uLnTx/>
                  <a:uFillTx/>
                  <a:latin typeface="Helvetica Neue Light"/>
                  <a:sym typeface="Helvetica Neue Light"/>
                </a:rPr>
                <a:t>Q1 2026</a:t>
              </a:r>
            </a:p>
          </p:txBody>
        </p:sp>
        <p:sp>
          <p:nvSpPr>
            <p:cNvPr id="187" name="84"/>
            <p:cNvSpPr/>
            <p:nvPr/>
          </p:nvSpPr>
          <p:spPr>
            <a:xfrm>
              <a:off x="253798" y="1215707"/>
              <a:ext cx="4048714" cy="8412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sz="4800" b="1">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2400" b="1" i="0" u="none" strike="noStrike" kern="1200" cap="none" spc="0" normalizeH="0" baseline="0" noProof="0">
                  <a:ln>
                    <a:noFill/>
                  </a:ln>
                  <a:solidFill>
                    <a:srgbClr val="FFFFFF"/>
                  </a:solidFill>
                  <a:effectLst/>
                  <a:uLnTx/>
                  <a:uFillTx/>
                  <a:latin typeface="Calibri" panose="020F0502020204030204"/>
                  <a:ea typeface="+mn-ea"/>
                  <a:cs typeface="+mn-cs"/>
                </a:rPr>
                <a:t>84</a:t>
              </a:r>
            </a:p>
          </p:txBody>
        </p:sp>
      </p:grpSp>
      <p:grpSp>
        <p:nvGrpSpPr>
          <p:cNvPr id="192" name="Group"/>
          <p:cNvGrpSpPr/>
          <p:nvPr/>
        </p:nvGrpSpPr>
        <p:grpSpPr>
          <a:xfrm>
            <a:off x="3234557" y="1938378"/>
            <a:ext cx="2540001" cy="1085460"/>
            <a:chOff x="0" y="0"/>
            <a:chExt cx="5080000" cy="2170918"/>
          </a:xfrm>
        </p:grpSpPr>
        <p:sp>
          <p:nvSpPr>
            <p:cNvPr id="189" name="Rounded Rectangle"/>
            <p:cNvSpPr/>
            <p:nvPr/>
          </p:nvSpPr>
          <p:spPr>
            <a:xfrm>
              <a:off x="0" y="0"/>
              <a:ext cx="5080000" cy="2170918"/>
            </a:xfrm>
            <a:prstGeom prst="roundRect">
              <a:avLst>
                <a:gd name="adj" fmla="val 6024"/>
              </a:avLst>
            </a:prstGeom>
            <a:solidFill>
              <a:srgbClr val="5D958D">
                <a:alpha val="25000"/>
              </a:srgbClr>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190" name="AI Adoption"/>
            <p:cNvSpPr/>
            <p:nvPr/>
          </p:nvSpPr>
          <p:spPr>
            <a:xfrm>
              <a:off x="253798" y="233102"/>
              <a:ext cx="4048714" cy="53348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sz="2800">
                  <a:solidFill>
                    <a:srgbClr val="FFFFFF"/>
                  </a:solidFill>
                  <a:latin typeface="Helvetica Neue Medium"/>
                  <a:ea typeface="Helvetica Neue Medium"/>
                  <a:cs typeface="Helvetica Neue Medium"/>
                  <a:sym typeface="Helvetica Neue Medium"/>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Helvetica Neue Medium"/>
                  <a:sym typeface="Helvetica Neue Medium"/>
                </a:rPr>
                <a:t>AI Adoption</a:t>
              </a:r>
            </a:p>
          </p:txBody>
        </p:sp>
        <p:sp>
          <p:nvSpPr>
            <p:cNvPr id="191" name="100%"/>
            <p:cNvSpPr/>
            <p:nvPr/>
          </p:nvSpPr>
          <p:spPr>
            <a:xfrm>
              <a:off x="253798" y="1215707"/>
              <a:ext cx="4048714" cy="8412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sz="4800" b="1">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2400" b="1" i="0" u="none" strike="noStrike" kern="1200" cap="none" spc="0" normalizeH="0" baseline="0" noProof="0">
                  <a:ln>
                    <a:noFill/>
                  </a:ln>
                  <a:solidFill>
                    <a:srgbClr val="FFFFFF"/>
                  </a:solidFill>
                  <a:effectLst/>
                  <a:uLnTx/>
                  <a:uFillTx/>
                  <a:latin typeface="Calibri" panose="020F0502020204030204"/>
                  <a:ea typeface="+mn-ea"/>
                  <a:cs typeface="+mn-cs"/>
                </a:rPr>
                <a:t>100%</a:t>
              </a:r>
            </a:p>
          </p:txBody>
        </p:sp>
      </p:grpSp>
      <p:grpSp>
        <p:nvGrpSpPr>
          <p:cNvPr id="198" name="Group"/>
          <p:cNvGrpSpPr/>
          <p:nvPr/>
        </p:nvGrpSpPr>
        <p:grpSpPr>
          <a:xfrm>
            <a:off x="3234557" y="3172643"/>
            <a:ext cx="2540001" cy="1085851"/>
            <a:chOff x="0" y="-1"/>
            <a:chExt cx="5080000" cy="2171701"/>
          </a:xfrm>
        </p:grpSpPr>
        <p:grpSp>
          <p:nvGrpSpPr>
            <p:cNvPr id="195" name="Group"/>
            <p:cNvGrpSpPr/>
            <p:nvPr/>
          </p:nvGrpSpPr>
          <p:grpSpPr>
            <a:xfrm>
              <a:off x="0" y="-1"/>
              <a:ext cx="5080000" cy="2171701"/>
              <a:chOff x="0" y="0"/>
              <a:chExt cx="5080000" cy="2171700"/>
            </a:xfrm>
          </p:grpSpPr>
          <p:sp>
            <p:nvSpPr>
              <p:cNvPr id="193" name="Rounded Rectangle"/>
              <p:cNvSpPr/>
              <p:nvPr/>
            </p:nvSpPr>
            <p:spPr>
              <a:xfrm>
                <a:off x="0" y="0"/>
                <a:ext cx="5080001" cy="2171700"/>
              </a:xfrm>
              <a:prstGeom prst="roundRect">
                <a:avLst>
                  <a:gd name="adj" fmla="val 6019"/>
                </a:avLst>
              </a:prstGeom>
              <a:solidFill>
                <a:srgbClr val="5D958D">
                  <a:alpha val="25000"/>
                </a:srgbClr>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194" name="AI Productivity Gain"/>
              <p:cNvSpPr/>
              <p:nvPr/>
            </p:nvSpPr>
            <p:spPr>
              <a:xfrm>
                <a:off x="284507" y="518262"/>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lgn="l">
                  <a:defRPr sz="2800">
                    <a:solidFill>
                      <a:srgbClr val="FFFFFF"/>
                    </a:solidFill>
                    <a:latin typeface="Helvetica Neue Medium"/>
                    <a:ea typeface="Helvetica Neue Medium"/>
                    <a:cs typeface="Helvetica Neue Medium"/>
                    <a:sym typeface="Helvetica Neue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Helvetica Neue Medium"/>
                    <a:sym typeface="Helvetica Neue Medium"/>
                  </a:rPr>
                  <a:t>AI Productivity Gain</a:t>
                </a:r>
              </a:p>
            </p:txBody>
          </p:sp>
        </p:grpSp>
        <p:sp>
          <p:nvSpPr>
            <p:cNvPr id="196" name="From 2022 till date"/>
            <p:cNvSpPr/>
            <p:nvPr/>
          </p:nvSpPr>
          <p:spPr>
            <a:xfrm>
              <a:off x="238438" y="754513"/>
              <a:ext cx="4048716" cy="37959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a:solidFill>
                    <a:srgbClr val="FFFFFF"/>
                  </a:solidFill>
                  <a:latin typeface="Helvetica Neue Light"/>
                  <a:ea typeface="Helvetica Neue Light"/>
                  <a:cs typeface="Helvetica Neue Light"/>
                  <a:sym typeface="Helvetica Neue Light"/>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900" b="0" i="0" u="none" strike="noStrike" kern="1200" cap="none" spc="0" normalizeH="0" baseline="0" noProof="0">
                  <a:ln>
                    <a:noFill/>
                  </a:ln>
                  <a:solidFill>
                    <a:srgbClr val="FFFFFF"/>
                  </a:solidFill>
                  <a:effectLst/>
                  <a:uLnTx/>
                  <a:uFillTx/>
                  <a:latin typeface="Helvetica Neue Light"/>
                  <a:sym typeface="Helvetica Neue Light"/>
                </a:rPr>
                <a:t>From 2022 till date</a:t>
              </a:r>
            </a:p>
          </p:txBody>
        </p:sp>
        <p:sp>
          <p:nvSpPr>
            <p:cNvPr id="197" name="≈170%"/>
            <p:cNvSpPr/>
            <p:nvPr/>
          </p:nvSpPr>
          <p:spPr>
            <a:xfrm>
              <a:off x="238438" y="1197884"/>
              <a:ext cx="4048716" cy="84125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sz="4800" b="1">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2400" b="1" i="0" u="none" strike="noStrike" kern="1200" cap="none" spc="0" normalizeH="0" baseline="0" noProof="0">
                  <a:ln>
                    <a:noFill/>
                  </a:ln>
                  <a:solidFill>
                    <a:srgbClr val="FFFFFF"/>
                  </a:solidFill>
                  <a:effectLst/>
                  <a:uLnTx/>
                  <a:uFillTx/>
                  <a:latin typeface="Calibri" panose="020F0502020204030204"/>
                  <a:ea typeface="+mn-ea"/>
                  <a:cs typeface="+mn-cs"/>
                </a:rPr>
                <a:t>≈170%</a:t>
              </a:r>
            </a:p>
          </p:txBody>
        </p:sp>
      </p:grpSp>
      <p:grpSp>
        <p:nvGrpSpPr>
          <p:cNvPr id="203" name="Group"/>
          <p:cNvGrpSpPr/>
          <p:nvPr/>
        </p:nvGrpSpPr>
        <p:grpSpPr>
          <a:xfrm>
            <a:off x="532455" y="3172839"/>
            <a:ext cx="2540001" cy="1085460"/>
            <a:chOff x="0" y="0"/>
            <a:chExt cx="5080000" cy="2170918"/>
          </a:xfrm>
        </p:grpSpPr>
        <p:sp>
          <p:nvSpPr>
            <p:cNvPr id="199" name="Rounded Rectangle"/>
            <p:cNvSpPr/>
            <p:nvPr/>
          </p:nvSpPr>
          <p:spPr>
            <a:xfrm>
              <a:off x="0" y="0"/>
              <a:ext cx="5080000" cy="2170918"/>
            </a:xfrm>
            <a:prstGeom prst="roundRect">
              <a:avLst>
                <a:gd name="adj" fmla="val 6024"/>
              </a:avLst>
            </a:prstGeom>
            <a:solidFill>
              <a:srgbClr val="5D958D">
                <a:alpha val="25000"/>
              </a:srgbClr>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200" name="AI Avg Time Saving"/>
            <p:cNvSpPr/>
            <p:nvPr/>
          </p:nvSpPr>
          <p:spPr>
            <a:xfrm>
              <a:off x="253798" y="233102"/>
              <a:ext cx="4048714" cy="53348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sz="2800">
                  <a:solidFill>
                    <a:srgbClr val="FFFFFF"/>
                  </a:solidFill>
                  <a:latin typeface="Helvetica Neue Medium"/>
                  <a:ea typeface="Helvetica Neue Medium"/>
                  <a:cs typeface="Helvetica Neue Medium"/>
                  <a:sym typeface="Helvetica Neue Medium"/>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Helvetica Neue Medium"/>
                  <a:sym typeface="Helvetica Neue Medium"/>
                </a:rPr>
                <a:t>AI Avg Time Saving</a:t>
              </a:r>
            </a:p>
          </p:txBody>
        </p:sp>
        <p:sp>
          <p:nvSpPr>
            <p:cNvPr id="201" name="Q1 2026"/>
            <p:cNvSpPr/>
            <p:nvPr/>
          </p:nvSpPr>
          <p:spPr>
            <a:xfrm>
              <a:off x="253798" y="772333"/>
              <a:ext cx="4048714" cy="37959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a:solidFill>
                    <a:srgbClr val="FFFFFF"/>
                  </a:solidFill>
                  <a:latin typeface="Helvetica Neue Light"/>
                  <a:ea typeface="Helvetica Neue Light"/>
                  <a:cs typeface="Helvetica Neue Light"/>
                  <a:sym typeface="Helvetica Neue Light"/>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900" b="0" i="0" u="none" strike="noStrike" kern="1200" cap="none" spc="0" normalizeH="0" baseline="0" noProof="0">
                  <a:ln>
                    <a:noFill/>
                  </a:ln>
                  <a:solidFill>
                    <a:srgbClr val="FFFFFF"/>
                  </a:solidFill>
                  <a:effectLst/>
                  <a:uLnTx/>
                  <a:uFillTx/>
                  <a:latin typeface="Helvetica Neue Light"/>
                  <a:sym typeface="Helvetica Neue Light"/>
                </a:rPr>
                <a:t>Q1 2026</a:t>
              </a:r>
            </a:p>
          </p:txBody>
        </p:sp>
        <p:sp>
          <p:nvSpPr>
            <p:cNvPr id="202" name="89%"/>
            <p:cNvSpPr/>
            <p:nvPr/>
          </p:nvSpPr>
          <p:spPr>
            <a:xfrm>
              <a:off x="253798" y="1215709"/>
              <a:ext cx="4048714" cy="8412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sz="4800" b="1">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2400" b="1" i="0" u="none" strike="noStrike" kern="1200" cap="none" spc="0" normalizeH="0" baseline="0" noProof="0">
                  <a:ln>
                    <a:noFill/>
                  </a:ln>
                  <a:solidFill>
                    <a:srgbClr val="FFFFFF"/>
                  </a:solidFill>
                  <a:effectLst/>
                  <a:uLnTx/>
                  <a:uFillTx/>
                  <a:latin typeface="Calibri" panose="020F0502020204030204"/>
                  <a:ea typeface="+mn-ea"/>
                  <a:cs typeface="+mn-cs"/>
                </a:rPr>
                <a:t>89%</a:t>
              </a:r>
            </a:p>
          </p:txBody>
        </p:sp>
      </p:grpSp>
      <p:grpSp>
        <p:nvGrpSpPr>
          <p:cNvPr id="208" name="Group"/>
          <p:cNvGrpSpPr/>
          <p:nvPr/>
        </p:nvGrpSpPr>
        <p:grpSpPr>
          <a:xfrm>
            <a:off x="532455" y="4390585"/>
            <a:ext cx="2540001" cy="1085460"/>
            <a:chOff x="0" y="0"/>
            <a:chExt cx="5080000" cy="2170918"/>
          </a:xfrm>
        </p:grpSpPr>
        <p:sp>
          <p:nvSpPr>
            <p:cNvPr id="204" name="Rounded Rectangle"/>
            <p:cNvSpPr/>
            <p:nvPr/>
          </p:nvSpPr>
          <p:spPr>
            <a:xfrm>
              <a:off x="0" y="0"/>
              <a:ext cx="5080000" cy="2170918"/>
            </a:xfrm>
            <a:prstGeom prst="roundRect">
              <a:avLst>
                <a:gd name="adj" fmla="val 6024"/>
              </a:avLst>
            </a:prstGeom>
            <a:solidFill>
              <a:srgbClr val="5D958D">
                <a:alpha val="25000"/>
              </a:srgbClr>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205" name="AI Cost Saving"/>
            <p:cNvSpPr/>
            <p:nvPr/>
          </p:nvSpPr>
          <p:spPr>
            <a:xfrm>
              <a:off x="253798" y="233102"/>
              <a:ext cx="4048714" cy="53348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sz="2800">
                  <a:solidFill>
                    <a:srgbClr val="FFFFFF"/>
                  </a:solidFill>
                  <a:latin typeface="Helvetica Neue Medium"/>
                  <a:ea typeface="Helvetica Neue Medium"/>
                  <a:cs typeface="Helvetica Neue Medium"/>
                  <a:sym typeface="Helvetica Neue Medium"/>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Helvetica Neue Medium"/>
                  <a:sym typeface="Helvetica Neue Medium"/>
                </a:rPr>
                <a:t>AI Cost Saving</a:t>
              </a:r>
            </a:p>
          </p:txBody>
        </p:sp>
        <p:sp>
          <p:nvSpPr>
            <p:cNvPr id="206" name="Since July 2025"/>
            <p:cNvSpPr/>
            <p:nvPr/>
          </p:nvSpPr>
          <p:spPr>
            <a:xfrm>
              <a:off x="253798" y="772333"/>
              <a:ext cx="4048714" cy="37959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a:solidFill>
                    <a:srgbClr val="FFFFFF"/>
                  </a:solidFill>
                  <a:latin typeface="Helvetica Neue Light"/>
                  <a:ea typeface="Helvetica Neue Light"/>
                  <a:cs typeface="Helvetica Neue Light"/>
                  <a:sym typeface="Helvetica Neue Light"/>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900" b="0" i="0" u="none" strike="noStrike" kern="1200" cap="none" spc="0" normalizeH="0" baseline="0" noProof="0">
                  <a:ln>
                    <a:noFill/>
                  </a:ln>
                  <a:solidFill>
                    <a:srgbClr val="FFFFFF"/>
                  </a:solidFill>
                  <a:effectLst/>
                  <a:uLnTx/>
                  <a:uFillTx/>
                  <a:latin typeface="Helvetica Neue Light"/>
                  <a:sym typeface="Helvetica Neue Light"/>
                </a:rPr>
                <a:t>Since July 2025</a:t>
              </a:r>
            </a:p>
          </p:txBody>
        </p:sp>
        <p:sp>
          <p:nvSpPr>
            <p:cNvPr id="207" name="D 13.08M"/>
            <p:cNvSpPr/>
            <p:nvPr/>
          </p:nvSpPr>
          <p:spPr>
            <a:xfrm>
              <a:off x="253798" y="1215709"/>
              <a:ext cx="4048714" cy="8412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marL="0" marR="0" lvl="0" indent="0" algn="l" defTabSz="228600" rtl="0" eaLnBrk="1" fontAlgn="auto" latinLnBrk="0" hangingPunct="1">
                <a:lnSpc>
                  <a:spcPct val="100000"/>
                </a:lnSpc>
                <a:spcBef>
                  <a:spcPts val="600"/>
                </a:spcBef>
                <a:spcAft>
                  <a:spcPts val="0"/>
                </a:spcAft>
                <a:buClrTx/>
                <a:buSzTx/>
                <a:buFontTx/>
                <a:buNone/>
                <a:tabLst/>
                <a:defRPr sz="4800" b="1">
                  <a:solidFill>
                    <a:srgbClr val="FFFFFF"/>
                  </a:solidFill>
                </a:defRPr>
              </a:pPr>
              <a:r>
                <a:rPr kumimoji="0" sz="2400" b="1" i="0" u="none" strike="noStrike" kern="1200" cap="none" spc="0" normalizeH="0" baseline="0" noProof="0" dirty="0">
                  <a:ln>
                    <a:noFill/>
                  </a:ln>
                  <a:solidFill>
                    <a:srgbClr val="FFFFFF"/>
                  </a:solidFill>
                  <a:effectLst/>
                  <a:uLnTx/>
                  <a:uFillTx/>
                  <a:latin typeface="Calibri" panose="020F0502020204030204"/>
                  <a:ea typeface="+mn-ea"/>
                  <a:cs typeface="+mn-cs"/>
                </a:rPr>
                <a:t>13.08M</a:t>
              </a: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AED</a:t>
              </a:r>
              <a:endParaRPr kumimoji="0"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213" name="Group"/>
          <p:cNvGrpSpPr/>
          <p:nvPr/>
        </p:nvGrpSpPr>
        <p:grpSpPr>
          <a:xfrm>
            <a:off x="6420280" y="1944780"/>
            <a:ext cx="2540001" cy="1085460"/>
            <a:chOff x="0" y="0"/>
            <a:chExt cx="5080000" cy="2170918"/>
          </a:xfrm>
        </p:grpSpPr>
        <p:sp>
          <p:nvSpPr>
            <p:cNvPr id="209" name="Rounded Rectangle"/>
            <p:cNvSpPr/>
            <p:nvPr/>
          </p:nvSpPr>
          <p:spPr>
            <a:xfrm>
              <a:off x="0" y="0"/>
              <a:ext cx="5080000" cy="2170918"/>
            </a:xfrm>
            <a:prstGeom prst="roundRect">
              <a:avLst>
                <a:gd name="adj" fmla="val 6024"/>
              </a:avLst>
            </a:prstGeom>
            <a:solidFill>
              <a:srgbClr val="7BA1AA">
                <a:alpha val="25000"/>
              </a:srgbClr>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210" name="Total TCoE Projects"/>
            <p:cNvSpPr/>
            <p:nvPr/>
          </p:nvSpPr>
          <p:spPr>
            <a:xfrm>
              <a:off x="253798" y="233102"/>
              <a:ext cx="4048714" cy="53348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sz="2800">
                  <a:solidFill>
                    <a:srgbClr val="FFFFFF"/>
                  </a:solidFill>
                  <a:latin typeface="Helvetica Neue Medium"/>
                  <a:ea typeface="Helvetica Neue Medium"/>
                  <a:cs typeface="Helvetica Neue Medium"/>
                  <a:sym typeface="Helvetica Neue Medium"/>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Helvetica Neue Medium"/>
                  <a:sym typeface="Helvetica Neue Medium"/>
                </a:rPr>
                <a:t>Total TCoE Projects</a:t>
              </a:r>
            </a:p>
          </p:txBody>
        </p:sp>
        <p:sp>
          <p:nvSpPr>
            <p:cNvPr id="211" name="Q1 2026"/>
            <p:cNvSpPr/>
            <p:nvPr/>
          </p:nvSpPr>
          <p:spPr>
            <a:xfrm>
              <a:off x="253798" y="772333"/>
              <a:ext cx="4048714" cy="37959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a:solidFill>
                    <a:srgbClr val="FFFFFF"/>
                  </a:solidFill>
                  <a:latin typeface="Helvetica Neue Light"/>
                  <a:ea typeface="Helvetica Neue Light"/>
                  <a:cs typeface="Helvetica Neue Light"/>
                  <a:sym typeface="Helvetica Neue Light"/>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900" b="0" i="0" u="none" strike="noStrike" kern="1200" cap="none" spc="0" normalizeH="0" baseline="0" noProof="0">
                  <a:ln>
                    <a:noFill/>
                  </a:ln>
                  <a:solidFill>
                    <a:srgbClr val="FFFFFF"/>
                  </a:solidFill>
                  <a:effectLst/>
                  <a:uLnTx/>
                  <a:uFillTx/>
                  <a:latin typeface="Helvetica Neue Light"/>
                  <a:sym typeface="Helvetica Neue Light"/>
                </a:rPr>
                <a:t>Q1 2026</a:t>
              </a:r>
            </a:p>
          </p:txBody>
        </p:sp>
        <p:sp>
          <p:nvSpPr>
            <p:cNvPr id="212" name="85"/>
            <p:cNvSpPr/>
            <p:nvPr/>
          </p:nvSpPr>
          <p:spPr>
            <a:xfrm>
              <a:off x="253798" y="1215707"/>
              <a:ext cx="4048714" cy="8412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sz="4800" b="1">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2400" b="1" i="0" u="none" strike="noStrike" kern="1200" cap="none" spc="0" normalizeH="0" baseline="0" noProof="0">
                  <a:ln>
                    <a:noFill/>
                  </a:ln>
                  <a:solidFill>
                    <a:srgbClr val="FFFFFF"/>
                  </a:solidFill>
                  <a:effectLst/>
                  <a:uLnTx/>
                  <a:uFillTx/>
                  <a:latin typeface="Calibri" panose="020F0502020204030204"/>
                  <a:ea typeface="+mn-ea"/>
                  <a:cs typeface="+mn-cs"/>
                </a:rPr>
                <a:t>85</a:t>
              </a:r>
            </a:p>
          </p:txBody>
        </p:sp>
      </p:grpSp>
      <p:grpSp>
        <p:nvGrpSpPr>
          <p:cNvPr id="217" name="Group"/>
          <p:cNvGrpSpPr/>
          <p:nvPr/>
        </p:nvGrpSpPr>
        <p:grpSpPr>
          <a:xfrm>
            <a:off x="6420280" y="3179240"/>
            <a:ext cx="2540001" cy="1085460"/>
            <a:chOff x="0" y="0"/>
            <a:chExt cx="5080000" cy="2170918"/>
          </a:xfrm>
        </p:grpSpPr>
        <p:sp>
          <p:nvSpPr>
            <p:cNvPr id="214" name="Rounded Rectangle"/>
            <p:cNvSpPr/>
            <p:nvPr/>
          </p:nvSpPr>
          <p:spPr>
            <a:xfrm>
              <a:off x="0" y="0"/>
              <a:ext cx="5080000" cy="2170918"/>
            </a:xfrm>
            <a:prstGeom prst="roundRect">
              <a:avLst>
                <a:gd name="adj" fmla="val 6024"/>
              </a:avLst>
            </a:prstGeom>
            <a:solidFill>
              <a:srgbClr val="7BA1AA">
                <a:alpha val="25000"/>
              </a:srgbClr>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215" name="Total Test Cases Created"/>
            <p:cNvSpPr/>
            <p:nvPr/>
          </p:nvSpPr>
          <p:spPr>
            <a:xfrm>
              <a:off x="253798" y="219884"/>
              <a:ext cx="4048714" cy="96436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sz="2800">
                  <a:solidFill>
                    <a:srgbClr val="FFFFFF"/>
                  </a:solidFill>
                  <a:latin typeface="Helvetica Neue Medium"/>
                  <a:ea typeface="Helvetica Neue Medium"/>
                  <a:cs typeface="Helvetica Neue Medium"/>
                  <a:sym typeface="Helvetica Neue Medium"/>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Helvetica Neue Medium"/>
                  <a:sym typeface="Helvetica Neue Medium"/>
                </a:rPr>
                <a:t>Total Test Cases Created</a:t>
              </a:r>
            </a:p>
          </p:txBody>
        </p:sp>
        <p:sp>
          <p:nvSpPr>
            <p:cNvPr id="216" name="47,605"/>
            <p:cNvSpPr/>
            <p:nvPr/>
          </p:nvSpPr>
          <p:spPr>
            <a:xfrm>
              <a:off x="253798" y="1215707"/>
              <a:ext cx="4048714" cy="8412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sz="4800" b="1">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2400" b="1" i="0" u="none" strike="noStrike" kern="1200" cap="none" spc="0" normalizeH="0" baseline="0" noProof="0">
                  <a:ln>
                    <a:noFill/>
                  </a:ln>
                  <a:solidFill>
                    <a:srgbClr val="FFFFFF"/>
                  </a:solidFill>
                  <a:effectLst/>
                  <a:uLnTx/>
                  <a:uFillTx/>
                  <a:latin typeface="Calibri" panose="020F0502020204030204"/>
                  <a:ea typeface="+mn-ea"/>
                  <a:cs typeface="+mn-cs"/>
                </a:rPr>
                <a:t>47,605</a:t>
              </a:r>
            </a:p>
          </p:txBody>
        </p:sp>
      </p:grpSp>
      <p:grpSp>
        <p:nvGrpSpPr>
          <p:cNvPr id="221" name="Group"/>
          <p:cNvGrpSpPr/>
          <p:nvPr/>
        </p:nvGrpSpPr>
        <p:grpSpPr>
          <a:xfrm>
            <a:off x="9122382" y="3179240"/>
            <a:ext cx="2540001" cy="1085460"/>
            <a:chOff x="0" y="0"/>
            <a:chExt cx="5080000" cy="2170918"/>
          </a:xfrm>
        </p:grpSpPr>
        <p:sp>
          <p:nvSpPr>
            <p:cNvPr id="218" name="Rounded Rectangle"/>
            <p:cNvSpPr/>
            <p:nvPr/>
          </p:nvSpPr>
          <p:spPr>
            <a:xfrm>
              <a:off x="0" y="0"/>
              <a:ext cx="5080000" cy="2170918"/>
            </a:xfrm>
            <a:prstGeom prst="roundRect">
              <a:avLst>
                <a:gd name="adj" fmla="val 6024"/>
              </a:avLst>
            </a:prstGeom>
            <a:solidFill>
              <a:srgbClr val="7BA1AA">
                <a:alpha val="25000"/>
              </a:srgbClr>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219" name="Total Automated Test Scenarios"/>
            <p:cNvSpPr/>
            <p:nvPr/>
          </p:nvSpPr>
          <p:spPr>
            <a:xfrm>
              <a:off x="253798" y="212166"/>
              <a:ext cx="4048714" cy="96436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sz="2800">
                  <a:solidFill>
                    <a:srgbClr val="FFFFFF"/>
                  </a:solidFill>
                  <a:latin typeface="Helvetica Neue Medium"/>
                  <a:ea typeface="Helvetica Neue Medium"/>
                  <a:cs typeface="Helvetica Neue Medium"/>
                  <a:sym typeface="Helvetica Neue Medium"/>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Helvetica Neue Medium"/>
                  <a:sym typeface="Helvetica Neue Medium"/>
                </a:rPr>
                <a:t>Total Automated Test Scenarios</a:t>
              </a:r>
            </a:p>
          </p:txBody>
        </p:sp>
        <p:sp>
          <p:nvSpPr>
            <p:cNvPr id="220" name="304"/>
            <p:cNvSpPr/>
            <p:nvPr/>
          </p:nvSpPr>
          <p:spPr>
            <a:xfrm>
              <a:off x="253798" y="1215707"/>
              <a:ext cx="4048714" cy="8412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sz="4800" b="1">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2400" b="1" i="0" u="none" strike="noStrike" kern="1200" cap="none" spc="0" normalizeH="0" baseline="0" noProof="0">
                  <a:ln>
                    <a:noFill/>
                  </a:ln>
                  <a:solidFill>
                    <a:srgbClr val="FFFFFF"/>
                  </a:solidFill>
                  <a:effectLst/>
                  <a:uLnTx/>
                  <a:uFillTx/>
                  <a:latin typeface="Calibri" panose="020F0502020204030204"/>
                  <a:ea typeface="+mn-ea"/>
                  <a:cs typeface="+mn-cs"/>
                </a:rPr>
                <a:t>304</a:t>
              </a:r>
            </a:p>
          </p:txBody>
        </p:sp>
      </p:grpSp>
      <p:grpSp>
        <p:nvGrpSpPr>
          <p:cNvPr id="226" name="Group"/>
          <p:cNvGrpSpPr/>
          <p:nvPr/>
        </p:nvGrpSpPr>
        <p:grpSpPr>
          <a:xfrm>
            <a:off x="9122382" y="1944780"/>
            <a:ext cx="2540001" cy="1085460"/>
            <a:chOff x="0" y="0"/>
            <a:chExt cx="5080000" cy="2170918"/>
          </a:xfrm>
        </p:grpSpPr>
        <p:sp>
          <p:nvSpPr>
            <p:cNvPr id="222" name="Rounded Rectangle"/>
            <p:cNvSpPr/>
            <p:nvPr/>
          </p:nvSpPr>
          <p:spPr>
            <a:xfrm>
              <a:off x="0" y="0"/>
              <a:ext cx="5080000" cy="2170918"/>
            </a:xfrm>
            <a:prstGeom prst="roundRect">
              <a:avLst>
                <a:gd name="adj" fmla="val 6024"/>
              </a:avLst>
            </a:prstGeom>
            <a:solidFill>
              <a:srgbClr val="7BA1AA">
                <a:alpha val="25000"/>
              </a:srgbClr>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223" name="Releases Handled"/>
            <p:cNvSpPr/>
            <p:nvPr/>
          </p:nvSpPr>
          <p:spPr>
            <a:xfrm>
              <a:off x="253798" y="233102"/>
              <a:ext cx="4048714" cy="53348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sz="2800">
                  <a:solidFill>
                    <a:srgbClr val="FFFFFF"/>
                  </a:solidFill>
                  <a:latin typeface="Helvetica Neue Medium"/>
                  <a:ea typeface="Helvetica Neue Medium"/>
                  <a:cs typeface="Helvetica Neue Medium"/>
                  <a:sym typeface="Helvetica Neue Medium"/>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Helvetica Neue Medium"/>
                  <a:sym typeface="Helvetica Neue Medium"/>
                </a:rPr>
                <a:t>Releases Handled</a:t>
              </a:r>
            </a:p>
          </p:txBody>
        </p:sp>
        <p:sp>
          <p:nvSpPr>
            <p:cNvPr id="224" name="Q1 2026"/>
            <p:cNvSpPr/>
            <p:nvPr/>
          </p:nvSpPr>
          <p:spPr>
            <a:xfrm>
              <a:off x="253798" y="772333"/>
              <a:ext cx="4048714" cy="37959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a:solidFill>
                    <a:srgbClr val="FFFFFF"/>
                  </a:solidFill>
                  <a:latin typeface="Helvetica Neue Light"/>
                  <a:ea typeface="Helvetica Neue Light"/>
                  <a:cs typeface="Helvetica Neue Light"/>
                  <a:sym typeface="Helvetica Neue Light"/>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900" b="0" i="0" u="none" strike="noStrike" kern="1200" cap="none" spc="0" normalizeH="0" baseline="0" noProof="0">
                  <a:ln>
                    <a:noFill/>
                  </a:ln>
                  <a:solidFill>
                    <a:srgbClr val="FFFFFF"/>
                  </a:solidFill>
                  <a:effectLst/>
                  <a:uLnTx/>
                  <a:uFillTx/>
                  <a:latin typeface="Helvetica Neue Light"/>
                  <a:sym typeface="Helvetica Neue Light"/>
                </a:rPr>
                <a:t>Q1 2026</a:t>
              </a:r>
            </a:p>
          </p:txBody>
        </p:sp>
        <p:sp>
          <p:nvSpPr>
            <p:cNvPr id="225" name="488"/>
            <p:cNvSpPr/>
            <p:nvPr/>
          </p:nvSpPr>
          <p:spPr>
            <a:xfrm>
              <a:off x="253798" y="1215707"/>
              <a:ext cx="4048714" cy="8412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sz="4800" b="1">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2400" b="1" i="0" u="none" strike="noStrike" kern="1200" cap="none" spc="0" normalizeH="0" baseline="0" noProof="0">
                  <a:ln>
                    <a:noFill/>
                  </a:ln>
                  <a:solidFill>
                    <a:srgbClr val="FFFFFF"/>
                  </a:solidFill>
                  <a:effectLst/>
                  <a:uLnTx/>
                  <a:uFillTx/>
                  <a:latin typeface="Calibri" panose="020F0502020204030204"/>
                  <a:ea typeface="+mn-ea"/>
                  <a:cs typeface="+mn-cs"/>
                </a:rPr>
                <a:t>488</a:t>
              </a:r>
            </a:p>
          </p:txBody>
        </p:sp>
      </p:grpSp>
      <p:grpSp>
        <p:nvGrpSpPr>
          <p:cNvPr id="231" name="Group"/>
          <p:cNvGrpSpPr/>
          <p:nvPr/>
        </p:nvGrpSpPr>
        <p:grpSpPr>
          <a:xfrm>
            <a:off x="6420280" y="4413701"/>
            <a:ext cx="2540001" cy="1085460"/>
            <a:chOff x="0" y="0"/>
            <a:chExt cx="5080000" cy="2170918"/>
          </a:xfrm>
        </p:grpSpPr>
        <p:sp>
          <p:nvSpPr>
            <p:cNvPr id="227" name="Rounded Rectangle"/>
            <p:cNvSpPr/>
            <p:nvPr/>
          </p:nvSpPr>
          <p:spPr>
            <a:xfrm>
              <a:off x="0" y="0"/>
              <a:ext cx="5080000" cy="2170918"/>
            </a:xfrm>
            <a:prstGeom prst="roundRect">
              <a:avLst>
                <a:gd name="adj" fmla="val 6024"/>
              </a:avLst>
            </a:prstGeom>
            <a:solidFill>
              <a:srgbClr val="7BA1AA">
                <a:alpha val="25000"/>
              </a:srgbClr>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228" name="Total Defects Identified"/>
            <p:cNvSpPr/>
            <p:nvPr/>
          </p:nvSpPr>
          <p:spPr>
            <a:xfrm>
              <a:off x="253798" y="233102"/>
              <a:ext cx="4048714" cy="53348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sz="2800">
                  <a:solidFill>
                    <a:srgbClr val="FFFFFF"/>
                  </a:solidFill>
                  <a:latin typeface="Helvetica Neue Medium"/>
                  <a:ea typeface="Helvetica Neue Medium"/>
                  <a:cs typeface="Helvetica Neue Medium"/>
                  <a:sym typeface="Helvetica Neue Medium"/>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Helvetica Neue Medium"/>
                  <a:sym typeface="Helvetica Neue Medium"/>
                </a:rPr>
                <a:t>Total Defects Identified</a:t>
              </a:r>
            </a:p>
          </p:txBody>
        </p:sp>
        <p:sp>
          <p:nvSpPr>
            <p:cNvPr id="229" name="Q1 2026"/>
            <p:cNvSpPr/>
            <p:nvPr/>
          </p:nvSpPr>
          <p:spPr>
            <a:xfrm>
              <a:off x="253798" y="772333"/>
              <a:ext cx="4048714" cy="37959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a:solidFill>
                    <a:srgbClr val="FFFFFF"/>
                  </a:solidFill>
                  <a:latin typeface="Helvetica Neue Light"/>
                  <a:ea typeface="Helvetica Neue Light"/>
                  <a:cs typeface="Helvetica Neue Light"/>
                  <a:sym typeface="Helvetica Neue Light"/>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900" b="0" i="0" u="none" strike="noStrike" kern="1200" cap="none" spc="0" normalizeH="0" baseline="0" noProof="0">
                  <a:ln>
                    <a:noFill/>
                  </a:ln>
                  <a:solidFill>
                    <a:srgbClr val="FFFFFF"/>
                  </a:solidFill>
                  <a:effectLst/>
                  <a:uLnTx/>
                  <a:uFillTx/>
                  <a:latin typeface="Helvetica Neue Light"/>
                  <a:sym typeface="Helvetica Neue Light"/>
                </a:rPr>
                <a:t>Q1 2026</a:t>
              </a:r>
            </a:p>
          </p:txBody>
        </p:sp>
        <p:sp>
          <p:nvSpPr>
            <p:cNvPr id="230" name="1,478"/>
            <p:cNvSpPr/>
            <p:nvPr/>
          </p:nvSpPr>
          <p:spPr>
            <a:xfrm>
              <a:off x="253798" y="1215707"/>
              <a:ext cx="4048714" cy="8412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sz="4800" b="1">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2400" b="1" i="0" u="none" strike="noStrike" kern="1200" cap="none" spc="0" normalizeH="0" baseline="0" noProof="0">
                  <a:ln>
                    <a:noFill/>
                  </a:ln>
                  <a:solidFill>
                    <a:srgbClr val="FFFFFF"/>
                  </a:solidFill>
                  <a:effectLst/>
                  <a:uLnTx/>
                  <a:uFillTx/>
                  <a:latin typeface="Calibri" panose="020F0502020204030204"/>
                  <a:ea typeface="+mn-ea"/>
                  <a:cs typeface="+mn-cs"/>
                </a:rPr>
                <a:t>1,478</a:t>
              </a:r>
            </a:p>
          </p:txBody>
        </p:sp>
      </p:grpSp>
      <p:grpSp>
        <p:nvGrpSpPr>
          <p:cNvPr id="236" name="Group"/>
          <p:cNvGrpSpPr/>
          <p:nvPr/>
        </p:nvGrpSpPr>
        <p:grpSpPr>
          <a:xfrm>
            <a:off x="9122382" y="4412883"/>
            <a:ext cx="2540001" cy="1085460"/>
            <a:chOff x="0" y="0"/>
            <a:chExt cx="5080000" cy="2170918"/>
          </a:xfrm>
        </p:grpSpPr>
        <p:sp>
          <p:nvSpPr>
            <p:cNvPr id="232" name="Rounded Rectangle"/>
            <p:cNvSpPr/>
            <p:nvPr/>
          </p:nvSpPr>
          <p:spPr>
            <a:xfrm>
              <a:off x="0" y="0"/>
              <a:ext cx="5080000" cy="2170918"/>
            </a:xfrm>
            <a:prstGeom prst="roundRect">
              <a:avLst>
                <a:gd name="adj" fmla="val 6024"/>
              </a:avLst>
            </a:prstGeom>
            <a:solidFill>
              <a:srgbClr val="7BA1AA">
                <a:alpha val="25000"/>
              </a:srgbClr>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233" name="Critical/High Defects"/>
            <p:cNvSpPr/>
            <p:nvPr/>
          </p:nvSpPr>
          <p:spPr>
            <a:xfrm>
              <a:off x="253798" y="233102"/>
              <a:ext cx="4048714" cy="53348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sz="2800">
                  <a:solidFill>
                    <a:srgbClr val="FFFFFF"/>
                  </a:solidFill>
                  <a:latin typeface="Helvetica Neue Medium"/>
                  <a:ea typeface="Helvetica Neue Medium"/>
                  <a:cs typeface="Helvetica Neue Medium"/>
                  <a:sym typeface="Helvetica Neue Medium"/>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Helvetica Neue Medium"/>
                  <a:sym typeface="Helvetica Neue Medium"/>
                </a:rPr>
                <a:t>Critical/High Defects</a:t>
              </a:r>
            </a:p>
          </p:txBody>
        </p:sp>
        <p:sp>
          <p:nvSpPr>
            <p:cNvPr id="234" name="Q1 2026"/>
            <p:cNvSpPr/>
            <p:nvPr/>
          </p:nvSpPr>
          <p:spPr>
            <a:xfrm>
              <a:off x="253798" y="772333"/>
              <a:ext cx="4048714" cy="37959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a:solidFill>
                    <a:srgbClr val="FFFFFF"/>
                  </a:solidFill>
                  <a:latin typeface="Helvetica Neue Light"/>
                  <a:ea typeface="Helvetica Neue Light"/>
                  <a:cs typeface="Helvetica Neue Light"/>
                  <a:sym typeface="Helvetica Neue Light"/>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900" b="0" i="0" u="none" strike="noStrike" kern="1200" cap="none" spc="0" normalizeH="0" baseline="0" noProof="0">
                  <a:ln>
                    <a:noFill/>
                  </a:ln>
                  <a:solidFill>
                    <a:srgbClr val="FFFFFF"/>
                  </a:solidFill>
                  <a:effectLst/>
                  <a:uLnTx/>
                  <a:uFillTx/>
                  <a:latin typeface="Helvetica Neue Light"/>
                  <a:sym typeface="Helvetica Neue Light"/>
                </a:rPr>
                <a:t>Q1 2026</a:t>
              </a:r>
            </a:p>
          </p:txBody>
        </p:sp>
        <p:sp>
          <p:nvSpPr>
            <p:cNvPr id="235" name="316"/>
            <p:cNvSpPr/>
            <p:nvPr/>
          </p:nvSpPr>
          <p:spPr>
            <a:xfrm>
              <a:off x="253798" y="1215707"/>
              <a:ext cx="4048714" cy="8412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defTabSz="457200">
                <a:spcBef>
                  <a:spcPts val="1200"/>
                </a:spcBef>
                <a:defRPr sz="4800" b="1">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2400" b="1" i="0" u="none" strike="noStrike" kern="1200" cap="none" spc="0" normalizeH="0" baseline="0" noProof="0">
                  <a:ln>
                    <a:noFill/>
                  </a:ln>
                  <a:solidFill>
                    <a:srgbClr val="FFFFFF"/>
                  </a:solidFill>
                  <a:effectLst/>
                  <a:uLnTx/>
                  <a:uFillTx/>
                  <a:latin typeface="Calibri" panose="020F0502020204030204"/>
                  <a:ea typeface="+mn-ea"/>
                  <a:cs typeface="+mn-cs"/>
                </a:rPr>
                <a:t>316</a:t>
              </a:r>
            </a:p>
          </p:txBody>
        </p:sp>
      </p:grpSp>
      <p:grpSp>
        <p:nvGrpSpPr>
          <p:cNvPr id="239" name="Group"/>
          <p:cNvGrpSpPr/>
          <p:nvPr/>
        </p:nvGrpSpPr>
        <p:grpSpPr>
          <a:xfrm>
            <a:off x="6420280" y="5647344"/>
            <a:ext cx="5252163" cy="573568"/>
            <a:chOff x="0" y="0"/>
            <a:chExt cx="10504324" cy="1147134"/>
          </a:xfrm>
        </p:grpSpPr>
        <p:sp>
          <p:nvSpPr>
            <p:cNvPr id="237" name="Rounded Rectangle"/>
            <p:cNvSpPr/>
            <p:nvPr/>
          </p:nvSpPr>
          <p:spPr>
            <a:xfrm>
              <a:off x="0" y="0"/>
              <a:ext cx="10504324" cy="1147134"/>
            </a:xfrm>
            <a:prstGeom prst="roundRect">
              <a:avLst>
                <a:gd name="adj" fmla="val 11401"/>
              </a:avLst>
            </a:prstGeom>
            <a:solidFill>
              <a:srgbClr val="7BA1AA">
                <a:alpha val="25000"/>
              </a:srgbClr>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238" name="≈ D 61M"/>
            <p:cNvSpPr/>
            <p:nvPr/>
          </p:nvSpPr>
          <p:spPr>
            <a:xfrm>
              <a:off x="253798" y="199106"/>
              <a:ext cx="2758703" cy="74892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marL="0" marR="0" lvl="0" indent="0" algn="l" defTabSz="228600" rtl="0" eaLnBrk="1" fontAlgn="auto" latinLnBrk="0" hangingPunct="1">
                <a:lnSpc>
                  <a:spcPct val="100000"/>
                </a:lnSpc>
                <a:spcBef>
                  <a:spcPts val="600"/>
                </a:spcBef>
                <a:spcAft>
                  <a:spcPts val="0"/>
                </a:spcAft>
                <a:buClrTx/>
                <a:buSzTx/>
                <a:buFontTx/>
                <a:buNone/>
                <a:tabLst/>
                <a:defRPr sz="4200" b="1">
                  <a:solidFill>
                    <a:srgbClr val="FFFFFF"/>
                  </a:solidFill>
                </a:defRPr>
              </a:pPr>
              <a:r>
                <a:rPr kumimoji="0" sz="2100" b="1" i="0" u="none" strike="noStrike" kern="1200" cap="none" spc="0" normalizeH="0" baseline="0" noProof="0" dirty="0">
                  <a:ln>
                    <a:noFill/>
                  </a:ln>
                  <a:solidFill>
                    <a:srgbClr val="FFFFFF"/>
                  </a:solidFill>
                  <a:effectLst/>
                  <a:uLnTx/>
                  <a:uFillTx/>
                  <a:latin typeface="Calibri" panose="020F0502020204030204"/>
                  <a:ea typeface="+mn-ea"/>
                  <a:cs typeface="+mn-cs"/>
                </a:rPr>
                <a:t>≈ 61M</a:t>
              </a:r>
              <a:endParaRPr kumimoji="0" sz="1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40" name="ROI since the launch of TCoE (Jan 2023)"/>
          <p:cNvSpPr txBox="1"/>
          <p:nvPr/>
        </p:nvSpPr>
        <p:spPr>
          <a:xfrm>
            <a:off x="7406640" y="5813820"/>
            <a:ext cx="3795517" cy="266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gn="l" defTabSz="457200">
              <a:spcBef>
                <a:spcPts val="1200"/>
              </a:spcBef>
              <a:defRPr sz="2800">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AED</a:t>
            </a: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sz="1400" b="0" i="0" u="none" strike="noStrike" kern="1200" cap="none" spc="0" normalizeH="0" baseline="0" noProof="0" dirty="0">
                <a:ln>
                  <a:noFill/>
                </a:ln>
                <a:solidFill>
                  <a:srgbClr val="FFFFFF"/>
                </a:solidFill>
                <a:effectLst/>
                <a:uLnTx/>
                <a:uFillTx/>
                <a:latin typeface="Calibri" panose="020F0502020204030204"/>
                <a:ea typeface="+mn-ea"/>
                <a:cs typeface="+mn-cs"/>
              </a:rPr>
              <a:t>ROI since the launch of </a:t>
            </a:r>
            <a:r>
              <a:rPr kumimoji="0" sz="1400" b="0" i="0" u="none" strike="noStrike" kern="1200" cap="none" spc="0" normalizeH="0" baseline="0" noProof="0" dirty="0" err="1">
                <a:ln>
                  <a:noFill/>
                </a:ln>
                <a:solidFill>
                  <a:srgbClr val="FFFFFF"/>
                </a:solidFill>
                <a:effectLst/>
                <a:uLnTx/>
                <a:uFillTx/>
                <a:latin typeface="Calibri" panose="020F0502020204030204"/>
                <a:ea typeface="+mn-ea"/>
                <a:cs typeface="+mn-cs"/>
              </a:rPr>
              <a:t>TCoE</a:t>
            </a:r>
            <a:r>
              <a:rPr kumimoji="0" sz="1400" b="0" i="0" u="none" strike="noStrike" kern="1200" cap="none" spc="0" normalizeH="0" baseline="0" noProof="0" dirty="0">
                <a:ln>
                  <a:noFill/>
                </a:ln>
                <a:solidFill>
                  <a:srgbClr val="FFFFFF"/>
                </a:solidFill>
                <a:effectLst/>
                <a:uLnTx/>
                <a:uFillTx/>
                <a:latin typeface="Calibri" panose="020F0502020204030204"/>
                <a:ea typeface="+mn-ea"/>
                <a:cs typeface="+mn-cs"/>
              </a:rPr>
              <a:t> (Jan 2023)</a:t>
            </a:r>
          </a:p>
        </p:txBody>
      </p:sp>
      <p:grpSp>
        <p:nvGrpSpPr>
          <p:cNvPr id="246" name="Group"/>
          <p:cNvGrpSpPr/>
          <p:nvPr/>
        </p:nvGrpSpPr>
        <p:grpSpPr>
          <a:xfrm>
            <a:off x="3234557" y="4390389"/>
            <a:ext cx="2540001" cy="1085851"/>
            <a:chOff x="0" y="0"/>
            <a:chExt cx="5080000" cy="2171700"/>
          </a:xfrm>
        </p:grpSpPr>
        <p:grpSp>
          <p:nvGrpSpPr>
            <p:cNvPr id="244" name="Group"/>
            <p:cNvGrpSpPr/>
            <p:nvPr/>
          </p:nvGrpSpPr>
          <p:grpSpPr>
            <a:xfrm>
              <a:off x="0" y="0"/>
              <a:ext cx="5080000" cy="2171700"/>
              <a:chOff x="0" y="0"/>
              <a:chExt cx="5080000" cy="2171700"/>
            </a:xfrm>
          </p:grpSpPr>
          <p:sp>
            <p:nvSpPr>
              <p:cNvPr id="242" name="Rounded Rectangle"/>
              <p:cNvSpPr/>
              <p:nvPr/>
            </p:nvSpPr>
            <p:spPr>
              <a:xfrm>
                <a:off x="0" y="0"/>
                <a:ext cx="5080000" cy="2171700"/>
              </a:xfrm>
              <a:prstGeom prst="roundRect">
                <a:avLst>
                  <a:gd name="adj" fmla="val 6019"/>
                </a:avLst>
              </a:prstGeom>
              <a:solidFill>
                <a:srgbClr val="5D958D">
                  <a:alpha val="25000"/>
                </a:srgbClr>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243" name="AI Annual Resource Optimization Saving"/>
              <p:cNvSpPr/>
              <p:nvPr/>
            </p:nvSpPr>
            <p:spPr>
              <a:xfrm>
                <a:off x="259108" y="227852"/>
                <a:ext cx="4558050" cy="96436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lgn="l">
                  <a:defRPr sz="2800">
                    <a:solidFill>
                      <a:srgbClr val="FFFFFF"/>
                    </a:solidFill>
                    <a:latin typeface="Helvetica Neue Medium"/>
                    <a:ea typeface="Helvetica Neue Medium"/>
                    <a:cs typeface="Helvetica Neue Medium"/>
                    <a:sym typeface="Helvetica Neue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Helvetica Neue Medium"/>
                    <a:sym typeface="Helvetica Neue Medium"/>
                  </a:rPr>
                  <a:t>AI Annual Resource Optimization Saving</a:t>
                </a:r>
              </a:p>
            </p:txBody>
          </p:sp>
        </p:grpSp>
        <p:sp>
          <p:nvSpPr>
            <p:cNvPr id="245" name="D 2.6M"/>
            <p:cNvSpPr/>
            <p:nvPr/>
          </p:nvSpPr>
          <p:spPr>
            <a:xfrm>
              <a:off x="238438" y="1197885"/>
              <a:ext cx="4048716" cy="8412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marL="0" marR="0" lvl="0" indent="0" algn="l" defTabSz="228600" rtl="0" eaLnBrk="1" fontAlgn="auto" latinLnBrk="0" hangingPunct="1">
                <a:lnSpc>
                  <a:spcPct val="100000"/>
                </a:lnSpc>
                <a:spcBef>
                  <a:spcPts val="600"/>
                </a:spcBef>
                <a:spcAft>
                  <a:spcPts val="0"/>
                </a:spcAft>
                <a:buClrTx/>
                <a:buSzTx/>
                <a:buFontTx/>
                <a:buNone/>
                <a:tabLst/>
                <a:defRPr sz="4800" b="1">
                  <a:solidFill>
                    <a:srgbClr val="FFFFFF"/>
                  </a:solidFill>
                </a:defRPr>
              </a:pPr>
              <a:r>
                <a:rPr kumimoji="0" sz="2400" b="1" i="0" u="none" strike="noStrike" kern="1200" cap="none" spc="0" normalizeH="0" baseline="0" noProof="0" dirty="0">
                  <a:ln>
                    <a:noFill/>
                  </a:ln>
                  <a:solidFill>
                    <a:srgbClr val="FFFFFF"/>
                  </a:solidFill>
                  <a:effectLst/>
                  <a:uLnTx/>
                  <a:uFillTx/>
                  <a:latin typeface="Calibri" panose="020F0502020204030204"/>
                  <a:ea typeface="+mn-ea"/>
                  <a:cs typeface="+mn-cs"/>
                </a:rPr>
                <a:t>2.6M</a:t>
              </a: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AED</a:t>
              </a:r>
              <a:endParaRPr kumimoji="0"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47" name="Group"/>
          <p:cNvSpPr/>
          <p:nvPr/>
        </p:nvSpPr>
        <p:spPr>
          <a:xfrm>
            <a:off x="527425" y="5651213"/>
            <a:ext cx="5252163" cy="573567"/>
          </a:xfrm>
          <a:prstGeom prst="roundRect">
            <a:avLst>
              <a:gd name="adj" fmla="val 11401"/>
            </a:avLst>
          </a:prstGeom>
          <a:solidFill>
            <a:srgbClr val="5D958D">
              <a:alpha val="25000"/>
            </a:srgbClr>
          </a:solidFill>
          <a:ln w="12700">
            <a:miter lim="400000"/>
          </a:ln>
        </p:spPr>
        <p:txBody>
          <a:bodyPr lIns="25400" tIns="25400" rIns="25400" bIns="25400" anchor="ct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248" name="AI is integrated across all DX processes since July 2025"/>
          <p:cNvSpPr txBox="1"/>
          <p:nvPr/>
        </p:nvSpPr>
        <p:spPr>
          <a:xfrm>
            <a:off x="647020" y="5800757"/>
            <a:ext cx="4807057" cy="266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defTabSz="457200">
              <a:spcBef>
                <a:spcPts val="1200"/>
              </a:spcBef>
              <a:defRPr sz="2800">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Calibri" panose="020F0502020204030204"/>
                <a:ea typeface="+mn-ea"/>
                <a:cs typeface="+mn-cs"/>
              </a:rPr>
              <a:t>AI is integrated across all DX processes since July 2025</a:t>
            </a:r>
          </a:p>
        </p:txBody>
      </p:sp>
      <p:sp>
        <p:nvSpPr>
          <p:cNvPr id="2" name="TextBox 1">
            <a:extLst>
              <a:ext uri="{FF2B5EF4-FFF2-40B4-BE49-F238E27FC236}">
                <a16:creationId xmlns:a16="http://schemas.microsoft.com/office/drawing/2014/main" id="{198407DF-38B6-3489-E056-3DFA33AF1A79}"/>
              </a:ext>
            </a:extLst>
          </p:cNvPr>
          <p:cNvSpPr txBox="1"/>
          <p:nvPr/>
        </p:nvSpPr>
        <p:spPr>
          <a:xfrm>
            <a:off x="9724376" y="6197759"/>
            <a:ext cx="51361"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AE" sz="1200" b="0" i="0" u="none" strike="noStrike" kern="1200" cap="none" spc="0" normalizeH="0" baseline="0" noProof="0">
              <a:ln>
                <a:noFill/>
              </a:ln>
              <a:solidFill>
                <a:srgbClr val="5E5E5E"/>
              </a:solidFill>
              <a:effectLst/>
              <a:uLnTx/>
              <a:uFillTx/>
              <a:latin typeface="Calibri" panose="020F0502020204030204"/>
              <a:ea typeface="+mn-ea"/>
              <a:cs typeface="+mn-cs"/>
              <a:sym typeface="Helvetica Neue"/>
            </a:endParaRPr>
          </a:p>
        </p:txBody>
      </p:sp>
      <p:sp>
        <p:nvSpPr>
          <p:cNvPr id="4" name="Rectangle 3">
            <a:extLst>
              <a:ext uri="{FF2B5EF4-FFF2-40B4-BE49-F238E27FC236}">
                <a16:creationId xmlns:a16="http://schemas.microsoft.com/office/drawing/2014/main" id="{E328C54B-06A7-79BA-4EF9-3CCB1EF181E1}"/>
              </a:ext>
            </a:extLst>
          </p:cNvPr>
          <p:cNvSpPr/>
          <p:nvPr/>
        </p:nvSpPr>
        <p:spPr>
          <a:xfrm>
            <a:off x="9993404" y="775884"/>
            <a:ext cx="2198596" cy="576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Shurooq Almheiri</a:t>
            </a:r>
          </a:p>
        </p:txBody>
      </p:sp>
      <p:grpSp>
        <p:nvGrpSpPr>
          <p:cNvPr id="3" name="Group 2">
            <a:extLst>
              <a:ext uri="{FF2B5EF4-FFF2-40B4-BE49-F238E27FC236}">
                <a16:creationId xmlns:a16="http://schemas.microsoft.com/office/drawing/2014/main" id="{41FA30E0-E9AE-30EA-F39A-245ADA888746}"/>
              </a:ext>
            </a:extLst>
          </p:cNvPr>
          <p:cNvGrpSpPr/>
          <p:nvPr/>
        </p:nvGrpSpPr>
        <p:grpSpPr>
          <a:xfrm>
            <a:off x="2118551" y="158229"/>
            <a:ext cx="7221229" cy="375846"/>
            <a:chOff x="1097061" y="158024"/>
            <a:chExt cx="7221229" cy="375846"/>
          </a:xfrm>
        </p:grpSpPr>
        <p:grpSp>
          <p:nvGrpSpPr>
            <p:cNvPr id="5" name="Group 4">
              <a:extLst>
                <a:ext uri="{FF2B5EF4-FFF2-40B4-BE49-F238E27FC236}">
                  <a16:creationId xmlns:a16="http://schemas.microsoft.com/office/drawing/2014/main" id="{DC7FCF0F-5170-0905-D334-B46B1E5921D5}"/>
                </a:ext>
              </a:extLst>
            </p:cNvPr>
            <p:cNvGrpSpPr/>
            <p:nvPr/>
          </p:nvGrpSpPr>
          <p:grpSpPr>
            <a:xfrm>
              <a:off x="3116677" y="158024"/>
              <a:ext cx="2637926" cy="375846"/>
              <a:chOff x="13338508" y="3004710"/>
              <a:chExt cx="2453443" cy="375846"/>
            </a:xfrm>
          </p:grpSpPr>
          <p:pic>
            <p:nvPicPr>
              <p:cNvPr id="12" name="Picture 11" descr="Icon&#10;&#10;Description automatically generated">
                <a:extLst>
                  <a:ext uri="{FF2B5EF4-FFF2-40B4-BE49-F238E27FC236}">
                    <a16:creationId xmlns:a16="http://schemas.microsoft.com/office/drawing/2014/main" id="{EC870C48-4884-9192-3D01-BBF4EA314770}"/>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10000" b="90000" l="10000" r="90000">
                            <a14:foregroundMark x1="60948" y1="26797" x2="60948" y2="26797"/>
                            <a14:foregroundMark x1="65033" y1="36438" x2="65033" y2="36438"/>
                            <a14:foregroundMark x1="59150" y1="49837" x2="59150" y2="49837"/>
                            <a14:foregroundMark x1="61111" y1="66503" x2="61111" y2="66503"/>
                            <a14:foregroundMark x1="62908" y1="75000" x2="62908" y2="75000"/>
                            <a14:backgroundMark x1="62745" y1="37908" x2="62745" y2="37908"/>
                          </a14:backgroundRemoval>
                        </a14:imgEffect>
                      </a14:imgLayer>
                    </a14:imgProps>
                  </a:ext>
                  <a:ext uri="{28A0092B-C50C-407E-A947-70E740481C1C}">
                    <a14:useLocalDpi xmlns:a14="http://schemas.microsoft.com/office/drawing/2010/main" val="0"/>
                  </a:ext>
                </a:extLst>
              </a:blip>
              <a:stretch>
                <a:fillRect/>
              </a:stretch>
            </p:blipFill>
            <p:spPr>
              <a:xfrm>
                <a:off x="13338508" y="3004710"/>
                <a:ext cx="376459" cy="375846"/>
              </a:xfrm>
              <a:prstGeom prst="rect">
                <a:avLst/>
              </a:prstGeom>
            </p:spPr>
          </p:pic>
          <p:sp>
            <p:nvSpPr>
              <p:cNvPr id="13" name="TextBox 12">
                <a:extLst>
                  <a:ext uri="{FF2B5EF4-FFF2-40B4-BE49-F238E27FC236}">
                    <a16:creationId xmlns:a16="http://schemas.microsoft.com/office/drawing/2014/main" id="{8D915AA9-EB5D-D257-A998-5EAEE33F7AC2}"/>
                  </a:ext>
                </a:extLst>
              </p:cNvPr>
              <p:cNvSpPr txBox="1"/>
              <p:nvPr/>
            </p:nvSpPr>
            <p:spPr>
              <a:xfrm>
                <a:off x="13692873" y="3063832"/>
                <a:ext cx="209907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Dubai" panose="020B0503030403030204" pitchFamily="34" charset="-78"/>
                    <a:ea typeface="+mn-ea"/>
                    <a:cs typeface="Dubai" panose="020B0503030403030204" pitchFamily="34" charset="-78"/>
                  </a:rPr>
                  <a:t>DIGITAL TRANSFORMATION</a:t>
                </a:r>
              </a:p>
            </p:txBody>
          </p:sp>
        </p:grpSp>
        <p:grpSp>
          <p:nvGrpSpPr>
            <p:cNvPr id="6" name="Group 5">
              <a:extLst>
                <a:ext uri="{FF2B5EF4-FFF2-40B4-BE49-F238E27FC236}">
                  <a16:creationId xmlns:a16="http://schemas.microsoft.com/office/drawing/2014/main" id="{CFDA625C-43B2-1C48-B0A8-36559BA796F9}"/>
                </a:ext>
              </a:extLst>
            </p:cNvPr>
            <p:cNvGrpSpPr/>
            <p:nvPr/>
          </p:nvGrpSpPr>
          <p:grpSpPr>
            <a:xfrm>
              <a:off x="6315147" y="180211"/>
              <a:ext cx="2003143" cy="325943"/>
              <a:chOff x="3605554" y="3277514"/>
              <a:chExt cx="1863054" cy="325943"/>
            </a:xfrm>
          </p:grpSpPr>
          <p:pic>
            <p:nvPicPr>
              <p:cNvPr id="10" name="Picture 9">
                <a:extLst>
                  <a:ext uri="{FF2B5EF4-FFF2-40B4-BE49-F238E27FC236}">
                    <a16:creationId xmlns:a16="http://schemas.microsoft.com/office/drawing/2014/main" id="{D9B12B00-D6EB-A681-A754-F4058CA44856}"/>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backgroundRemoval t="8036" b="96429" l="6250" r="93750">
                            <a14:foregroundMark x1="6250" y1="42411" x2="6250" y2="42411"/>
                            <a14:foregroundMark x1="50000" y1="8036" x2="50000" y2="8036"/>
                            <a14:foregroundMark x1="94196" y1="41071" x2="94196" y2="41071"/>
                            <a14:foregroundMark x1="74554" y1="92411" x2="74554" y2="92411"/>
                            <a14:foregroundMark x1="22768" y1="94196" x2="22768" y2="94196"/>
                            <a14:foregroundMark x1="78125" y1="96429" x2="78125" y2="96429"/>
                          </a14:backgroundRemoval>
                        </a14:imgEffect>
                      </a14:imgLayer>
                    </a14:imgProps>
                  </a:ext>
                  <a:ext uri="{28A0092B-C50C-407E-A947-70E740481C1C}">
                    <a14:useLocalDpi xmlns:a14="http://schemas.microsoft.com/office/drawing/2010/main" val="0"/>
                  </a:ext>
                </a:extLst>
              </a:blip>
              <a:stretch>
                <a:fillRect/>
              </a:stretch>
            </p:blipFill>
            <p:spPr>
              <a:xfrm rot="10800000" flipV="1">
                <a:off x="3605554" y="3277514"/>
                <a:ext cx="325943" cy="325943"/>
              </a:xfrm>
              <a:prstGeom prst="rect">
                <a:avLst/>
              </a:prstGeom>
            </p:spPr>
          </p:pic>
          <p:sp>
            <p:nvSpPr>
              <p:cNvPr id="11" name="Rectangle 10">
                <a:extLst>
                  <a:ext uri="{FF2B5EF4-FFF2-40B4-BE49-F238E27FC236}">
                    <a16:creationId xmlns:a16="http://schemas.microsoft.com/office/drawing/2014/main" id="{ED38E8D4-AA8C-1F69-B877-50EDDD5DF271}"/>
                  </a:ext>
                </a:extLst>
              </p:cNvPr>
              <p:cNvSpPr/>
              <p:nvPr/>
            </p:nvSpPr>
            <p:spPr>
              <a:xfrm>
                <a:off x="3928749" y="3323288"/>
                <a:ext cx="1539859"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FUTURE LEADERSHIP</a:t>
                </a:r>
              </a:p>
            </p:txBody>
          </p:sp>
        </p:grpSp>
        <p:grpSp>
          <p:nvGrpSpPr>
            <p:cNvPr id="7" name="Group 6">
              <a:extLst>
                <a:ext uri="{FF2B5EF4-FFF2-40B4-BE49-F238E27FC236}">
                  <a16:creationId xmlns:a16="http://schemas.microsoft.com/office/drawing/2014/main" id="{651BF913-F115-20E7-2CAB-FC39482C746A}"/>
                </a:ext>
              </a:extLst>
            </p:cNvPr>
            <p:cNvGrpSpPr/>
            <p:nvPr/>
          </p:nvGrpSpPr>
          <p:grpSpPr>
            <a:xfrm>
              <a:off x="1097061" y="173304"/>
              <a:ext cx="1487794" cy="316757"/>
              <a:chOff x="13200596" y="-1743353"/>
              <a:chExt cx="1383746" cy="316757"/>
            </a:xfrm>
          </p:grpSpPr>
          <p:sp>
            <p:nvSpPr>
              <p:cNvPr id="8" name="TextBox 7">
                <a:extLst>
                  <a:ext uri="{FF2B5EF4-FFF2-40B4-BE49-F238E27FC236}">
                    <a16:creationId xmlns:a16="http://schemas.microsoft.com/office/drawing/2014/main" id="{14414C30-F2F4-2EA7-A2EE-510CF3657837}"/>
                  </a:ext>
                </a:extLst>
              </p:cNvPr>
              <p:cNvSpPr txBox="1"/>
              <p:nvPr/>
            </p:nvSpPr>
            <p:spPr>
              <a:xfrm>
                <a:off x="13532222" y="-1703595"/>
                <a:ext cx="105212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HIGHLIGHTS </a:t>
                </a:r>
              </a:p>
            </p:txBody>
          </p:sp>
          <p:pic>
            <p:nvPicPr>
              <p:cNvPr id="9" name="Picture 8" descr="A picture containing icon&#10;&#10;Description automatically generated">
                <a:extLst>
                  <a:ext uri="{FF2B5EF4-FFF2-40B4-BE49-F238E27FC236}">
                    <a16:creationId xmlns:a16="http://schemas.microsoft.com/office/drawing/2014/main" id="{EECA8D30-99ED-71F0-5FD0-6574D07BBB2C}"/>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1429" b="94184" l="4022" r="96957">
                            <a14:foregroundMark x1="23913" y1="2857" x2="23913" y2="2857"/>
                            <a14:foregroundMark x1="21522" y1="1429" x2="21522" y2="1429"/>
                            <a14:foregroundMark x1="4239" y1="7347" x2="4239" y2="7347"/>
                            <a14:foregroundMark x1="97065" y1="8776" x2="97065" y2="8776"/>
                            <a14:foregroundMark x1="25543" y1="94184" x2="25543" y2="94184"/>
                            <a14:foregroundMark x1="32065" y1="87041" x2="32065" y2="87041"/>
                            <a14:backgroundMark x1="33043" y1="16327" x2="33043" y2="16327"/>
                          </a14:backgroundRemoval>
                        </a14:imgEffect>
                      </a14:imgLayer>
                    </a14:imgProps>
                  </a:ext>
                  <a:ext uri="{28A0092B-C50C-407E-A947-70E740481C1C}">
                    <a14:useLocalDpi xmlns:a14="http://schemas.microsoft.com/office/drawing/2010/main" val="0"/>
                  </a:ext>
                </a:extLst>
              </a:blip>
              <a:stretch>
                <a:fillRect/>
              </a:stretch>
            </p:blipFill>
            <p:spPr>
              <a:xfrm>
                <a:off x="13200596" y="-1743353"/>
                <a:ext cx="294692" cy="313911"/>
              </a:xfrm>
              <a:prstGeom prst="rect">
                <a:avLst/>
              </a:prstGeom>
            </p:spPr>
          </p:pic>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Rounded Rectangle"/>
          <p:cNvSpPr/>
          <p:nvPr/>
        </p:nvSpPr>
        <p:spPr>
          <a:xfrm>
            <a:off x="4464460" y="2854587"/>
            <a:ext cx="1904161" cy="1361306"/>
          </a:xfrm>
          <a:prstGeom prst="roundRect">
            <a:avLst>
              <a:gd name="adj" fmla="val 4807"/>
            </a:avLst>
          </a:prstGeom>
          <a:solidFill>
            <a:srgbClr val="4A6073"/>
          </a:solidFill>
          <a:ln w="12700">
            <a:miter lim="400000"/>
          </a:ln>
        </p:spPr>
        <p:txBody>
          <a:bodyPr lIns="25400" tIns="25400" rIns="25400" bIns="25400" anchor="ct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374" name="Rounded Rectangle"/>
          <p:cNvSpPr/>
          <p:nvPr/>
        </p:nvSpPr>
        <p:spPr>
          <a:xfrm>
            <a:off x="2399062" y="2854587"/>
            <a:ext cx="1904161" cy="1361306"/>
          </a:xfrm>
          <a:prstGeom prst="roundRect">
            <a:avLst>
              <a:gd name="adj" fmla="val 4807"/>
            </a:avLst>
          </a:prstGeom>
          <a:solidFill>
            <a:srgbClr val="4A6073"/>
          </a:solidFill>
          <a:ln w="12700">
            <a:miter lim="400000"/>
          </a:ln>
        </p:spPr>
        <p:txBody>
          <a:bodyPr lIns="25400" tIns="25400" rIns="25400" bIns="25400" anchor="ct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375" name="The project aims develop a corporate wide digital transformation strategy that shall define DEWA digital aspiration, key areas of action and the roadmap to achieve effective and value adding digital transformation across all divisions to support our stak"/>
          <p:cNvSpPr/>
          <p:nvPr/>
        </p:nvSpPr>
        <p:spPr>
          <a:xfrm>
            <a:off x="0" y="761957"/>
            <a:ext cx="12192000" cy="582778"/>
          </a:xfrm>
          <a:prstGeom prst="rect">
            <a:avLst/>
          </a:prstGeom>
          <a:solidFill>
            <a:srgbClr val="314D5B">
              <a:alpha val="64999"/>
            </a:srgbClr>
          </a:solidFill>
          <a:ln w="12700">
            <a:miter lim="400000"/>
          </a:ln>
          <a:effectLst>
            <a:outerShdw blurRad="1270000" dist="444500" dir="5400000" rotWithShape="0">
              <a:srgbClr val="000000">
                <a:alpha val="18157"/>
              </a:srgbClr>
            </a:outerShdw>
          </a:effectLst>
        </p:spPr>
        <p:txBody>
          <a:bodyPr tIns="45720" bIns="45720" anchor="ctr"/>
          <a:lstStyle/>
          <a:p>
            <a:pPr marL="0" marR="76200" lvl="0" indent="0" algn="just" defTabSz="457200" rtl="0" eaLnBrk="1" fontAlgn="auto" latinLnBrk="0" hangingPunct="1">
              <a:lnSpc>
                <a:spcPct val="80000"/>
              </a:lnSpc>
              <a:spcBef>
                <a:spcPts val="0"/>
              </a:spcBef>
              <a:spcAft>
                <a:spcPts val="0"/>
              </a:spcAft>
              <a:buClrTx/>
              <a:buSzTx/>
              <a:buFontTx/>
              <a:buNone/>
              <a:tabLst/>
              <a:defRPr spc="105">
                <a:solidFill>
                  <a:srgbClr val="FFFFFF"/>
                </a:solidFill>
                <a:latin typeface="Dubai Regular"/>
                <a:ea typeface="Dubai Regular"/>
                <a:cs typeface="Dubai Regular"/>
                <a:sym typeface="Dubai Regular"/>
              </a:defRPr>
            </a:pPr>
            <a:endParaRPr kumimoji="0" sz="900" b="0" i="0" u="none" strike="noStrike" kern="1200" cap="none" spc="105" normalizeH="0" baseline="0" noProof="0">
              <a:ln>
                <a:noFill/>
              </a:ln>
              <a:solidFill>
                <a:srgbClr val="FFFFFF"/>
              </a:solidFill>
              <a:effectLst/>
              <a:uLnTx/>
              <a:uFillTx/>
              <a:latin typeface="Dubai Regular"/>
              <a:cs typeface="Dubai Regular"/>
              <a:sym typeface="Dubai Regular"/>
            </a:endParaRPr>
          </a:p>
        </p:txBody>
      </p:sp>
      <p:grpSp>
        <p:nvGrpSpPr>
          <p:cNvPr id="378" name="Group"/>
          <p:cNvGrpSpPr/>
          <p:nvPr/>
        </p:nvGrpSpPr>
        <p:grpSpPr>
          <a:xfrm>
            <a:off x="302468" y="678267"/>
            <a:ext cx="708917" cy="708919"/>
            <a:chOff x="0" y="0"/>
            <a:chExt cx="1417832" cy="1417836"/>
          </a:xfrm>
        </p:grpSpPr>
        <p:sp>
          <p:nvSpPr>
            <p:cNvPr id="376" name="Circle"/>
            <p:cNvSpPr/>
            <p:nvPr/>
          </p:nvSpPr>
          <p:spPr>
            <a:xfrm>
              <a:off x="-1" y="-1"/>
              <a:ext cx="1417834" cy="1417837"/>
            </a:xfrm>
            <a:prstGeom prst="ellipse">
              <a:avLst/>
            </a:prstGeom>
            <a:solidFill>
              <a:srgbClr val="17A089"/>
            </a:solidFill>
            <a:ln w="12700" cap="flat">
              <a:noFill/>
              <a:miter lim="400000"/>
            </a:ln>
            <a:effectLst/>
          </p:spPr>
          <p:txBody>
            <a:bodyPr wrap="square" lIns="45720" tIns="45720" rIns="45720" bIns="4572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600">
                  <a:solidFill>
                    <a:srgbClr val="5EC27F"/>
                  </a:solidFill>
                  <a:latin typeface="Dubai Bold"/>
                  <a:ea typeface="Dubai Bold"/>
                  <a:cs typeface="Dubai Bold"/>
                  <a:sym typeface="Dubai Bold"/>
                </a:defRPr>
              </a:pPr>
              <a:endParaRPr kumimoji="0" sz="800" b="0" i="0" u="none" strike="noStrike" kern="1200" cap="none" spc="0" normalizeH="0" baseline="0" noProof="0">
                <a:ln>
                  <a:noFill/>
                </a:ln>
                <a:solidFill>
                  <a:srgbClr val="5EC27F"/>
                </a:solidFill>
                <a:effectLst/>
                <a:uLnTx/>
                <a:uFillTx/>
                <a:latin typeface="Dubai Bold"/>
                <a:cs typeface="Dubai Bold"/>
                <a:sym typeface="Dubai Bold"/>
              </a:endParaRPr>
            </a:p>
          </p:txBody>
        </p:sp>
        <p:sp>
          <p:nvSpPr>
            <p:cNvPr id="377" name="Shape"/>
            <p:cNvSpPr/>
            <p:nvPr/>
          </p:nvSpPr>
          <p:spPr>
            <a:xfrm>
              <a:off x="267838" y="264675"/>
              <a:ext cx="882151" cy="882152"/>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8"/>
                    <a:pt x="17673" y="7364"/>
                  </a:cubicBezTo>
                  <a:cubicBezTo>
                    <a:pt x="17673" y="6787"/>
                    <a:pt x="17339" y="6295"/>
                    <a:pt x="16856" y="6052"/>
                  </a:cubicBezTo>
                  <a:cubicBezTo>
                    <a:pt x="17033" y="5170"/>
                    <a:pt x="17144" y="4264"/>
                    <a:pt x="17167" y="3336"/>
                  </a:cubicBezTo>
                  <a:cubicBezTo>
                    <a:pt x="19277" y="5136"/>
                    <a:pt x="20618" y="7809"/>
                    <a:pt x="20618" y="10800"/>
                  </a:cubicBezTo>
                  <a:cubicBezTo>
                    <a:pt x="20618" y="11764"/>
                    <a:pt x="20469" y="12690"/>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6"/>
                    <a:pt x="10556" y="16200"/>
                    <a:pt x="10800" y="16200"/>
                  </a:cubicBezTo>
                  <a:cubicBezTo>
                    <a:pt x="11273" y="16200"/>
                    <a:pt x="11689" y="15974"/>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3"/>
                  </a:moveTo>
                  <a:cubicBezTo>
                    <a:pt x="3476" y="16840"/>
                    <a:pt x="3436" y="16280"/>
                    <a:pt x="3436" y="15709"/>
                  </a:cubicBezTo>
                  <a:cubicBezTo>
                    <a:pt x="3436" y="14764"/>
                    <a:pt x="3536" y="13842"/>
                    <a:pt x="3707" y="12946"/>
                  </a:cubicBezTo>
                  <a:cubicBezTo>
                    <a:pt x="5455" y="13988"/>
                    <a:pt x="7377" y="14767"/>
                    <a:pt x="9421" y="15227"/>
                  </a:cubicBezTo>
                  <a:cubicBezTo>
                    <a:pt x="9431" y="15254"/>
                    <a:pt x="9436" y="15282"/>
                    <a:pt x="9447" y="15308"/>
                  </a:cubicBezTo>
                  <a:cubicBezTo>
                    <a:pt x="7724" y="16421"/>
                    <a:pt x="5761" y="17193"/>
                    <a:pt x="3643" y="17507"/>
                  </a:cubicBezTo>
                  <a:cubicBezTo>
                    <a:pt x="3608" y="17469"/>
                    <a:pt x="3573" y="17430"/>
                    <a:pt x="3539" y="17393"/>
                  </a:cubicBezTo>
                  <a:moveTo>
                    <a:pt x="3075" y="11369"/>
                  </a:moveTo>
                  <a:cubicBezTo>
                    <a:pt x="2361" y="10869"/>
                    <a:pt x="1683" y="10322"/>
                    <a:pt x="1046" y="9729"/>
                  </a:cubicBezTo>
                  <a:cubicBezTo>
                    <a:pt x="1528" y="5299"/>
                    <a:pt x="4955" y="1762"/>
                    <a:pt x="9331" y="1104"/>
                  </a:cubicBezTo>
                  <a:cubicBezTo>
                    <a:pt x="9335" y="1629"/>
                    <a:pt x="9363" y="2148"/>
                    <a:pt x="9417" y="2660"/>
                  </a:cubicBezTo>
                  <a:cubicBezTo>
                    <a:pt x="8572" y="3227"/>
                    <a:pt x="7787" y="3879"/>
                    <a:pt x="7069" y="4597"/>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4"/>
                    <a:pt x="3936" y="11937"/>
                  </a:cubicBezTo>
                  <a:cubicBezTo>
                    <a:pt x="4379" y="10266"/>
                    <a:pt x="5100" y="8709"/>
                    <a:pt x="6060" y="7326"/>
                  </a:cubicBezTo>
                  <a:cubicBezTo>
                    <a:pt x="6164" y="7349"/>
                    <a:pt x="6271" y="7364"/>
                    <a:pt x="6382" y="7364"/>
                  </a:cubicBezTo>
                  <a:cubicBezTo>
                    <a:pt x="7195" y="7364"/>
                    <a:pt x="7855" y="6705"/>
                    <a:pt x="7855" y="5891"/>
                  </a:cubicBezTo>
                  <a:cubicBezTo>
                    <a:pt x="7855" y="5688"/>
                    <a:pt x="7813" y="5494"/>
                    <a:pt x="7739" y="5318"/>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1"/>
                    <a:pt x="11005" y="1708"/>
                    <a:pt x="10354" y="2082"/>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6"/>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8"/>
                    <a:pt x="15149" y="8393"/>
                  </a:cubicBezTo>
                  <a:cubicBezTo>
                    <a:pt x="14827" y="9199"/>
                    <a:pt x="14443" y="9974"/>
                    <a:pt x="13991" y="10701"/>
                  </a:cubicBezTo>
                  <a:cubicBezTo>
                    <a:pt x="12159" y="8620"/>
                    <a:pt x="10894" y="6025"/>
                    <a:pt x="10469" y="3152"/>
                  </a:cubicBezTo>
                  <a:cubicBezTo>
                    <a:pt x="11590" y="2463"/>
                    <a:pt x="12813" y="1934"/>
                    <a:pt x="14106" y="1565"/>
                  </a:cubicBezTo>
                  <a:cubicBezTo>
                    <a:pt x="14844" y="1829"/>
                    <a:pt x="15544" y="2174"/>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F9F9F9"/>
            </a:solidFill>
            <a:ln w="12700" cap="flat">
              <a:noFill/>
              <a:miter lim="400000"/>
            </a:ln>
            <a:effectLst/>
          </p:spPr>
          <p:txBody>
            <a:bodyPr wrap="square" lIns="45720" tIns="45720" rIns="45720" bIns="4572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a:solidFill>
                    <a:srgbClr val="05686C"/>
                  </a:solidFill>
                  <a:latin typeface="Dubai Bold"/>
                  <a:ea typeface="Dubai Bold"/>
                  <a:cs typeface="Dubai Bold"/>
                  <a:sym typeface="Dubai Bold"/>
                </a:defRPr>
              </a:pPr>
              <a:endParaRPr kumimoji="0" sz="900" b="0" i="0" u="none" strike="noStrike" kern="1200" cap="none" spc="0" normalizeH="0" baseline="0" noProof="0">
                <a:ln>
                  <a:noFill/>
                </a:ln>
                <a:solidFill>
                  <a:srgbClr val="05686C"/>
                </a:solidFill>
                <a:effectLst/>
                <a:uLnTx/>
                <a:uFillTx/>
                <a:latin typeface="Dubai Bold"/>
                <a:cs typeface="Dubai Bold"/>
                <a:sym typeface="Dubai Bold"/>
              </a:endParaRPr>
            </a:p>
          </p:txBody>
        </p:sp>
      </p:grpSp>
      <p:sp>
        <p:nvSpPr>
          <p:cNvPr id="379" name="The project aims develop a corporate wide digital transformation strategy that shall define DEWA digital aspiration, key areas of action and the roadmap to achieve effective and value adding digital transformation across all divisions to support our stak"/>
          <p:cNvSpPr txBox="1"/>
          <p:nvPr/>
        </p:nvSpPr>
        <p:spPr>
          <a:xfrm>
            <a:off x="1145302" y="853289"/>
            <a:ext cx="10819287" cy="409856"/>
          </a:xfrm>
          <a:prstGeom prst="rect">
            <a:avLst/>
          </a:prstGeom>
          <a:ln w="12700">
            <a:miter lim="400000"/>
          </a:ln>
          <a:effectLst>
            <a:outerShdw blurRad="1270000" dist="444500" dir="5400000" rotWithShape="0">
              <a:srgbClr val="000000">
                <a:alpha val="1815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0" marR="76200" lvl="0" indent="0" algn="just" defTabSz="457200" rtl="0" eaLnBrk="1" fontAlgn="auto" latinLnBrk="0" hangingPunct="1">
              <a:lnSpc>
                <a:spcPct val="80000"/>
              </a:lnSpc>
              <a:spcBef>
                <a:spcPts val="0"/>
              </a:spcBef>
              <a:spcAft>
                <a:spcPts val="0"/>
              </a:spcAft>
              <a:buClrTx/>
              <a:buSzTx/>
              <a:buFontTx/>
              <a:buNone/>
              <a:tabLst/>
              <a:defRPr sz="2800" spc="105">
                <a:solidFill>
                  <a:srgbClr val="FFFFFF"/>
                </a:solidFill>
                <a:latin typeface="Dubai Medium"/>
                <a:ea typeface="Dubai Medium"/>
                <a:cs typeface="Dubai Medium"/>
                <a:sym typeface="Dubai Medium"/>
              </a:defRPr>
            </a:pPr>
            <a:r>
              <a:rPr kumimoji="0" sz="1400" b="0" i="0" u="none" strike="noStrike" kern="1200" cap="none" spc="105" normalizeH="0" baseline="0" noProof="0" dirty="0">
                <a:ln>
                  <a:noFill/>
                </a:ln>
                <a:solidFill>
                  <a:srgbClr val="FFFFFF"/>
                </a:solidFill>
                <a:effectLst/>
                <a:uLnTx/>
                <a:uFillTx/>
                <a:latin typeface="Dubai Medium"/>
                <a:cs typeface="Dubai Medium"/>
                <a:sym typeface="Dubai Medium"/>
              </a:rPr>
              <a:t>DIGITIZED SERVICES </a:t>
            </a:r>
            <a:endParaRPr kumimoji="0" sz="2700" b="0" i="0" u="none" strike="noStrike" kern="1200" cap="none" spc="105" normalizeH="0" baseline="0" noProof="0" dirty="0">
              <a:ln>
                <a:noFill/>
              </a:ln>
              <a:solidFill>
                <a:srgbClr val="FFFFFF"/>
              </a:solidFill>
              <a:effectLst/>
              <a:uLnTx/>
              <a:uFillTx/>
              <a:latin typeface="Dubai Medium"/>
              <a:cs typeface="Dubai Medium"/>
              <a:sym typeface="Dubai Medium"/>
            </a:endParaRPr>
          </a:p>
          <a:p>
            <a:pPr marL="0" marR="76200" lvl="0" indent="0" algn="just" defTabSz="457200" rtl="0" eaLnBrk="1" fontAlgn="auto" latinLnBrk="0" hangingPunct="1">
              <a:lnSpc>
                <a:spcPct val="80000"/>
              </a:lnSpc>
              <a:spcBef>
                <a:spcPts val="0"/>
              </a:spcBef>
              <a:spcAft>
                <a:spcPts val="0"/>
              </a:spcAft>
              <a:buClrTx/>
              <a:buSzTx/>
              <a:buFontTx/>
              <a:buNone/>
              <a:tabLst/>
              <a:defRPr sz="400" spc="105">
                <a:solidFill>
                  <a:srgbClr val="FFFFFF"/>
                </a:solidFill>
                <a:latin typeface="Dubai Regular"/>
                <a:ea typeface="Dubai Regular"/>
                <a:cs typeface="Dubai Regular"/>
                <a:sym typeface="Dubai Regular"/>
              </a:defRPr>
            </a:pPr>
            <a:endParaRPr kumimoji="0" sz="450" b="0" i="0" u="none" strike="noStrike" kern="1200" cap="none" spc="105" normalizeH="0" baseline="0" noProof="0" dirty="0">
              <a:ln>
                <a:noFill/>
              </a:ln>
              <a:solidFill>
                <a:srgbClr val="FFFFFF"/>
              </a:solidFill>
              <a:effectLst/>
              <a:uLnTx/>
              <a:uFillTx/>
              <a:latin typeface="Dubai Regular"/>
              <a:cs typeface="Dubai Regular"/>
              <a:sym typeface="Dubai Regular"/>
            </a:endParaRPr>
          </a:p>
          <a:p>
            <a:pPr marL="0" marR="76200" lvl="0" indent="0" algn="just" defTabSz="457200" rtl="0" eaLnBrk="1" fontAlgn="auto" latinLnBrk="0" hangingPunct="1">
              <a:lnSpc>
                <a:spcPct val="80000"/>
              </a:lnSpc>
              <a:spcBef>
                <a:spcPts val="0"/>
              </a:spcBef>
              <a:spcAft>
                <a:spcPts val="0"/>
              </a:spcAft>
              <a:buClrTx/>
              <a:buSzTx/>
              <a:buFontTx/>
              <a:buNone/>
              <a:tabLst/>
              <a:defRPr sz="2000" spc="105">
                <a:solidFill>
                  <a:srgbClr val="FFFFFF"/>
                </a:solidFill>
                <a:latin typeface="Dubai Regular"/>
                <a:ea typeface="Dubai Regular"/>
                <a:cs typeface="Dubai Regular"/>
                <a:sym typeface="Dubai Regular"/>
              </a:defRPr>
            </a:pPr>
            <a:r>
              <a:rPr kumimoji="0" sz="1000" b="0" i="0" u="none" strike="noStrike" kern="1200" cap="none" spc="105" normalizeH="0" baseline="0" noProof="0" dirty="0">
                <a:ln>
                  <a:noFill/>
                </a:ln>
                <a:solidFill>
                  <a:srgbClr val="FFFFFF"/>
                </a:solidFill>
                <a:effectLst/>
                <a:uLnTx/>
                <a:uFillTx/>
                <a:latin typeface="Dubai Regular"/>
                <a:cs typeface="Dubai Regular"/>
                <a:sym typeface="Dubai Regular"/>
              </a:rPr>
              <a:t>Ensuring seamless and secure implementation to deliver critical projects on-time</a:t>
            </a:r>
          </a:p>
        </p:txBody>
      </p:sp>
      <p:sp>
        <p:nvSpPr>
          <p:cNvPr id="390" name="AI OS: DEWA App in ChatGPT"/>
          <p:cNvSpPr txBox="1"/>
          <p:nvPr/>
        </p:nvSpPr>
        <p:spPr>
          <a:xfrm>
            <a:off x="292760" y="1530759"/>
            <a:ext cx="3985002" cy="443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5100" b="1">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550" b="1" i="0" u="none" strike="noStrike" kern="1200" cap="none" spc="0" normalizeH="0" baseline="0" noProof="0">
                <a:ln>
                  <a:noFill/>
                </a:ln>
                <a:solidFill>
                  <a:srgbClr val="FFFFFF"/>
                </a:solidFill>
                <a:effectLst/>
                <a:uLnTx/>
                <a:uFillTx/>
                <a:latin typeface="Calibri" panose="020F0502020204030204"/>
                <a:ea typeface="+mn-ea"/>
                <a:cs typeface="+mn-cs"/>
              </a:rPr>
              <a:t>AI OS: DEWA App in ChatGPT</a:t>
            </a:r>
          </a:p>
        </p:txBody>
      </p:sp>
      <p:sp>
        <p:nvSpPr>
          <p:cNvPr id="391" name="The DEWA App in ChatGPT is part of the DEWA AI OS initiative, integrating DEWA services into a conversational, AI-powered interface that enables customers to interact using natural language."/>
          <p:cNvSpPr txBox="1"/>
          <p:nvPr/>
        </p:nvSpPr>
        <p:spPr>
          <a:xfrm>
            <a:off x="303009" y="2035885"/>
            <a:ext cx="5721813" cy="65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defTabSz="457200">
              <a:spcBef>
                <a:spcPts val="1200"/>
              </a:spcBef>
              <a:defRPr sz="2600">
                <a:solidFill>
                  <a:srgbClr val="FFFFFF"/>
                </a:solidFill>
                <a:latin typeface="Helvetica Neue Light"/>
                <a:ea typeface="Helvetica Neue Light"/>
                <a:cs typeface="Helvetica Neue Light"/>
                <a:sym typeface="Helvetica Neue Light"/>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Helvetica Neue Light"/>
                <a:sym typeface="Helvetica Neue Light"/>
              </a:rPr>
              <a:t>The DEWA App in ChatGPT is part of the DEWA AI OS initiative, integrating DEWA services into a conversational, AI-powered interface that enables customers to interact using natural language.</a:t>
            </a:r>
          </a:p>
        </p:txBody>
      </p:sp>
      <p:pic>
        <p:nvPicPr>
          <p:cNvPr id="392" name="Group 26866.png" descr="Group 26866.png"/>
          <p:cNvPicPr>
            <a:picLocks noChangeAspect="1"/>
          </p:cNvPicPr>
          <p:nvPr/>
        </p:nvPicPr>
        <p:blipFill>
          <a:blip r:embed="rId2"/>
          <a:stretch>
            <a:fillRect/>
          </a:stretch>
        </p:blipFill>
        <p:spPr>
          <a:xfrm>
            <a:off x="6863044" y="1871921"/>
            <a:ext cx="1550979" cy="1960671"/>
          </a:xfrm>
          <a:prstGeom prst="rect">
            <a:avLst/>
          </a:prstGeom>
          <a:ln w="12700">
            <a:miter lim="400000"/>
          </a:ln>
        </p:spPr>
      </p:pic>
      <p:pic>
        <p:nvPicPr>
          <p:cNvPr id="393" name="Group 26867.png" descr="Group 26867.png"/>
          <p:cNvPicPr>
            <a:picLocks noChangeAspect="1"/>
          </p:cNvPicPr>
          <p:nvPr/>
        </p:nvPicPr>
        <p:blipFill>
          <a:blip r:embed="rId3"/>
          <a:stretch>
            <a:fillRect/>
          </a:stretch>
        </p:blipFill>
        <p:spPr>
          <a:xfrm>
            <a:off x="8600633" y="1854363"/>
            <a:ext cx="1550979" cy="1995788"/>
          </a:xfrm>
          <a:prstGeom prst="rect">
            <a:avLst/>
          </a:prstGeom>
          <a:ln w="12700">
            <a:miter lim="400000"/>
          </a:ln>
        </p:spPr>
      </p:pic>
      <p:pic>
        <p:nvPicPr>
          <p:cNvPr id="394" name="Group 26868-1.png" descr="Group 26868-1.png"/>
          <p:cNvPicPr>
            <a:picLocks noChangeAspect="1"/>
          </p:cNvPicPr>
          <p:nvPr/>
        </p:nvPicPr>
        <p:blipFill>
          <a:blip r:embed="rId4"/>
          <a:stretch>
            <a:fillRect/>
          </a:stretch>
        </p:blipFill>
        <p:spPr>
          <a:xfrm>
            <a:off x="10335395" y="4429406"/>
            <a:ext cx="1545126" cy="1960672"/>
          </a:xfrm>
          <a:prstGeom prst="rect">
            <a:avLst/>
          </a:prstGeom>
          <a:ln w="12700">
            <a:miter lim="400000"/>
          </a:ln>
        </p:spPr>
      </p:pic>
      <p:pic>
        <p:nvPicPr>
          <p:cNvPr id="395" name="Group 26868.png" descr="Group 26868.png"/>
          <p:cNvPicPr>
            <a:picLocks noChangeAspect="1"/>
          </p:cNvPicPr>
          <p:nvPr/>
        </p:nvPicPr>
        <p:blipFill>
          <a:blip r:embed="rId5"/>
          <a:stretch>
            <a:fillRect/>
          </a:stretch>
        </p:blipFill>
        <p:spPr>
          <a:xfrm>
            <a:off x="10338223" y="1871921"/>
            <a:ext cx="1550979" cy="1960671"/>
          </a:xfrm>
          <a:prstGeom prst="rect">
            <a:avLst/>
          </a:prstGeom>
          <a:ln w="12700">
            <a:miter lim="400000"/>
          </a:ln>
        </p:spPr>
      </p:pic>
      <p:pic>
        <p:nvPicPr>
          <p:cNvPr id="396" name="Group 26869.png" descr="Group 26869.png"/>
          <p:cNvPicPr>
            <a:picLocks noChangeAspect="1"/>
          </p:cNvPicPr>
          <p:nvPr/>
        </p:nvPicPr>
        <p:blipFill>
          <a:blip r:embed="rId6"/>
          <a:stretch>
            <a:fillRect/>
          </a:stretch>
        </p:blipFill>
        <p:spPr>
          <a:xfrm>
            <a:off x="6860216" y="4429406"/>
            <a:ext cx="1545126" cy="1960672"/>
          </a:xfrm>
          <a:prstGeom prst="rect">
            <a:avLst/>
          </a:prstGeom>
          <a:ln w="12700">
            <a:miter lim="400000"/>
          </a:ln>
        </p:spPr>
      </p:pic>
      <p:pic>
        <p:nvPicPr>
          <p:cNvPr id="397" name="Group 26870.png" descr="Group 26870.png"/>
          <p:cNvPicPr>
            <a:picLocks noChangeAspect="1"/>
          </p:cNvPicPr>
          <p:nvPr/>
        </p:nvPicPr>
        <p:blipFill>
          <a:blip r:embed="rId7"/>
          <a:stretch>
            <a:fillRect/>
          </a:stretch>
        </p:blipFill>
        <p:spPr>
          <a:xfrm>
            <a:off x="8597805" y="4429406"/>
            <a:ext cx="1545126" cy="1960672"/>
          </a:xfrm>
          <a:prstGeom prst="rect">
            <a:avLst/>
          </a:prstGeom>
          <a:ln w="12700">
            <a:miter lim="400000"/>
          </a:ln>
        </p:spPr>
      </p:pic>
      <p:sp>
        <p:nvSpPr>
          <p:cNvPr id="398" name="Bill Inquiry"/>
          <p:cNvSpPr txBox="1"/>
          <p:nvPr/>
        </p:nvSpPr>
        <p:spPr>
          <a:xfrm>
            <a:off x="6849458" y="1543818"/>
            <a:ext cx="1242255" cy="251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defTabSz="457200">
              <a:spcBef>
                <a:spcPts val="1200"/>
              </a:spcBef>
              <a:defRPr sz="2600">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panose="020F0502020204030204"/>
                <a:ea typeface="+mn-ea"/>
                <a:cs typeface="+mn-cs"/>
              </a:rPr>
              <a:t>Bill Inquiry</a:t>
            </a:r>
          </a:p>
        </p:txBody>
      </p:sp>
      <p:sp>
        <p:nvSpPr>
          <p:cNvPr id="399" name="Services Discovery"/>
          <p:cNvSpPr txBox="1"/>
          <p:nvPr/>
        </p:nvSpPr>
        <p:spPr>
          <a:xfrm>
            <a:off x="8598556" y="1543818"/>
            <a:ext cx="1627101" cy="251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defTabSz="457200">
              <a:spcBef>
                <a:spcPts val="1200"/>
              </a:spcBef>
              <a:defRPr sz="2600">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panose="020F0502020204030204"/>
                <a:ea typeface="+mn-ea"/>
                <a:cs typeface="+mn-cs"/>
              </a:rPr>
              <a:t>Services Discovery</a:t>
            </a:r>
          </a:p>
        </p:txBody>
      </p:sp>
      <p:sp>
        <p:nvSpPr>
          <p:cNvPr id="400" name="DEWA Locations"/>
          <p:cNvSpPr txBox="1"/>
          <p:nvPr/>
        </p:nvSpPr>
        <p:spPr>
          <a:xfrm>
            <a:off x="10336145" y="1543818"/>
            <a:ext cx="1555134" cy="251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defTabSz="457200">
              <a:spcBef>
                <a:spcPts val="1200"/>
              </a:spcBef>
              <a:defRPr sz="2600">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panose="020F0502020204030204"/>
                <a:ea typeface="+mn-ea"/>
                <a:cs typeface="+mn-cs"/>
              </a:rPr>
              <a:t>DEWA Locations</a:t>
            </a:r>
          </a:p>
        </p:txBody>
      </p:sp>
      <p:sp>
        <p:nvSpPr>
          <p:cNvPr id="401" name="Service Description"/>
          <p:cNvSpPr txBox="1"/>
          <p:nvPr/>
        </p:nvSpPr>
        <p:spPr>
          <a:xfrm>
            <a:off x="6849458" y="4100574"/>
            <a:ext cx="1545126" cy="251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defTabSz="457200">
              <a:spcBef>
                <a:spcPts val="1200"/>
              </a:spcBef>
              <a:defRPr sz="2600">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panose="020F0502020204030204"/>
                <a:ea typeface="+mn-ea"/>
                <a:cs typeface="+mn-cs"/>
              </a:rPr>
              <a:t>Service Description</a:t>
            </a:r>
          </a:p>
        </p:txBody>
      </p:sp>
      <p:sp>
        <p:nvSpPr>
          <p:cNvPr id="402" name="Support Channels"/>
          <p:cNvSpPr txBox="1"/>
          <p:nvPr/>
        </p:nvSpPr>
        <p:spPr>
          <a:xfrm>
            <a:off x="8597805" y="4100574"/>
            <a:ext cx="1545126" cy="251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defTabSz="457200">
              <a:spcBef>
                <a:spcPts val="1200"/>
              </a:spcBef>
              <a:defRPr sz="2600">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panose="020F0502020204030204"/>
                <a:ea typeface="+mn-ea"/>
                <a:cs typeface="+mn-cs"/>
              </a:rPr>
              <a:t>Support Channels</a:t>
            </a:r>
          </a:p>
        </p:txBody>
      </p:sp>
      <p:sp>
        <p:nvSpPr>
          <p:cNvPr id="403" name="DEWA News"/>
          <p:cNvSpPr txBox="1"/>
          <p:nvPr/>
        </p:nvSpPr>
        <p:spPr>
          <a:xfrm>
            <a:off x="10335395" y="4101303"/>
            <a:ext cx="1545126" cy="251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defTabSz="457200">
              <a:spcBef>
                <a:spcPts val="1200"/>
              </a:spcBef>
              <a:defRPr sz="2600">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panose="020F0502020204030204"/>
                <a:ea typeface="+mn-ea"/>
                <a:cs typeface="+mn-cs"/>
              </a:rPr>
              <a:t>DEWA News</a:t>
            </a:r>
          </a:p>
        </p:txBody>
      </p:sp>
      <p:grpSp>
        <p:nvGrpSpPr>
          <p:cNvPr id="408" name="Group"/>
          <p:cNvGrpSpPr/>
          <p:nvPr/>
        </p:nvGrpSpPr>
        <p:grpSpPr>
          <a:xfrm>
            <a:off x="328285" y="4434985"/>
            <a:ext cx="6048094" cy="1949515"/>
            <a:chOff x="-1" y="0"/>
            <a:chExt cx="12096186" cy="3899028"/>
          </a:xfrm>
        </p:grpSpPr>
        <p:grpSp>
          <p:nvGrpSpPr>
            <p:cNvPr id="406" name="Group"/>
            <p:cNvGrpSpPr/>
            <p:nvPr/>
          </p:nvGrpSpPr>
          <p:grpSpPr>
            <a:xfrm>
              <a:off x="-1" y="0"/>
              <a:ext cx="12096186" cy="3899028"/>
              <a:chOff x="0" y="0"/>
              <a:chExt cx="12096184" cy="3899027"/>
            </a:xfrm>
          </p:grpSpPr>
          <p:sp>
            <p:nvSpPr>
              <p:cNvPr id="404" name="Rounded Rectangle"/>
              <p:cNvSpPr/>
              <p:nvPr/>
            </p:nvSpPr>
            <p:spPr>
              <a:xfrm>
                <a:off x="-1" y="0"/>
                <a:ext cx="12096186" cy="3899028"/>
              </a:xfrm>
              <a:prstGeom prst="roundRect">
                <a:avLst>
                  <a:gd name="adj" fmla="val 3357"/>
                </a:avLst>
              </a:prstGeom>
              <a:noFill/>
              <a:ln w="25400" cap="flat">
                <a:solidFill>
                  <a:srgbClr val="478C80"/>
                </a:solidFill>
                <a:prstDash val="solid"/>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405" name="Key Outcomes"/>
              <p:cNvSpPr txBox="1"/>
              <p:nvPr/>
            </p:nvSpPr>
            <p:spPr>
              <a:xfrm>
                <a:off x="243953" y="225522"/>
                <a:ext cx="4555544" cy="5978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lgn="l" defTabSz="457200">
                  <a:spcBef>
                    <a:spcPts val="1200"/>
                  </a:spcBef>
                  <a:defRPr sz="3300" b="1">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1650" b="1" i="0" u="none" strike="noStrike" kern="1200" cap="none" spc="0" normalizeH="0" baseline="0" noProof="0">
                    <a:ln>
                      <a:noFill/>
                    </a:ln>
                    <a:solidFill>
                      <a:srgbClr val="FFFFFF"/>
                    </a:solidFill>
                    <a:effectLst/>
                    <a:uLnTx/>
                    <a:uFillTx/>
                    <a:latin typeface="Calibri" panose="020F0502020204030204"/>
                    <a:ea typeface="+mn-ea"/>
                    <a:cs typeface="+mn-cs"/>
                  </a:rPr>
                  <a:t>Key Outcomes</a:t>
                </a:r>
              </a:p>
            </p:txBody>
          </p:sp>
        </p:grpSp>
        <p:sp>
          <p:nvSpPr>
            <p:cNvPr id="407" name="Defined strategy &amp; high-value use cases through benchmarking.…"/>
            <p:cNvSpPr/>
            <p:nvPr/>
          </p:nvSpPr>
          <p:spPr>
            <a:xfrm>
              <a:off x="245553" y="1245091"/>
              <a:ext cx="5582525" cy="207236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p>
              <a:pPr marL="177800" marR="0" lvl="0" indent="-177800" algn="l" defTabSz="228600" rtl="0" eaLnBrk="1" fontAlgn="auto" latinLnBrk="0" hangingPunct="1">
                <a:lnSpc>
                  <a:spcPct val="100000"/>
                </a:lnSpc>
                <a:spcBef>
                  <a:spcPts val="600"/>
                </a:spcBef>
                <a:spcAft>
                  <a:spcPts val="0"/>
                </a:spcAft>
                <a:buClr>
                  <a:srgbClr val="51AC97"/>
                </a:buClr>
                <a:buSzPct val="123000"/>
                <a:buFontTx/>
                <a:buChar char="✓"/>
                <a:tabLst/>
                <a:defRPr>
                  <a:solidFill>
                    <a:srgbClr val="FFFFFF"/>
                  </a:solidFill>
                  <a:latin typeface="Helvetica Neue Light"/>
                  <a:ea typeface="Helvetica Neue Light"/>
                  <a:cs typeface="Helvetica Neue Light"/>
                  <a:sym typeface="Helvetica Neue Light"/>
                </a:defRPr>
              </a:pPr>
              <a:r>
                <a:rPr kumimoji="0" sz="900" b="0" i="0" u="none" strike="noStrike" kern="1200" cap="none" spc="0" normalizeH="0" baseline="0" noProof="0">
                  <a:ln>
                    <a:noFill/>
                  </a:ln>
                  <a:solidFill>
                    <a:srgbClr val="FFFFFF"/>
                  </a:solidFill>
                  <a:effectLst/>
                  <a:uLnTx/>
                  <a:uFillTx/>
                  <a:latin typeface="Helvetica Neue Light"/>
                  <a:sym typeface="Helvetica Neue Light"/>
                </a:rPr>
                <a:t>Defined strategy &amp; high-value use cases through benchmarking.</a:t>
              </a:r>
            </a:p>
            <a:p>
              <a:pPr marL="177800" marR="0" lvl="0" indent="-177800" algn="l" defTabSz="228600" rtl="0" eaLnBrk="1" fontAlgn="auto" latinLnBrk="0" hangingPunct="1">
                <a:lnSpc>
                  <a:spcPct val="100000"/>
                </a:lnSpc>
                <a:spcBef>
                  <a:spcPts val="600"/>
                </a:spcBef>
                <a:spcAft>
                  <a:spcPts val="0"/>
                </a:spcAft>
                <a:buClr>
                  <a:srgbClr val="51AC97"/>
                </a:buClr>
                <a:buSzPct val="123000"/>
                <a:buFontTx/>
                <a:buChar char="✓"/>
                <a:tabLst/>
                <a:defRPr>
                  <a:solidFill>
                    <a:srgbClr val="FFFFFF"/>
                  </a:solidFill>
                  <a:latin typeface="Helvetica Neue Light"/>
                  <a:ea typeface="Helvetica Neue Light"/>
                  <a:cs typeface="Helvetica Neue Light"/>
                  <a:sym typeface="Helvetica Neue Light"/>
                </a:defRPr>
              </a:pPr>
              <a:r>
                <a:rPr kumimoji="0" sz="900" b="0" i="0" u="none" strike="noStrike" kern="1200" cap="none" spc="0" normalizeH="0" baseline="0" noProof="0">
                  <a:ln>
                    <a:noFill/>
                  </a:ln>
                  <a:solidFill>
                    <a:srgbClr val="FFFFFF"/>
                  </a:solidFill>
                  <a:effectLst/>
                  <a:uLnTx/>
                  <a:uFillTx/>
                  <a:latin typeface="Helvetica Neue Light"/>
                  <a:sym typeface="Helvetica Neue Light"/>
                </a:rPr>
                <a:t>Delivered an AI-driven experience aligned with OpenAI standards.</a:t>
              </a:r>
            </a:p>
            <a:p>
              <a:pPr marL="177800" marR="0" lvl="0" indent="-177800" algn="l" defTabSz="228600" rtl="0" eaLnBrk="1" fontAlgn="auto" latinLnBrk="0" hangingPunct="1">
                <a:lnSpc>
                  <a:spcPct val="100000"/>
                </a:lnSpc>
                <a:spcBef>
                  <a:spcPts val="600"/>
                </a:spcBef>
                <a:spcAft>
                  <a:spcPts val="0"/>
                </a:spcAft>
                <a:buClr>
                  <a:srgbClr val="51AC97"/>
                </a:buClr>
                <a:buSzPct val="123000"/>
                <a:buFontTx/>
                <a:buChar char="✓"/>
                <a:tabLst/>
                <a:defRPr>
                  <a:solidFill>
                    <a:srgbClr val="FFFFFF"/>
                  </a:solidFill>
                  <a:latin typeface="Helvetica Neue Light"/>
                  <a:ea typeface="Helvetica Neue Light"/>
                  <a:cs typeface="Helvetica Neue Light"/>
                  <a:sym typeface="Helvetica Neue Light"/>
                </a:defRPr>
              </a:pPr>
              <a:r>
                <a:rPr kumimoji="0" sz="900" b="0" i="0" u="none" strike="noStrike" kern="1200" cap="none" spc="0" normalizeH="0" baseline="0" noProof="0">
                  <a:ln>
                    <a:noFill/>
                  </a:ln>
                  <a:solidFill>
                    <a:srgbClr val="FFFFFF"/>
                  </a:solidFill>
                  <a:effectLst/>
                  <a:uLnTx/>
                  <a:uFillTx/>
                  <a:latin typeface="Helvetica Neue Light"/>
                  <a:sym typeface="Helvetica Neue Light"/>
                </a:rPr>
                <a:t>Ensured quality, launch success &amp; executive alignment.</a:t>
              </a:r>
            </a:p>
          </p:txBody>
        </p:sp>
      </p:grpSp>
      <p:sp>
        <p:nvSpPr>
          <p:cNvPr id="409" name="Group"/>
          <p:cNvSpPr/>
          <p:nvPr/>
        </p:nvSpPr>
        <p:spPr>
          <a:xfrm>
            <a:off x="3407390" y="5057531"/>
            <a:ext cx="2744843" cy="103618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177800" marR="0" lvl="0" indent="-177800" algn="l" defTabSz="228600" rtl="0" eaLnBrk="1" fontAlgn="auto" latinLnBrk="0" hangingPunct="1">
              <a:lnSpc>
                <a:spcPct val="100000"/>
              </a:lnSpc>
              <a:spcBef>
                <a:spcPts val="600"/>
              </a:spcBef>
              <a:spcAft>
                <a:spcPts val="0"/>
              </a:spcAft>
              <a:buClr>
                <a:srgbClr val="51AC97"/>
              </a:buClr>
              <a:buSzPct val="123000"/>
              <a:buFontTx/>
              <a:buChar char="✓"/>
              <a:tabLst/>
              <a:defRPr>
                <a:solidFill>
                  <a:srgbClr val="FFFFFF"/>
                </a:solidFill>
                <a:latin typeface="Helvetica Neue Light"/>
                <a:ea typeface="Helvetica Neue Light"/>
                <a:cs typeface="Helvetica Neue Light"/>
                <a:sym typeface="Helvetica Neue Light"/>
              </a:defRPr>
            </a:pPr>
            <a:r>
              <a:rPr kumimoji="0" sz="900" b="0" i="0" u="none" strike="noStrike" kern="1200" cap="none" spc="0" normalizeH="0" baseline="0" noProof="0">
                <a:ln>
                  <a:noFill/>
                </a:ln>
                <a:solidFill>
                  <a:srgbClr val="FFFFFF"/>
                </a:solidFill>
                <a:effectLst/>
                <a:uLnTx/>
                <a:uFillTx/>
                <a:latin typeface="Helvetica Neue Light"/>
                <a:sym typeface="Helvetica Neue Light"/>
              </a:rPr>
              <a:t>Delivered end-to-end testing across all ChatGPT modules.</a:t>
            </a:r>
          </a:p>
          <a:p>
            <a:pPr marL="177800" marR="0" lvl="0" indent="-177800" algn="l" defTabSz="228600" rtl="0" eaLnBrk="1" fontAlgn="auto" latinLnBrk="0" hangingPunct="1">
              <a:lnSpc>
                <a:spcPct val="100000"/>
              </a:lnSpc>
              <a:spcBef>
                <a:spcPts val="600"/>
              </a:spcBef>
              <a:spcAft>
                <a:spcPts val="0"/>
              </a:spcAft>
              <a:buClr>
                <a:srgbClr val="51AC97"/>
              </a:buClr>
              <a:buSzPct val="123000"/>
              <a:buFontTx/>
              <a:buChar char="✓"/>
              <a:tabLst/>
              <a:defRPr>
                <a:solidFill>
                  <a:srgbClr val="FFFFFF"/>
                </a:solidFill>
                <a:latin typeface="Helvetica Neue Light"/>
                <a:ea typeface="Helvetica Neue Light"/>
                <a:cs typeface="Helvetica Neue Light"/>
                <a:sym typeface="Helvetica Neue Light"/>
              </a:defRPr>
            </a:pPr>
            <a:r>
              <a:rPr kumimoji="0" sz="900" b="0" i="0" u="none" strike="noStrike" kern="1200" cap="none" spc="0" normalizeH="0" baseline="0" noProof="0">
                <a:ln>
                  <a:noFill/>
                </a:ln>
                <a:solidFill>
                  <a:srgbClr val="FFFFFF"/>
                </a:solidFill>
                <a:effectLst/>
                <a:uLnTx/>
                <a:uFillTx/>
                <a:latin typeface="Helvetica Neue Light"/>
                <a:sym typeface="Helvetica Neue Light"/>
              </a:rPr>
              <a:t>Validated accuracy, security &amp; integration across channels.</a:t>
            </a:r>
          </a:p>
          <a:p>
            <a:pPr marL="177800" marR="0" lvl="0" indent="-177800" algn="l" defTabSz="228600" rtl="0" eaLnBrk="1" fontAlgn="auto" latinLnBrk="0" hangingPunct="1">
              <a:lnSpc>
                <a:spcPct val="100000"/>
              </a:lnSpc>
              <a:spcBef>
                <a:spcPts val="600"/>
              </a:spcBef>
              <a:spcAft>
                <a:spcPts val="0"/>
              </a:spcAft>
              <a:buClr>
                <a:srgbClr val="51AC97"/>
              </a:buClr>
              <a:buSzPct val="123000"/>
              <a:buFontTx/>
              <a:buChar char="✓"/>
              <a:tabLst/>
              <a:defRPr>
                <a:solidFill>
                  <a:srgbClr val="FFFFFF"/>
                </a:solidFill>
                <a:latin typeface="Helvetica Neue Light"/>
                <a:ea typeface="Helvetica Neue Light"/>
                <a:cs typeface="Helvetica Neue Light"/>
                <a:sym typeface="Helvetica Neue Light"/>
              </a:defRPr>
            </a:pPr>
            <a:r>
              <a:rPr kumimoji="0" sz="900" b="0" i="0" u="none" strike="noStrike" kern="1200" cap="none" spc="0" normalizeH="0" baseline="0" noProof="0">
                <a:ln>
                  <a:noFill/>
                </a:ln>
                <a:solidFill>
                  <a:srgbClr val="FFFFFF"/>
                </a:solidFill>
                <a:effectLst/>
                <a:uLnTx/>
                <a:uFillTx/>
                <a:latin typeface="Helvetica Neue Light"/>
                <a:sym typeface="Helvetica Neue Light"/>
              </a:rPr>
              <a:t>Ensured production readiness through defect resolution &amp; validation.</a:t>
            </a:r>
          </a:p>
        </p:txBody>
      </p:sp>
      <p:sp>
        <p:nvSpPr>
          <p:cNvPr id="410" name="Rounded Rectangle"/>
          <p:cNvSpPr/>
          <p:nvPr/>
        </p:nvSpPr>
        <p:spPr>
          <a:xfrm>
            <a:off x="328285" y="2854587"/>
            <a:ext cx="1904161" cy="1361306"/>
          </a:xfrm>
          <a:prstGeom prst="roundRect">
            <a:avLst>
              <a:gd name="adj" fmla="val 4807"/>
            </a:avLst>
          </a:prstGeom>
          <a:solidFill>
            <a:srgbClr val="4A6073"/>
          </a:solidFill>
          <a:ln w="12700">
            <a:miter lim="400000"/>
          </a:ln>
        </p:spPr>
        <p:txBody>
          <a:bodyPr lIns="25400" tIns="25400" rIns="25400" bIns="25400" anchor="ct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grpSp>
        <p:nvGrpSpPr>
          <p:cNvPr id="414" name="Group"/>
          <p:cNvGrpSpPr/>
          <p:nvPr/>
        </p:nvGrpSpPr>
        <p:grpSpPr>
          <a:xfrm>
            <a:off x="501632" y="2985444"/>
            <a:ext cx="1572359" cy="1163094"/>
            <a:chOff x="0" y="0"/>
            <a:chExt cx="3144716" cy="2326186"/>
          </a:xfrm>
        </p:grpSpPr>
        <p:pic>
          <p:nvPicPr>
            <p:cNvPr id="411" name="Group 1000004499.png" descr="Group 1000004499.png"/>
            <p:cNvPicPr>
              <a:picLocks noChangeAspect="1"/>
            </p:cNvPicPr>
            <p:nvPr/>
          </p:nvPicPr>
          <p:blipFill>
            <a:blip r:embed="rId8"/>
            <a:stretch>
              <a:fillRect/>
            </a:stretch>
          </p:blipFill>
          <p:spPr>
            <a:xfrm>
              <a:off x="25446" y="0"/>
              <a:ext cx="635001" cy="635000"/>
            </a:xfrm>
            <a:prstGeom prst="rect">
              <a:avLst/>
            </a:prstGeom>
            <a:ln w="12700" cap="flat">
              <a:noFill/>
              <a:miter lim="400000"/>
            </a:ln>
            <a:effectLst/>
          </p:spPr>
        </p:pic>
        <p:sp>
          <p:nvSpPr>
            <p:cNvPr id="412" name="~800M"/>
            <p:cNvSpPr txBox="1"/>
            <p:nvPr/>
          </p:nvSpPr>
          <p:spPr>
            <a:xfrm>
              <a:off x="0" y="704582"/>
              <a:ext cx="2631134" cy="7008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lgn="l" defTabSz="457200">
                <a:spcBef>
                  <a:spcPts val="1200"/>
                </a:spcBef>
                <a:defRPr sz="4200" b="1">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2100" b="1" i="0" u="none" strike="noStrike" kern="1200" cap="none" spc="0" normalizeH="0" baseline="0" noProof="0">
                  <a:ln>
                    <a:noFill/>
                  </a:ln>
                  <a:solidFill>
                    <a:srgbClr val="FFFFFF"/>
                  </a:solidFill>
                  <a:effectLst/>
                  <a:uLnTx/>
                  <a:uFillTx/>
                  <a:latin typeface="Calibri" panose="020F0502020204030204"/>
                  <a:ea typeface="+mn-ea"/>
                  <a:cs typeface="+mn-cs"/>
                </a:rPr>
                <a:t>~800M</a:t>
              </a:r>
            </a:p>
          </p:txBody>
        </p:sp>
        <p:sp>
          <p:nvSpPr>
            <p:cNvPr id="413" name="Weekly users reach from ChatGPT"/>
            <p:cNvSpPr txBox="1"/>
            <p:nvPr/>
          </p:nvSpPr>
          <p:spPr>
            <a:xfrm>
              <a:off x="1691" y="1329248"/>
              <a:ext cx="3143026" cy="9969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lgn="l" defTabSz="457200">
                <a:spcBef>
                  <a:spcPts val="1200"/>
                </a:spcBef>
                <a:defRPr>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900" b="0" i="0" u="none" strike="noStrike" kern="1200" cap="none" spc="0" normalizeH="0" baseline="0" noProof="0">
                  <a:ln>
                    <a:noFill/>
                  </a:ln>
                  <a:solidFill>
                    <a:srgbClr val="FFFFFF"/>
                  </a:solidFill>
                  <a:effectLst/>
                  <a:uLnTx/>
                  <a:uFillTx/>
                  <a:latin typeface="Calibri" panose="020F0502020204030204"/>
                  <a:ea typeface="+mn-ea"/>
                  <a:cs typeface="+mn-cs"/>
                </a:rPr>
                <a:t>Weekly users reach from ChatGPT</a:t>
              </a:r>
            </a:p>
          </p:txBody>
        </p:sp>
      </p:grpSp>
      <p:grpSp>
        <p:nvGrpSpPr>
          <p:cNvPr id="418" name="Group"/>
          <p:cNvGrpSpPr/>
          <p:nvPr/>
        </p:nvGrpSpPr>
        <p:grpSpPr>
          <a:xfrm>
            <a:off x="2574981" y="2988594"/>
            <a:ext cx="1556244" cy="1147219"/>
            <a:chOff x="0" y="0"/>
            <a:chExt cx="3112487" cy="2294436"/>
          </a:xfrm>
        </p:grpSpPr>
        <p:sp>
          <p:nvSpPr>
            <p:cNvPr id="415" name="-90%"/>
            <p:cNvSpPr txBox="1"/>
            <p:nvPr/>
          </p:nvSpPr>
          <p:spPr>
            <a:xfrm>
              <a:off x="0" y="672832"/>
              <a:ext cx="2631134" cy="7014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lgn="l" defTabSz="457200">
                <a:spcBef>
                  <a:spcPts val="1200"/>
                </a:spcBef>
                <a:defRPr sz="4200" b="1">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2100" b="1" i="0" u="none" strike="noStrike" kern="1200" cap="none" spc="0" normalizeH="0" baseline="0" noProof="0">
                  <a:ln>
                    <a:noFill/>
                  </a:ln>
                  <a:solidFill>
                    <a:srgbClr val="FFFFFF"/>
                  </a:solidFill>
                  <a:effectLst/>
                  <a:uLnTx/>
                  <a:uFillTx/>
                  <a:latin typeface="Calibri" panose="020F0502020204030204"/>
                  <a:ea typeface="+mn-ea"/>
                  <a:cs typeface="+mn-cs"/>
                </a:rPr>
                <a:t>-90%</a:t>
              </a:r>
            </a:p>
          </p:txBody>
        </p:sp>
        <p:sp>
          <p:nvSpPr>
            <p:cNvPr id="416" name="Reduction in service discovery effort"/>
            <p:cNvSpPr txBox="1"/>
            <p:nvPr/>
          </p:nvSpPr>
          <p:spPr>
            <a:xfrm>
              <a:off x="1691" y="1297498"/>
              <a:ext cx="3110797" cy="9969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lgn="l" defTabSz="457200">
                <a:spcBef>
                  <a:spcPts val="1200"/>
                </a:spcBef>
                <a:defRPr>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Early-mover advantage</a:t>
              </a:r>
              <a:endParaRPr kumimoji="0"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17" name="Vector.png" descr="Vector.png"/>
            <p:cNvPicPr>
              <a:picLocks noChangeAspect="1"/>
            </p:cNvPicPr>
            <p:nvPr/>
          </p:nvPicPr>
          <p:blipFill>
            <a:blip r:embed="rId9"/>
            <a:stretch>
              <a:fillRect/>
            </a:stretch>
          </p:blipFill>
          <p:spPr>
            <a:xfrm>
              <a:off x="57196" y="0"/>
              <a:ext cx="571501" cy="571500"/>
            </a:xfrm>
            <a:prstGeom prst="rect">
              <a:avLst/>
            </a:prstGeom>
            <a:ln w="12700" cap="flat">
              <a:noFill/>
              <a:miter lim="400000"/>
            </a:ln>
            <a:effectLst/>
          </p:spPr>
        </p:pic>
      </p:grpSp>
      <p:grpSp>
        <p:nvGrpSpPr>
          <p:cNvPr id="422" name="Group"/>
          <p:cNvGrpSpPr/>
          <p:nvPr/>
        </p:nvGrpSpPr>
        <p:grpSpPr>
          <a:xfrm>
            <a:off x="4628294" y="2993381"/>
            <a:ext cx="1556244" cy="1147219"/>
            <a:chOff x="0" y="0"/>
            <a:chExt cx="3112487" cy="2294436"/>
          </a:xfrm>
        </p:grpSpPr>
        <p:sp>
          <p:nvSpPr>
            <p:cNvPr id="419" name="1st"/>
            <p:cNvSpPr txBox="1"/>
            <p:nvPr/>
          </p:nvSpPr>
          <p:spPr>
            <a:xfrm>
              <a:off x="0" y="672832"/>
              <a:ext cx="2631134" cy="693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lgn="l" defTabSz="457200">
                <a:spcBef>
                  <a:spcPts val="1200"/>
                </a:spcBef>
                <a:defRPr sz="4200" b="1">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2100" b="1" i="0" u="none" strike="noStrike" kern="1200" cap="none" spc="0" normalizeH="0" baseline="0" noProof="0">
                  <a:ln>
                    <a:noFill/>
                  </a:ln>
                  <a:solidFill>
                    <a:srgbClr val="FFFFFF"/>
                  </a:solidFill>
                  <a:effectLst/>
                  <a:uLnTx/>
                  <a:uFillTx/>
                  <a:latin typeface="Calibri" panose="020F0502020204030204"/>
                  <a:ea typeface="+mn-ea"/>
                  <a:cs typeface="+mn-cs"/>
                </a:rPr>
                <a:t>1st</a:t>
              </a:r>
            </a:p>
          </p:txBody>
        </p:sp>
        <p:sp>
          <p:nvSpPr>
            <p:cNvPr id="420" name="Reduction in service discovery effort"/>
            <p:cNvSpPr txBox="1"/>
            <p:nvPr/>
          </p:nvSpPr>
          <p:spPr>
            <a:xfrm>
              <a:off x="1691" y="1297498"/>
              <a:ext cx="3110797" cy="9969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lgn="l" defTabSz="457200">
                <a:spcBef>
                  <a:spcPts val="1200"/>
                </a:spcBef>
                <a:defRPr>
                  <a:solidFill>
                    <a:srgbClr val="FFFFFF"/>
                  </a:solidFill>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sz="900" b="0" i="0" u="none" strike="noStrike" kern="1200" cap="none" spc="0" normalizeH="0" baseline="0" noProof="0">
                  <a:ln>
                    <a:noFill/>
                  </a:ln>
                  <a:solidFill>
                    <a:srgbClr val="FFFFFF"/>
                  </a:solidFill>
                  <a:effectLst/>
                  <a:uLnTx/>
                  <a:uFillTx/>
                  <a:latin typeface="Calibri" panose="020F0502020204030204"/>
                  <a:ea typeface="+mn-ea"/>
                  <a:cs typeface="+mn-cs"/>
                </a:rPr>
                <a:t>Reduction in service discovery effort</a:t>
              </a:r>
            </a:p>
          </p:txBody>
        </p:sp>
        <p:pic>
          <p:nvPicPr>
            <p:cNvPr id="421" name="trophy-fill.png" descr="trophy-fill.png"/>
            <p:cNvPicPr>
              <a:picLocks noChangeAspect="1"/>
            </p:cNvPicPr>
            <p:nvPr/>
          </p:nvPicPr>
          <p:blipFill>
            <a:blip r:embed="rId10"/>
            <a:stretch>
              <a:fillRect/>
            </a:stretch>
          </p:blipFill>
          <p:spPr>
            <a:xfrm>
              <a:off x="47832" y="0"/>
              <a:ext cx="571501" cy="571500"/>
            </a:xfrm>
            <a:prstGeom prst="rect">
              <a:avLst/>
            </a:prstGeom>
            <a:ln w="12700" cap="flat">
              <a:noFill/>
              <a:miter lim="400000"/>
            </a:ln>
            <a:effectLst/>
          </p:spPr>
        </p:pic>
      </p:grpSp>
      <p:grpSp>
        <p:nvGrpSpPr>
          <p:cNvPr id="425" name="Group"/>
          <p:cNvGrpSpPr/>
          <p:nvPr/>
        </p:nvGrpSpPr>
        <p:grpSpPr>
          <a:xfrm>
            <a:off x="2075595" y="4597326"/>
            <a:ext cx="902376" cy="222232"/>
            <a:chOff x="0" y="0"/>
            <a:chExt cx="1804750" cy="444461"/>
          </a:xfrm>
        </p:grpSpPr>
        <p:sp>
          <p:nvSpPr>
            <p:cNvPr id="423" name="Rounded Rectangle"/>
            <p:cNvSpPr/>
            <p:nvPr/>
          </p:nvSpPr>
          <p:spPr>
            <a:xfrm>
              <a:off x="0" y="0"/>
              <a:ext cx="1804750" cy="444461"/>
            </a:xfrm>
            <a:prstGeom prst="roundRect">
              <a:avLst>
                <a:gd name="adj" fmla="val 23113"/>
              </a:avLst>
            </a:prstGeom>
            <a:solidFill>
              <a:srgbClr val="478C80"/>
            </a:solidFill>
            <a:ln w="12700" cap="flat">
              <a:noFill/>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424" name="Phase 1 is live"/>
            <p:cNvSpPr txBox="1"/>
            <p:nvPr/>
          </p:nvSpPr>
          <p:spPr>
            <a:xfrm>
              <a:off x="74844" y="32436"/>
              <a:ext cx="1433084" cy="3795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sz="1800" b="1">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a:noFill/>
                  </a:ln>
                  <a:solidFill>
                    <a:srgbClr val="FFFFFF"/>
                  </a:solidFill>
                  <a:effectLst/>
                  <a:uLnTx/>
                  <a:uFillTx/>
                  <a:latin typeface="Calibri" panose="020F0502020204030204"/>
                  <a:ea typeface="+mn-ea"/>
                  <a:cs typeface="+mn-cs"/>
                </a:rPr>
                <a:t>Phase 1 is live</a:t>
              </a:r>
            </a:p>
          </p:txBody>
        </p:sp>
      </p:grpSp>
      <p:sp>
        <p:nvSpPr>
          <p:cNvPr id="5" name="Rectangle 4">
            <a:extLst>
              <a:ext uri="{FF2B5EF4-FFF2-40B4-BE49-F238E27FC236}">
                <a16:creationId xmlns:a16="http://schemas.microsoft.com/office/drawing/2014/main" id="{E4DF28E3-E4C9-2184-D665-9527C7C3BFA4}"/>
              </a:ext>
            </a:extLst>
          </p:cNvPr>
          <p:cNvSpPr/>
          <p:nvPr/>
        </p:nvSpPr>
        <p:spPr>
          <a:xfrm>
            <a:off x="9993404" y="775884"/>
            <a:ext cx="2198596" cy="576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Shurooq Almheiri</a:t>
            </a:r>
          </a:p>
        </p:txBody>
      </p:sp>
      <p:grpSp>
        <p:nvGrpSpPr>
          <p:cNvPr id="2" name="Group 1">
            <a:extLst>
              <a:ext uri="{FF2B5EF4-FFF2-40B4-BE49-F238E27FC236}">
                <a16:creationId xmlns:a16="http://schemas.microsoft.com/office/drawing/2014/main" id="{9BEA127E-0CB1-6FF8-7336-26E04A288F0B}"/>
              </a:ext>
            </a:extLst>
          </p:cNvPr>
          <p:cNvGrpSpPr/>
          <p:nvPr/>
        </p:nvGrpSpPr>
        <p:grpSpPr>
          <a:xfrm>
            <a:off x="2118551" y="158229"/>
            <a:ext cx="7221229" cy="375846"/>
            <a:chOff x="1097061" y="158024"/>
            <a:chExt cx="7221229" cy="375846"/>
          </a:xfrm>
        </p:grpSpPr>
        <p:grpSp>
          <p:nvGrpSpPr>
            <p:cNvPr id="3" name="Group 2">
              <a:extLst>
                <a:ext uri="{FF2B5EF4-FFF2-40B4-BE49-F238E27FC236}">
                  <a16:creationId xmlns:a16="http://schemas.microsoft.com/office/drawing/2014/main" id="{94386B2E-0771-D805-5CD2-DD765D64B829}"/>
                </a:ext>
              </a:extLst>
            </p:cNvPr>
            <p:cNvGrpSpPr/>
            <p:nvPr/>
          </p:nvGrpSpPr>
          <p:grpSpPr>
            <a:xfrm>
              <a:off x="3116677" y="158024"/>
              <a:ext cx="2637926" cy="375846"/>
              <a:chOff x="13338508" y="3004710"/>
              <a:chExt cx="2453443" cy="375846"/>
            </a:xfrm>
          </p:grpSpPr>
          <p:pic>
            <p:nvPicPr>
              <p:cNvPr id="11" name="Picture 10" descr="Icon&#10;&#10;Description automatically generated">
                <a:extLst>
                  <a:ext uri="{FF2B5EF4-FFF2-40B4-BE49-F238E27FC236}">
                    <a16:creationId xmlns:a16="http://schemas.microsoft.com/office/drawing/2014/main" id="{448E61F8-E23A-216F-A5CD-10AE726F066A}"/>
                  </a:ext>
                </a:extLst>
              </p:cNvPr>
              <p:cNvPicPr>
                <a:picLocks noChangeAspect="1"/>
              </p:cNvPicPr>
              <p:nvPr/>
            </p:nvPicPr>
            <p:blipFill>
              <a:blip r:embed="rId11">
                <a:lum bright="70000" contrast="-70000"/>
                <a:extLst>
                  <a:ext uri="{BEBA8EAE-BF5A-486C-A8C5-ECC9F3942E4B}">
                    <a14:imgProps xmlns:a14="http://schemas.microsoft.com/office/drawing/2010/main">
                      <a14:imgLayer r:embed="rId12">
                        <a14:imgEffect>
                          <a14:backgroundRemoval t="10000" b="90000" l="10000" r="90000">
                            <a14:foregroundMark x1="60948" y1="26797" x2="60948" y2="26797"/>
                            <a14:foregroundMark x1="65033" y1="36438" x2="65033" y2="36438"/>
                            <a14:foregroundMark x1="59150" y1="49837" x2="59150" y2="49837"/>
                            <a14:foregroundMark x1="61111" y1="66503" x2="61111" y2="66503"/>
                            <a14:foregroundMark x1="62908" y1="75000" x2="62908" y2="75000"/>
                            <a14:backgroundMark x1="62745" y1="37908" x2="62745" y2="37908"/>
                          </a14:backgroundRemoval>
                        </a14:imgEffect>
                      </a14:imgLayer>
                    </a14:imgProps>
                  </a:ext>
                  <a:ext uri="{28A0092B-C50C-407E-A947-70E740481C1C}">
                    <a14:useLocalDpi xmlns:a14="http://schemas.microsoft.com/office/drawing/2010/main" val="0"/>
                  </a:ext>
                </a:extLst>
              </a:blip>
              <a:stretch>
                <a:fillRect/>
              </a:stretch>
            </p:blipFill>
            <p:spPr>
              <a:xfrm>
                <a:off x="13338508" y="3004710"/>
                <a:ext cx="376459" cy="375846"/>
              </a:xfrm>
              <a:prstGeom prst="rect">
                <a:avLst/>
              </a:prstGeom>
            </p:spPr>
          </p:pic>
          <p:sp>
            <p:nvSpPr>
              <p:cNvPr id="12" name="TextBox 11">
                <a:extLst>
                  <a:ext uri="{FF2B5EF4-FFF2-40B4-BE49-F238E27FC236}">
                    <a16:creationId xmlns:a16="http://schemas.microsoft.com/office/drawing/2014/main" id="{4AC3BC3C-D807-8803-CE0A-36A60CE0FF82}"/>
                  </a:ext>
                </a:extLst>
              </p:cNvPr>
              <p:cNvSpPr txBox="1"/>
              <p:nvPr/>
            </p:nvSpPr>
            <p:spPr>
              <a:xfrm>
                <a:off x="13692873" y="3063832"/>
                <a:ext cx="209907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Dubai" panose="020B0503030403030204" pitchFamily="34" charset="-78"/>
                    <a:ea typeface="+mn-ea"/>
                    <a:cs typeface="Dubai" panose="020B0503030403030204" pitchFamily="34" charset="-78"/>
                  </a:rPr>
                  <a:t>DIGITAL TRANSFORMATION</a:t>
                </a:r>
              </a:p>
            </p:txBody>
          </p:sp>
        </p:grpSp>
        <p:grpSp>
          <p:nvGrpSpPr>
            <p:cNvPr id="4" name="Group 3">
              <a:extLst>
                <a:ext uri="{FF2B5EF4-FFF2-40B4-BE49-F238E27FC236}">
                  <a16:creationId xmlns:a16="http://schemas.microsoft.com/office/drawing/2014/main" id="{CE4DB20F-FEE6-53C5-CE88-C70A077D5A55}"/>
                </a:ext>
              </a:extLst>
            </p:cNvPr>
            <p:cNvGrpSpPr/>
            <p:nvPr/>
          </p:nvGrpSpPr>
          <p:grpSpPr>
            <a:xfrm>
              <a:off x="6315147" y="180211"/>
              <a:ext cx="2003143" cy="325943"/>
              <a:chOff x="3605554" y="3277514"/>
              <a:chExt cx="1863054" cy="325943"/>
            </a:xfrm>
          </p:grpSpPr>
          <p:pic>
            <p:nvPicPr>
              <p:cNvPr id="9" name="Picture 8">
                <a:extLst>
                  <a:ext uri="{FF2B5EF4-FFF2-40B4-BE49-F238E27FC236}">
                    <a16:creationId xmlns:a16="http://schemas.microsoft.com/office/drawing/2014/main" id="{930E1CA1-D72F-67AD-01E0-1F0A9D62FA79}"/>
                  </a:ext>
                </a:extLst>
              </p:cNvPr>
              <p:cNvPicPr>
                <a:picLocks noChangeAspect="1"/>
              </p:cNvPicPr>
              <p:nvPr/>
            </p:nvPicPr>
            <p:blipFill>
              <a:blip r:embed="rId13">
                <a:lum bright="70000" contrast="-70000"/>
                <a:extLst>
                  <a:ext uri="{BEBA8EAE-BF5A-486C-A8C5-ECC9F3942E4B}">
                    <a14:imgProps xmlns:a14="http://schemas.microsoft.com/office/drawing/2010/main">
                      <a14:imgLayer r:embed="rId14">
                        <a14:imgEffect>
                          <a14:backgroundRemoval t="8036" b="96429" l="6250" r="93750">
                            <a14:foregroundMark x1="6250" y1="42411" x2="6250" y2="42411"/>
                            <a14:foregroundMark x1="50000" y1="8036" x2="50000" y2="8036"/>
                            <a14:foregroundMark x1="94196" y1="41071" x2="94196" y2="41071"/>
                            <a14:foregroundMark x1="74554" y1="92411" x2="74554" y2="92411"/>
                            <a14:foregroundMark x1="22768" y1="94196" x2="22768" y2="94196"/>
                            <a14:foregroundMark x1="78125" y1="96429" x2="78125" y2="96429"/>
                          </a14:backgroundRemoval>
                        </a14:imgEffect>
                      </a14:imgLayer>
                    </a14:imgProps>
                  </a:ext>
                  <a:ext uri="{28A0092B-C50C-407E-A947-70E740481C1C}">
                    <a14:useLocalDpi xmlns:a14="http://schemas.microsoft.com/office/drawing/2010/main" val="0"/>
                  </a:ext>
                </a:extLst>
              </a:blip>
              <a:stretch>
                <a:fillRect/>
              </a:stretch>
            </p:blipFill>
            <p:spPr>
              <a:xfrm rot="10800000" flipV="1">
                <a:off x="3605554" y="3277514"/>
                <a:ext cx="325943" cy="325943"/>
              </a:xfrm>
              <a:prstGeom prst="rect">
                <a:avLst/>
              </a:prstGeom>
            </p:spPr>
          </p:pic>
          <p:sp>
            <p:nvSpPr>
              <p:cNvPr id="10" name="Rectangle 9">
                <a:extLst>
                  <a:ext uri="{FF2B5EF4-FFF2-40B4-BE49-F238E27FC236}">
                    <a16:creationId xmlns:a16="http://schemas.microsoft.com/office/drawing/2014/main" id="{27B78885-6DB0-D590-1544-EAE28B427824}"/>
                  </a:ext>
                </a:extLst>
              </p:cNvPr>
              <p:cNvSpPr/>
              <p:nvPr/>
            </p:nvSpPr>
            <p:spPr>
              <a:xfrm>
                <a:off x="3928749" y="3323288"/>
                <a:ext cx="1539859"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FUTURE LEADERSHIP</a:t>
                </a:r>
              </a:p>
            </p:txBody>
          </p:sp>
        </p:grpSp>
        <p:grpSp>
          <p:nvGrpSpPr>
            <p:cNvPr id="6" name="Group 5">
              <a:extLst>
                <a:ext uri="{FF2B5EF4-FFF2-40B4-BE49-F238E27FC236}">
                  <a16:creationId xmlns:a16="http://schemas.microsoft.com/office/drawing/2014/main" id="{76039CF4-1B18-D1E8-6368-C1C86184B6F1}"/>
                </a:ext>
              </a:extLst>
            </p:cNvPr>
            <p:cNvGrpSpPr/>
            <p:nvPr/>
          </p:nvGrpSpPr>
          <p:grpSpPr>
            <a:xfrm>
              <a:off x="1097061" y="173304"/>
              <a:ext cx="1487794" cy="316757"/>
              <a:chOff x="13200596" y="-1743353"/>
              <a:chExt cx="1383746" cy="316757"/>
            </a:xfrm>
          </p:grpSpPr>
          <p:sp>
            <p:nvSpPr>
              <p:cNvPr id="7" name="TextBox 6">
                <a:extLst>
                  <a:ext uri="{FF2B5EF4-FFF2-40B4-BE49-F238E27FC236}">
                    <a16:creationId xmlns:a16="http://schemas.microsoft.com/office/drawing/2014/main" id="{C04E1774-470F-616F-DB9D-A036FDE10570}"/>
                  </a:ext>
                </a:extLst>
              </p:cNvPr>
              <p:cNvSpPr txBox="1"/>
              <p:nvPr/>
            </p:nvSpPr>
            <p:spPr>
              <a:xfrm>
                <a:off x="13532222" y="-1703595"/>
                <a:ext cx="105212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HIGHLIGHTS </a:t>
                </a:r>
              </a:p>
            </p:txBody>
          </p:sp>
          <p:pic>
            <p:nvPicPr>
              <p:cNvPr id="8" name="Picture 7" descr="A picture containing icon&#10;&#10;Description automatically generated">
                <a:extLst>
                  <a:ext uri="{FF2B5EF4-FFF2-40B4-BE49-F238E27FC236}">
                    <a16:creationId xmlns:a16="http://schemas.microsoft.com/office/drawing/2014/main" id="{99C79A0F-58B0-6E90-06BA-A6359B78E4D7}"/>
                  </a:ext>
                </a:extLst>
              </p:cNvPr>
              <p:cNvPicPr>
                <a:picLocks noChangeAspect="1"/>
              </p:cNvPicPr>
              <p:nvPr/>
            </p:nvPicPr>
            <p:blipFill>
              <a:blip r:embed="rId15">
                <a:lum bright="70000" contrast="-70000"/>
                <a:extLst>
                  <a:ext uri="{BEBA8EAE-BF5A-486C-A8C5-ECC9F3942E4B}">
                    <a14:imgProps xmlns:a14="http://schemas.microsoft.com/office/drawing/2010/main">
                      <a14:imgLayer r:embed="rId16">
                        <a14:imgEffect>
                          <a14:backgroundRemoval t="1429" b="94184" l="4022" r="96957">
                            <a14:foregroundMark x1="23913" y1="2857" x2="23913" y2="2857"/>
                            <a14:foregroundMark x1="21522" y1="1429" x2="21522" y2="1429"/>
                            <a14:foregroundMark x1="4239" y1="7347" x2="4239" y2="7347"/>
                            <a14:foregroundMark x1="97065" y1="8776" x2="97065" y2="8776"/>
                            <a14:foregroundMark x1="25543" y1="94184" x2="25543" y2="94184"/>
                            <a14:foregroundMark x1="32065" y1="87041" x2="32065" y2="87041"/>
                            <a14:backgroundMark x1="33043" y1="16327" x2="33043" y2="16327"/>
                          </a14:backgroundRemoval>
                        </a14:imgEffect>
                      </a14:imgLayer>
                    </a14:imgProps>
                  </a:ext>
                  <a:ext uri="{28A0092B-C50C-407E-A947-70E740481C1C}">
                    <a14:useLocalDpi xmlns:a14="http://schemas.microsoft.com/office/drawing/2010/main" val="0"/>
                  </a:ext>
                </a:extLst>
              </a:blip>
              <a:stretch>
                <a:fillRect/>
              </a:stretch>
            </p:blipFill>
            <p:spPr>
              <a:xfrm>
                <a:off x="13200596" y="-1743353"/>
                <a:ext cx="294692" cy="313911"/>
              </a:xfrm>
              <a:prstGeom prst="rect">
                <a:avLst/>
              </a:prstGeom>
            </p:spPr>
          </p:pic>
        </p:grpSp>
      </p:grpSp>
    </p:spTree>
    <p:extLst>
      <p:ext uri="{BB962C8B-B14F-4D97-AF65-F5344CB8AC3E}">
        <p14:creationId xmlns:p14="http://schemas.microsoft.com/office/powerpoint/2010/main" val="1931078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The project aims develop a corporate wide digital transformation strategy that shall define DEWA digital aspiration, key areas of action and the roadmap to achieve effective and value adding digital transformation across all divisions to support our stak"/>
          <p:cNvSpPr/>
          <p:nvPr/>
        </p:nvSpPr>
        <p:spPr>
          <a:xfrm>
            <a:off x="0" y="761957"/>
            <a:ext cx="12192000" cy="582778"/>
          </a:xfrm>
          <a:prstGeom prst="rect">
            <a:avLst/>
          </a:prstGeom>
          <a:solidFill>
            <a:srgbClr val="314D5B">
              <a:alpha val="64999"/>
            </a:srgbClr>
          </a:solidFill>
          <a:ln w="12700">
            <a:miter lim="400000"/>
          </a:ln>
          <a:effectLst>
            <a:outerShdw blurRad="1270000" dist="444500" dir="5400000" rotWithShape="0">
              <a:srgbClr val="000000">
                <a:alpha val="18157"/>
              </a:srgbClr>
            </a:outerShdw>
          </a:effectLst>
        </p:spPr>
        <p:txBody>
          <a:bodyPr tIns="45720" bIns="45720" anchor="ctr"/>
          <a:lstStyle/>
          <a:p>
            <a:pPr marR="76200" algn="just">
              <a:lnSpc>
                <a:spcPct val="80000"/>
              </a:lnSpc>
              <a:defRPr spc="105">
                <a:solidFill>
                  <a:srgbClr val="FFFFFF"/>
                </a:solidFill>
                <a:latin typeface="Dubai Regular"/>
                <a:ea typeface="Dubai Regular"/>
                <a:cs typeface="Dubai Regular"/>
                <a:sym typeface="Dubai Regular"/>
              </a:defRPr>
            </a:pPr>
            <a:endParaRPr sz="900"/>
          </a:p>
        </p:txBody>
      </p:sp>
      <p:grpSp>
        <p:nvGrpSpPr>
          <p:cNvPr id="253" name="Group"/>
          <p:cNvGrpSpPr/>
          <p:nvPr/>
        </p:nvGrpSpPr>
        <p:grpSpPr>
          <a:xfrm>
            <a:off x="302468" y="678267"/>
            <a:ext cx="708917" cy="708919"/>
            <a:chOff x="0" y="0"/>
            <a:chExt cx="1417832" cy="1417836"/>
          </a:xfrm>
        </p:grpSpPr>
        <p:sp>
          <p:nvSpPr>
            <p:cNvPr id="251" name="Circle"/>
            <p:cNvSpPr/>
            <p:nvPr/>
          </p:nvSpPr>
          <p:spPr>
            <a:xfrm>
              <a:off x="-1" y="-1"/>
              <a:ext cx="1417834" cy="1417837"/>
            </a:xfrm>
            <a:prstGeom prst="ellipse">
              <a:avLst/>
            </a:prstGeom>
            <a:solidFill>
              <a:srgbClr val="17A089"/>
            </a:solidFill>
            <a:ln w="12700" cap="flat">
              <a:noFill/>
              <a:miter lim="400000"/>
            </a:ln>
            <a:effectLst/>
          </p:spPr>
          <p:txBody>
            <a:bodyPr wrap="square" lIns="45720" tIns="45720" rIns="45720" bIns="45720" numCol="1" anchor="ctr">
              <a:noAutofit/>
            </a:bodyPr>
            <a:lstStyle/>
            <a:p>
              <a:pPr>
                <a:defRPr sz="1600">
                  <a:solidFill>
                    <a:srgbClr val="5EC27F"/>
                  </a:solidFill>
                  <a:latin typeface="Dubai Bold"/>
                  <a:ea typeface="Dubai Bold"/>
                  <a:cs typeface="Dubai Bold"/>
                  <a:sym typeface="Dubai Bold"/>
                </a:defRPr>
              </a:pPr>
              <a:endParaRPr sz="800"/>
            </a:p>
          </p:txBody>
        </p:sp>
        <p:sp>
          <p:nvSpPr>
            <p:cNvPr id="252" name="Shape"/>
            <p:cNvSpPr/>
            <p:nvPr/>
          </p:nvSpPr>
          <p:spPr>
            <a:xfrm>
              <a:off x="267838" y="264675"/>
              <a:ext cx="882151" cy="882152"/>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8"/>
                    <a:pt x="17673" y="7364"/>
                  </a:cubicBezTo>
                  <a:cubicBezTo>
                    <a:pt x="17673" y="6787"/>
                    <a:pt x="17339" y="6295"/>
                    <a:pt x="16856" y="6052"/>
                  </a:cubicBezTo>
                  <a:cubicBezTo>
                    <a:pt x="17033" y="5170"/>
                    <a:pt x="17144" y="4264"/>
                    <a:pt x="17167" y="3336"/>
                  </a:cubicBezTo>
                  <a:cubicBezTo>
                    <a:pt x="19277" y="5136"/>
                    <a:pt x="20618" y="7809"/>
                    <a:pt x="20618" y="10800"/>
                  </a:cubicBezTo>
                  <a:cubicBezTo>
                    <a:pt x="20618" y="11764"/>
                    <a:pt x="20469" y="12690"/>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6"/>
                    <a:pt x="10556" y="16200"/>
                    <a:pt x="10800" y="16200"/>
                  </a:cubicBezTo>
                  <a:cubicBezTo>
                    <a:pt x="11273" y="16200"/>
                    <a:pt x="11689" y="15974"/>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3"/>
                  </a:moveTo>
                  <a:cubicBezTo>
                    <a:pt x="3476" y="16840"/>
                    <a:pt x="3436" y="16280"/>
                    <a:pt x="3436" y="15709"/>
                  </a:cubicBezTo>
                  <a:cubicBezTo>
                    <a:pt x="3436" y="14764"/>
                    <a:pt x="3536" y="13842"/>
                    <a:pt x="3707" y="12946"/>
                  </a:cubicBezTo>
                  <a:cubicBezTo>
                    <a:pt x="5455" y="13988"/>
                    <a:pt x="7377" y="14767"/>
                    <a:pt x="9421" y="15227"/>
                  </a:cubicBezTo>
                  <a:cubicBezTo>
                    <a:pt x="9431" y="15254"/>
                    <a:pt x="9436" y="15282"/>
                    <a:pt x="9447" y="15308"/>
                  </a:cubicBezTo>
                  <a:cubicBezTo>
                    <a:pt x="7724" y="16421"/>
                    <a:pt x="5761" y="17193"/>
                    <a:pt x="3643" y="17507"/>
                  </a:cubicBezTo>
                  <a:cubicBezTo>
                    <a:pt x="3608" y="17469"/>
                    <a:pt x="3573" y="17430"/>
                    <a:pt x="3539" y="17393"/>
                  </a:cubicBezTo>
                  <a:moveTo>
                    <a:pt x="3075" y="11369"/>
                  </a:moveTo>
                  <a:cubicBezTo>
                    <a:pt x="2361" y="10869"/>
                    <a:pt x="1683" y="10322"/>
                    <a:pt x="1046" y="9729"/>
                  </a:cubicBezTo>
                  <a:cubicBezTo>
                    <a:pt x="1528" y="5299"/>
                    <a:pt x="4955" y="1762"/>
                    <a:pt x="9331" y="1104"/>
                  </a:cubicBezTo>
                  <a:cubicBezTo>
                    <a:pt x="9335" y="1629"/>
                    <a:pt x="9363" y="2148"/>
                    <a:pt x="9417" y="2660"/>
                  </a:cubicBezTo>
                  <a:cubicBezTo>
                    <a:pt x="8572" y="3227"/>
                    <a:pt x="7787" y="3879"/>
                    <a:pt x="7069" y="4597"/>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4"/>
                    <a:pt x="3936" y="11937"/>
                  </a:cubicBezTo>
                  <a:cubicBezTo>
                    <a:pt x="4379" y="10266"/>
                    <a:pt x="5100" y="8709"/>
                    <a:pt x="6060" y="7326"/>
                  </a:cubicBezTo>
                  <a:cubicBezTo>
                    <a:pt x="6164" y="7349"/>
                    <a:pt x="6271" y="7364"/>
                    <a:pt x="6382" y="7364"/>
                  </a:cubicBezTo>
                  <a:cubicBezTo>
                    <a:pt x="7195" y="7364"/>
                    <a:pt x="7855" y="6705"/>
                    <a:pt x="7855" y="5891"/>
                  </a:cubicBezTo>
                  <a:cubicBezTo>
                    <a:pt x="7855" y="5688"/>
                    <a:pt x="7813" y="5494"/>
                    <a:pt x="7739" y="5318"/>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1"/>
                    <a:pt x="11005" y="1708"/>
                    <a:pt x="10354" y="2082"/>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6"/>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8"/>
                    <a:pt x="15149" y="8393"/>
                  </a:cubicBezTo>
                  <a:cubicBezTo>
                    <a:pt x="14827" y="9199"/>
                    <a:pt x="14443" y="9974"/>
                    <a:pt x="13991" y="10701"/>
                  </a:cubicBezTo>
                  <a:cubicBezTo>
                    <a:pt x="12159" y="8620"/>
                    <a:pt x="10894" y="6025"/>
                    <a:pt x="10469" y="3152"/>
                  </a:cubicBezTo>
                  <a:cubicBezTo>
                    <a:pt x="11590" y="2463"/>
                    <a:pt x="12813" y="1934"/>
                    <a:pt x="14106" y="1565"/>
                  </a:cubicBezTo>
                  <a:cubicBezTo>
                    <a:pt x="14844" y="1829"/>
                    <a:pt x="15544" y="2174"/>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F9F9F9"/>
            </a:solidFill>
            <a:ln w="12700" cap="flat">
              <a:noFill/>
              <a:miter lim="400000"/>
            </a:ln>
            <a:effectLst/>
          </p:spPr>
          <p:txBody>
            <a:bodyPr wrap="square" lIns="45720" tIns="45720" rIns="45720" bIns="45720" numCol="1" anchor="ctr">
              <a:noAutofit/>
            </a:bodyPr>
            <a:lstStyle/>
            <a:p>
              <a:pPr>
                <a:defRPr sz="1800">
                  <a:solidFill>
                    <a:srgbClr val="05686C"/>
                  </a:solidFill>
                  <a:latin typeface="Dubai Bold"/>
                  <a:ea typeface="Dubai Bold"/>
                  <a:cs typeface="Dubai Bold"/>
                  <a:sym typeface="Dubai Bold"/>
                </a:defRPr>
              </a:pPr>
              <a:endParaRPr sz="900"/>
            </a:p>
          </p:txBody>
        </p:sp>
      </p:grpSp>
      <p:sp>
        <p:nvSpPr>
          <p:cNvPr id="254" name="The project aims develop a corporate wide digital transformation strategy that shall define DEWA digital aspiration, key areas of action and the roadmap to achieve effective and value adding digital transformation across all divisions to support our stak"/>
          <p:cNvSpPr txBox="1"/>
          <p:nvPr/>
        </p:nvSpPr>
        <p:spPr>
          <a:xfrm>
            <a:off x="1145302" y="853289"/>
            <a:ext cx="10819287" cy="409856"/>
          </a:xfrm>
          <a:prstGeom prst="rect">
            <a:avLst/>
          </a:prstGeom>
          <a:ln w="12700">
            <a:miter lim="400000"/>
          </a:ln>
          <a:effectLst>
            <a:outerShdw blurRad="1270000" dist="444500" dir="5400000" rotWithShape="0">
              <a:srgbClr val="000000">
                <a:alpha val="1815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R="76200" algn="just">
              <a:lnSpc>
                <a:spcPct val="80000"/>
              </a:lnSpc>
              <a:defRPr sz="2800" spc="105">
                <a:solidFill>
                  <a:srgbClr val="FFFFFF"/>
                </a:solidFill>
                <a:latin typeface="Dubai Medium"/>
                <a:ea typeface="Dubai Medium"/>
                <a:cs typeface="Dubai Medium"/>
                <a:sym typeface="Dubai Medium"/>
              </a:defRPr>
            </a:pPr>
            <a:r>
              <a:rPr sz="1400" dirty="0"/>
              <a:t>DIGITIZED SERVICES </a:t>
            </a:r>
            <a:endParaRPr sz="2700" dirty="0"/>
          </a:p>
          <a:p>
            <a:pPr marR="76200" algn="just">
              <a:lnSpc>
                <a:spcPct val="80000"/>
              </a:lnSpc>
              <a:defRPr sz="400" spc="105">
                <a:solidFill>
                  <a:srgbClr val="FFFFFF"/>
                </a:solidFill>
                <a:latin typeface="Dubai Regular"/>
                <a:ea typeface="Dubai Regular"/>
                <a:cs typeface="Dubai Regular"/>
                <a:sym typeface="Dubai Regular"/>
              </a:defRPr>
            </a:pPr>
            <a:endParaRPr sz="450" dirty="0"/>
          </a:p>
          <a:p>
            <a:pPr marR="76200" algn="just">
              <a:lnSpc>
                <a:spcPct val="80000"/>
              </a:lnSpc>
              <a:defRPr sz="2000" spc="105">
                <a:solidFill>
                  <a:srgbClr val="FFFFFF"/>
                </a:solidFill>
                <a:latin typeface="Dubai Regular"/>
                <a:ea typeface="Dubai Regular"/>
                <a:cs typeface="Dubai Regular"/>
                <a:sym typeface="Dubai Regular"/>
              </a:defRPr>
            </a:pPr>
            <a:r>
              <a:rPr sz="1000" dirty="0"/>
              <a:t>Ensuring seamless and secure implementation to deliver critical projects on-time</a:t>
            </a:r>
          </a:p>
        </p:txBody>
      </p:sp>
      <p:sp>
        <p:nvSpPr>
          <p:cNvPr id="265" name="Improved Customer Digital Experience"/>
          <p:cNvSpPr txBox="1"/>
          <p:nvPr/>
        </p:nvSpPr>
        <p:spPr>
          <a:xfrm>
            <a:off x="292760" y="1530759"/>
            <a:ext cx="5254259" cy="443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5100" b="1">
                <a:solidFill>
                  <a:srgbClr val="FFFFFF"/>
                </a:solidFill>
              </a:defRPr>
            </a:lvl1pPr>
          </a:lstStyle>
          <a:p>
            <a:r>
              <a:rPr sz="2550"/>
              <a:t>Improved Customer Digital Experience</a:t>
            </a:r>
          </a:p>
        </p:txBody>
      </p:sp>
      <p:grpSp>
        <p:nvGrpSpPr>
          <p:cNvPr id="268" name="Group"/>
          <p:cNvGrpSpPr/>
          <p:nvPr/>
        </p:nvGrpSpPr>
        <p:grpSpPr>
          <a:xfrm>
            <a:off x="9156909" y="2126820"/>
            <a:ext cx="2757443" cy="998531"/>
            <a:chOff x="0" y="0"/>
            <a:chExt cx="5514885" cy="1997061"/>
          </a:xfrm>
        </p:grpSpPr>
        <p:sp>
          <p:nvSpPr>
            <p:cNvPr id="266" name="Rounded Rectangle"/>
            <p:cNvSpPr/>
            <p:nvPr/>
          </p:nvSpPr>
          <p:spPr>
            <a:xfrm>
              <a:off x="0" y="0"/>
              <a:ext cx="5514885" cy="1997061"/>
            </a:xfrm>
            <a:prstGeom prst="roundRect">
              <a:avLst>
                <a:gd name="adj" fmla="val 6333"/>
              </a:avLst>
            </a:prstGeom>
            <a:noFill/>
            <a:ln w="25400" cap="flat">
              <a:solidFill>
                <a:srgbClr val="478C80">
                  <a:alpha val="79669"/>
                </a:srgbClr>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67" name="Customer Profile Enhancements"/>
            <p:cNvSpPr txBox="1"/>
            <p:nvPr/>
          </p:nvSpPr>
          <p:spPr>
            <a:xfrm>
              <a:off x="313938" y="362458"/>
              <a:ext cx="4887009" cy="12721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lgn="l" defTabSz="457200">
                <a:spcBef>
                  <a:spcPts val="1200"/>
                </a:spcBef>
                <a:defRPr sz="3800">
                  <a:solidFill>
                    <a:srgbClr val="FFFFFF"/>
                  </a:solidFill>
                  <a:latin typeface="Helvetica Neue Medium"/>
                  <a:ea typeface="Helvetica Neue Medium"/>
                  <a:cs typeface="Helvetica Neue Medium"/>
                  <a:sym typeface="Helvetica Neue Medium"/>
                </a:defRPr>
              </a:lvl1pPr>
            </a:lstStyle>
            <a:p>
              <a:r>
                <a:rPr sz="1900"/>
                <a:t>Customer Profile Enhancements</a:t>
              </a:r>
            </a:p>
          </p:txBody>
        </p:sp>
      </p:grpSp>
      <p:grpSp>
        <p:nvGrpSpPr>
          <p:cNvPr id="271" name="Group"/>
          <p:cNvGrpSpPr/>
          <p:nvPr/>
        </p:nvGrpSpPr>
        <p:grpSpPr>
          <a:xfrm>
            <a:off x="6220625" y="2126820"/>
            <a:ext cx="2757443" cy="998531"/>
            <a:chOff x="0" y="0"/>
            <a:chExt cx="5514885" cy="1997061"/>
          </a:xfrm>
        </p:grpSpPr>
        <p:sp>
          <p:nvSpPr>
            <p:cNvPr id="269" name="Rounded Rectangle"/>
            <p:cNvSpPr/>
            <p:nvPr/>
          </p:nvSpPr>
          <p:spPr>
            <a:xfrm>
              <a:off x="0" y="0"/>
              <a:ext cx="5514885" cy="1997061"/>
            </a:xfrm>
            <a:prstGeom prst="roundRect">
              <a:avLst>
                <a:gd name="adj" fmla="val 6333"/>
              </a:avLst>
            </a:prstGeom>
            <a:noFill/>
            <a:ln w="25400" cap="flat">
              <a:solidFill>
                <a:srgbClr val="478C80">
                  <a:alpha val="79669"/>
                </a:srgbClr>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70" name="Investor Relations Revamp"/>
            <p:cNvSpPr txBox="1"/>
            <p:nvPr/>
          </p:nvSpPr>
          <p:spPr>
            <a:xfrm>
              <a:off x="313938" y="362458"/>
              <a:ext cx="4887009" cy="12721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lgn="l" defTabSz="457200">
                <a:spcBef>
                  <a:spcPts val="1200"/>
                </a:spcBef>
                <a:defRPr sz="3800">
                  <a:solidFill>
                    <a:srgbClr val="FFFFFF"/>
                  </a:solidFill>
                  <a:latin typeface="Helvetica Neue Medium"/>
                  <a:ea typeface="Helvetica Neue Medium"/>
                  <a:cs typeface="Helvetica Neue Medium"/>
                  <a:sym typeface="Helvetica Neue Medium"/>
                </a:defRPr>
              </a:lvl1pPr>
            </a:lstStyle>
            <a:p>
              <a:r>
                <a:rPr sz="1900"/>
                <a:t>Investor Relations Revamp</a:t>
              </a:r>
            </a:p>
          </p:txBody>
        </p:sp>
      </p:grpSp>
      <p:grpSp>
        <p:nvGrpSpPr>
          <p:cNvPr id="274" name="Group"/>
          <p:cNvGrpSpPr/>
          <p:nvPr/>
        </p:nvGrpSpPr>
        <p:grpSpPr>
          <a:xfrm>
            <a:off x="6220625" y="3282002"/>
            <a:ext cx="2757443" cy="998531"/>
            <a:chOff x="0" y="0"/>
            <a:chExt cx="5514885" cy="1997061"/>
          </a:xfrm>
        </p:grpSpPr>
        <p:sp>
          <p:nvSpPr>
            <p:cNvPr id="272" name="Rounded Rectangle"/>
            <p:cNvSpPr/>
            <p:nvPr/>
          </p:nvSpPr>
          <p:spPr>
            <a:xfrm>
              <a:off x="0" y="0"/>
              <a:ext cx="5514885" cy="1997061"/>
            </a:xfrm>
            <a:prstGeom prst="roundRect">
              <a:avLst>
                <a:gd name="adj" fmla="val 6333"/>
              </a:avLst>
            </a:prstGeom>
            <a:noFill/>
            <a:ln w="25400" cap="flat">
              <a:solidFill>
                <a:srgbClr val="478C80">
                  <a:alpha val="79669"/>
                </a:srgbClr>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73" name="My Sustainable Living Program 2.0"/>
            <p:cNvSpPr txBox="1"/>
            <p:nvPr/>
          </p:nvSpPr>
          <p:spPr>
            <a:xfrm>
              <a:off x="313938" y="362458"/>
              <a:ext cx="4887009" cy="12721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lgn="l" defTabSz="457200">
                <a:spcBef>
                  <a:spcPts val="1200"/>
                </a:spcBef>
                <a:defRPr sz="3800">
                  <a:solidFill>
                    <a:srgbClr val="FFFFFF"/>
                  </a:solidFill>
                  <a:latin typeface="Helvetica Neue Medium"/>
                  <a:ea typeface="Helvetica Neue Medium"/>
                  <a:cs typeface="Helvetica Neue Medium"/>
                  <a:sym typeface="Helvetica Neue Medium"/>
                </a:defRPr>
              </a:lvl1pPr>
            </a:lstStyle>
            <a:p>
              <a:r>
                <a:rPr sz="1900" dirty="0"/>
                <a:t>My Sustainable Living Program 2.0</a:t>
              </a:r>
            </a:p>
          </p:txBody>
        </p:sp>
      </p:grpSp>
      <p:grpSp>
        <p:nvGrpSpPr>
          <p:cNvPr id="285" name="Group"/>
          <p:cNvGrpSpPr/>
          <p:nvPr/>
        </p:nvGrpSpPr>
        <p:grpSpPr>
          <a:xfrm>
            <a:off x="334636" y="4443535"/>
            <a:ext cx="2757444" cy="2164077"/>
            <a:chOff x="0" y="0"/>
            <a:chExt cx="5514886" cy="4328152"/>
          </a:xfrm>
        </p:grpSpPr>
        <p:grpSp>
          <p:nvGrpSpPr>
            <p:cNvPr id="277" name="Group"/>
            <p:cNvGrpSpPr/>
            <p:nvPr/>
          </p:nvGrpSpPr>
          <p:grpSpPr>
            <a:xfrm>
              <a:off x="0" y="0"/>
              <a:ext cx="5514886" cy="4328152"/>
              <a:chOff x="0" y="0"/>
              <a:chExt cx="5514885" cy="4328151"/>
            </a:xfrm>
          </p:grpSpPr>
          <p:sp>
            <p:nvSpPr>
              <p:cNvPr id="275" name="Rounded Rectangle"/>
              <p:cNvSpPr/>
              <p:nvPr/>
            </p:nvSpPr>
            <p:spPr>
              <a:xfrm>
                <a:off x="0" y="0"/>
                <a:ext cx="5514885" cy="4328151"/>
              </a:xfrm>
              <a:prstGeom prst="roundRect">
                <a:avLst>
                  <a:gd name="adj" fmla="val 2922"/>
                </a:avLst>
              </a:prstGeom>
              <a:noFill/>
              <a:ln w="25400" cap="flat">
                <a:solidFill>
                  <a:srgbClr val="478C80">
                    <a:alpha val="79669"/>
                  </a:srgbClr>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76" name="Driving the Future of Electric Mobility"/>
              <p:cNvSpPr/>
              <p:nvPr/>
            </p:nvSpPr>
            <p:spPr>
              <a:xfrm>
                <a:off x="335792" y="263324"/>
                <a:ext cx="3700300" cy="96436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lgn="l" defTabSz="457200">
                  <a:spcBef>
                    <a:spcPts val="1200"/>
                  </a:spcBef>
                  <a:defRPr sz="2800">
                    <a:solidFill>
                      <a:srgbClr val="FFFFFF"/>
                    </a:solidFill>
                  </a:defRPr>
                </a:lvl1pPr>
              </a:lstStyle>
              <a:p>
                <a:r>
                  <a:rPr sz="1400"/>
                  <a:t>Driving the Future of Electric Mobility</a:t>
                </a:r>
              </a:p>
            </p:txBody>
          </p:sp>
        </p:grpSp>
        <p:pic>
          <p:nvPicPr>
            <p:cNvPr id="278" name="Subtract.png" descr="Subtract.png"/>
            <p:cNvPicPr>
              <a:picLocks noChangeAspect="1"/>
            </p:cNvPicPr>
            <p:nvPr/>
          </p:nvPicPr>
          <p:blipFill>
            <a:blip r:embed="rId2"/>
            <a:stretch>
              <a:fillRect/>
            </a:stretch>
          </p:blipFill>
          <p:spPr>
            <a:xfrm>
              <a:off x="4371201" y="474009"/>
              <a:ext cx="744392" cy="562137"/>
            </a:xfrm>
            <a:prstGeom prst="rect">
              <a:avLst/>
            </a:prstGeom>
            <a:ln w="12700" cap="flat">
              <a:noFill/>
              <a:miter lim="400000"/>
            </a:ln>
            <a:effectLst/>
          </p:spPr>
        </p:pic>
        <p:grpSp>
          <p:nvGrpSpPr>
            <p:cNvPr id="281" name="Group"/>
            <p:cNvGrpSpPr/>
            <p:nvPr/>
          </p:nvGrpSpPr>
          <p:grpSpPr>
            <a:xfrm>
              <a:off x="304952" y="1412094"/>
              <a:ext cx="4910895" cy="1209450"/>
              <a:chOff x="0" y="0"/>
              <a:chExt cx="4910893" cy="1209448"/>
            </a:xfrm>
          </p:grpSpPr>
          <p:sp>
            <p:nvSpPr>
              <p:cNvPr id="279" name="Rounded Rectangle"/>
              <p:cNvSpPr/>
              <p:nvPr/>
            </p:nvSpPr>
            <p:spPr>
              <a:xfrm>
                <a:off x="0" y="0"/>
                <a:ext cx="4910894" cy="1209449"/>
              </a:xfrm>
              <a:prstGeom prst="roundRect">
                <a:avLst>
                  <a:gd name="adj" fmla="val 10821"/>
                </a:avLst>
              </a:prstGeom>
              <a:solidFill>
                <a:srgbClr val="4A6773"/>
              </a:solidFill>
              <a:ln w="12700" cap="flat">
                <a:noFill/>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80" name="Charge Point Operator Portal (CPO)"/>
              <p:cNvSpPr txBox="1"/>
              <p:nvPr/>
            </p:nvSpPr>
            <p:spPr>
              <a:xfrm>
                <a:off x="226151" y="60679"/>
                <a:ext cx="4172372" cy="10880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lgn="l" defTabSz="457200">
                  <a:spcBef>
                    <a:spcPts val="1200"/>
                  </a:spcBef>
                  <a:defRPr sz="3000">
                    <a:solidFill>
                      <a:srgbClr val="FFFFFF"/>
                    </a:solidFill>
                    <a:latin typeface="Helvetica Neue Medium"/>
                    <a:ea typeface="Helvetica Neue Medium"/>
                    <a:cs typeface="Helvetica Neue Medium"/>
                    <a:sym typeface="Helvetica Neue Medium"/>
                  </a:defRPr>
                </a:lvl1pPr>
              </a:lstStyle>
              <a:p>
                <a:r>
                  <a:rPr sz="1500"/>
                  <a:t>Charge Point Operator Portal (CPO) </a:t>
                </a:r>
              </a:p>
            </p:txBody>
          </p:sp>
        </p:grpSp>
        <p:grpSp>
          <p:nvGrpSpPr>
            <p:cNvPr id="284" name="Group"/>
            <p:cNvGrpSpPr/>
            <p:nvPr/>
          </p:nvGrpSpPr>
          <p:grpSpPr>
            <a:xfrm>
              <a:off x="289294" y="2793071"/>
              <a:ext cx="4910895" cy="1209450"/>
              <a:chOff x="0" y="0"/>
              <a:chExt cx="4910893" cy="1209448"/>
            </a:xfrm>
          </p:grpSpPr>
          <p:sp>
            <p:nvSpPr>
              <p:cNvPr id="282" name="Rounded Rectangle"/>
              <p:cNvSpPr/>
              <p:nvPr/>
            </p:nvSpPr>
            <p:spPr>
              <a:xfrm>
                <a:off x="0" y="0"/>
                <a:ext cx="4910894" cy="1209449"/>
              </a:xfrm>
              <a:prstGeom prst="roundRect">
                <a:avLst>
                  <a:gd name="adj" fmla="val 10821"/>
                </a:avLst>
              </a:prstGeom>
              <a:solidFill>
                <a:srgbClr val="4A6873"/>
              </a:solidFill>
              <a:ln w="12700" cap="flat">
                <a:noFill/>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83" name="EV Fleet Management Portal (Electron)"/>
              <p:cNvSpPr txBox="1"/>
              <p:nvPr/>
            </p:nvSpPr>
            <p:spPr>
              <a:xfrm>
                <a:off x="226151" y="60679"/>
                <a:ext cx="4172372" cy="10880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lgn="l" defTabSz="457200">
                  <a:spcBef>
                    <a:spcPts val="1200"/>
                  </a:spcBef>
                  <a:defRPr sz="3000">
                    <a:solidFill>
                      <a:srgbClr val="FFFFFF"/>
                    </a:solidFill>
                    <a:latin typeface="Helvetica Neue Medium"/>
                    <a:ea typeface="Helvetica Neue Medium"/>
                    <a:cs typeface="Helvetica Neue Medium"/>
                    <a:sym typeface="Helvetica Neue Medium"/>
                  </a:defRPr>
                </a:lvl1pPr>
              </a:lstStyle>
              <a:p>
                <a:r>
                  <a:rPr sz="1500"/>
                  <a:t>EV Fleet Management Portal (Electron) </a:t>
                </a:r>
              </a:p>
            </p:txBody>
          </p:sp>
        </p:grpSp>
      </p:grpSp>
      <p:grpSp>
        <p:nvGrpSpPr>
          <p:cNvPr id="296" name="Group"/>
          <p:cNvGrpSpPr/>
          <p:nvPr/>
        </p:nvGrpSpPr>
        <p:grpSpPr>
          <a:xfrm>
            <a:off x="3270920" y="4443535"/>
            <a:ext cx="2757444" cy="2164077"/>
            <a:chOff x="0" y="0"/>
            <a:chExt cx="5514886" cy="4328152"/>
          </a:xfrm>
        </p:grpSpPr>
        <p:grpSp>
          <p:nvGrpSpPr>
            <p:cNvPr id="288" name="Group"/>
            <p:cNvGrpSpPr/>
            <p:nvPr/>
          </p:nvGrpSpPr>
          <p:grpSpPr>
            <a:xfrm>
              <a:off x="0" y="0"/>
              <a:ext cx="5514886" cy="4328152"/>
              <a:chOff x="0" y="0"/>
              <a:chExt cx="5514885" cy="4328151"/>
            </a:xfrm>
          </p:grpSpPr>
          <p:sp>
            <p:nvSpPr>
              <p:cNvPr id="286" name="Rounded Rectangle"/>
              <p:cNvSpPr/>
              <p:nvPr/>
            </p:nvSpPr>
            <p:spPr>
              <a:xfrm>
                <a:off x="0" y="0"/>
                <a:ext cx="5514885" cy="4328151"/>
              </a:xfrm>
              <a:prstGeom prst="roundRect">
                <a:avLst>
                  <a:gd name="adj" fmla="val 2922"/>
                </a:avLst>
              </a:prstGeom>
              <a:noFill/>
              <a:ln w="25400" cap="flat">
                <a:solidFill>
                  <a:srgbClr val="478C80">
                    <a:alpha val="79669"/>
                  </a:srgbClr>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87" name="Empowering Solar Energy Experiences"/>
              <p:cNvSpPr/>
              <p:nvPr/>
            </p:nvSpPr>
            <p:spPr>
              <a:xfrm>
                <a:off x="335792" y="263324"/>
                <a:ext cx="3700300" cy="96436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lgn="l" defTabSz="457200">
                  <a:spcBef>
                    <a:spcPts val="1200"/>
                  </a:spcBef>
                  <a:defRPr sz="2800">
                    <a:solidFill>
                      <a:srgbClr val="FFFFFF"/>
                    </a:solidFill>
                  </a:defRPr>
                </a:lvl1pPr>
              </a:lstStyle>
              <a:p>
                <a:r>
                  <a:rPr sz="1400"/>
                  <a:t>Empowering Solar Energy Experiences</a:t>
                </a:r>
              </a:p>
            </p:txBody>
          </p:sp>
        </p:grpSp>
        <p:grpSp>
          <p:nvGrpSpPr>
            <p:cNvPr id="291" name="Group"/>
            <p:cNvGrpSpPr/>
            <p:nvPr/>
          </p:nvGrpSpPr>
          <p:grpSpPr>
            <a:xfrm>
              <a:off x="304952" y="1412094"/>
              <a:ext cx="4910895" cy="1209450"/>
              <a:chOff x="0" y="0"/>
              <a:chExt cx="4910893" cy="1209448"/>
            </a:xfrm>
          </p:grpSpPr>
          <p:sp>
            <p:nvSpPr>
              <p:cNvPr id="289" name="Rounded Rectangle"/>
              <p:cNvSpPr/>
              <p:nvPr/>
            </p:nvSpPr>
            <p:spPr>
              <a:xfrm>
                <a:off x="0" y="0"/>
                <a:ext cx="4910894" cy="1209449"/>
              </a:xfrm>
              <a:prstGeom prst="roundRect">
                <a:avLst>
                  <a:gd name="adj" fmla="val 10821"/>
                </a:avLst>
              </a:prstGeom>
              <a:solidFill>
                <a:srgbClr val="4A6773"/>
              </a:solidFill>
              <a:ln w="12700" cap="flat">
                <a:noFill/>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90" name="Hosting &amp; Receiving Accounts Setup"/>
              <p:cNvSpPr txBox="1"/>
              <p:nvPr/>
            </p:nvSpPr>
            <p:spPr>
              <a:xfrm>
                <a:off x="226151" y="60679"/>
                <a:ext cx="4172372" cy="10880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lgn="l" defTabSz="457200">
                  <a:spcBef>
                    <a:spcPts val="1200"/>
                  </a:spcBef>
                  <a:defRPr sz="3000">
                    <a:solidFill>
                      <a:srgbClr val="FFFFFF"/>
                    </a:solidFill>
                    <a:latin typeface="Helvetica Neue Medium"/>
                    <a:ea typeface="Helvetica Neue Medium"/>
                    <a:cs typeface="Helvetica Neue Medium"/>
                    <a:sym typeface="Helvetica Neue Medium"/>
                  </a:defRPr>
                </a:lvl1pPr>
              </a:lstStyle>
              <a:p>
                <a:r>
                  <a:rPr sz="1500"/>
                  <a:t>Hosting &amp; Receiving Accounts Setup</a:t>
                </a:r>
              </a:p>
            </p:txBody>
          </p:sp>
        </p:grpSp>
        <p:grpSp>
          <p:nvGrpSpPr>
            <p:cNvPr id="294" name="Group"/>
            <p:cNvGrpSpPr/>
            <p:nvPr/>
          </p:nvGrpSpPr>
          <p:grpSpPr>
            <a:xfrm>
              <a:off x="289294" y="2793071"/>
              <a:ext cx="4910895" cy="1209450"/>
              <a:chOff x="0" y="0"/>
              <a:chExt cx="4910893" cy="1209448"/>
            </a:xfrm>
          </p:grpSpPr>
          <p:sp>
            <p:nvSpPr>
              <p:cNvPr id="292" name="Rounded Rectangle"/>
              <p:cNvSpPr/>
              <p:nvPr/>
            </p:nvSpPr>
            <p:spPr>
              <a:xfrm>
                <a:off x="0" y="0"/>
                <a:ext cx="4910894" cy="1209449"/>
              </a:xfrm>
              <a:prstGeom prst="roundRect">
                <a:avLst>
                  <a:gd name="adj" fmla="val 10821"/>
                </a:avLst>
              </a:prstGeom>
              <a:solidFill>
                <a:srgbClr val="4A6873"/>
              </a:solidFill>
              <a:ln w="12700" cap="flat">
                <a:noFill/>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93" name="Net Meter Activation"/>
              <p:cNvSpPr txBox="1"/>
              <p:nvPr/>
            </p:nvSpPr>
            <p:spPr>
              <a:xfrm>
                <a:off x="226151" y="60679"/>
                <a:ext cx="4172372" cy="10880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lgn="l" defTabSz="457200">
                  <a:spcBef>
                    <a:spcPts val="1200"/>
                  </a:spcBef>
                  <a:defRPr sz="3000">
                    <a:solidFill>
                      <a:srgbClr val="FFFFFF"/>
                    </a:solidFill>
                    <a:latin typeface="Helvetica Neue Medium"/>
                    <a:ea typeface="Helvetica Neue Medium"/>
                    <a:cs typeface="Helvetica Neue Medium"/>
                    <a:sym typeface="Helvetica Neue Medium"/>
                  </a:defRPr>
                </a:lvl1pPr>
              </a:lstStyle>
              <a:p>
                <a:r>
                  <a:rPr sz="1500"/>
                  <a:t>Net Meter Activation</a:t>
                </a:r>
              </a:p>
            </p:txBody>
          </p:sp>
        </p:grpSp>
        <p:pic>
          <p:nvPicPr>
            <p:cNvPr id="295" name="Vector.png" descr="Vector.png"/>
            <p:cNvPicPr>
              <a:picLocks noChangeAspect="1"/>
            </p:cNvPicPr>
            <p:nvPr/>
          </p:nvPicPr>
          <p:blipFill>
            <a:blip r:embed="rId3"/>
            <a:stretch>
              <a:fillRect/>
            </a:stretch>
          </p:blipFill>
          <p:spPr>
            <a:xfrm>
              <a:off x="4330352" y="315536"/>
              <a:ext cx="906594" cy="906595"/>
            </a:xfrm>
            <a:prstGeom prst="rect">
              <a:avLst/>
            </a:prstGeom>
            <a:ln w="12700" cap="flat">
              <a:noFill/>
              <a:miter lim="400000"/>
            </a:ln>
            <a:effectLst/>
          </p:spPr>
        </p:pic>
      </p:grpSp>
      <p:grpSp>
        <p:nvGrpSpPr>
          <p:cNvPr id="301" name="Group"/>
          <p:cNvGrpSpPr/>
          <p:nvPr/>
        </p:nvGrpSpPr>
        <p:grpSpPr>
          <a:xfrm>
            <a:off x="6213554" y="4448716"/>
            <a:ext cx="5707871" cy="2153714"/>
            <a:chOff x="0" y="0"/>
            <a:chExt cx="11415739" cy="4307426"/>
          </a:xfrm>
        </p:grpSpPr>
        <p:sp>
          <p:nvSpPr>
            <p:cNvPr id="297" name="Rounded Rectangle"/>
            <p:cNvSpPr/>
            <p:nvPr/>
          </p:nvSpPr>
          <p:spPr>
            <a:xfrm>
              <a:off x="0" y="0"/>
              <a:ext cx="11415739" cy="4307426"/>
            </a:xfrm>
            <a:prstGeom prst="roundRect">
              <a:avLst>
                <a:gd name="adj" fmla="val 2936"/>
              </a:avLst>
            </a:prstGeom>
            <a:noFill/>
            <a:ln w="25400" cap="flat">
              <a:solidFill>
                <a:srgbClr val="478C80">
                  <a:alpha val="79669"/>
                </a:srgbClr>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98" name="Services &amp; Digital Platforms"/>
            <p:cNvSpPr txBox="1"/>
            <p:nvPr/>
          </p:nvSpPr>
          <p:spPr>
            <a:xfrm>
              <a:off x="352284" y="309892"/>
              <a:ext cx="8844432" cy="6873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lgn="l" defTabSz="457200">
                <a:spcBef>
                  <a:spcPts val="1200"/>
                </a:spcBef>
                <a:defRPr sz="3800">
                  <a:solidFill>
                    <a:srgbClr val="FFFFFF"/>
                  </a:solidFill>
                  <a:latin typeface="Helvetica Neue Medium"/>
                  <a:ea typeface="Helvetica Neue Medium"/>
                  <a:cs typeface="Helvetica Neue Medium"/>
                  <a:sym typeface="Helvetica Neue Medium"/>
                </a:defRPr>
              </a:lvl1pPr>
            </a:lstStyle>
            <a:p>
              <a:r>
                <a:rPr sz="1900"/>
                <a:t>Services &amp; Digital Platforms</a:t>
              </a:r>
            </a:p>
          </p:txBody>
        </p:sp>
        <p:sp>
          <p:nvSpPr>
            <p:cNvPr id="299" name="Clearance Certificate Revamp…"/>
            <p:cNvSpPr txBox="1"/>
            <p:nvPr/>
          </p:nvSpPr>
          <p:spPr>
            <a:xfrm>
              <a:off x="352294" y="1319137"/>
              <a:ext cx="5604645" cy="25704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p>
              <a:pPr marL="158750" indent="-158750" defTabSz="228600">
                <a:lnSpc>
                  <a:spcPct val="70000"/>
                </a:lnSpc>
                <a:spcBef>
                  <a:spcPts val="600"/>
                </a:spcBef>
                <a:buClr>
                  <a:srgbClr val="5F958C"/>
                </a:buClr>
                <a:buSzPct val="100000"/>
                <a:buChar char="✓"/>
                <a:defRPr sz="2600">
                  <a:solidFill>
                    <a:srgbClr val="FFFFFF"/>
                  </a:solidFill>
                </a:defRPr>
              </a:pPr>
              <a:r>
                <a:rPr sz="1300" dirty="0"/>
                <a:t>Clearance Certificate Revamp</a:t>
              </a:r>
            </a:p>
            <a:p>
              <a:pPr marL="158750" indent="-158750" defTabSz="228600">
                <a:lnSpc>
                  <a:spcPct val="70000"/>
                </a:lnSpc>
                <a:spcBef>
                  <a:spcPts val="600"/>
                </a:spcBef>
                <a:buClr>
                  <a:srgbClr val="5F958C"/>
                </a:buClr>
                <a:buSzPct val="100000"/>
                <a:buChar char="✓"/>
                <a:defRPr sz="2600">
                  <a:solidFill>
                    <a:srgbClr val="FFFFFF"/>
                  </a:solidFill>
                </a:defRPr>
              </a:pPr>
              <a:r>
                <a:rPr sz="1300" dirty="0"/>
                <a:t>Away Mode Revamp</a:t>
              </a:r>
            </a:p>
            <a:p>
              <a:pPr marL="158750" indent="-158750" defTabSz="228600">
                <a:lnSpc>
                  <a:spcPct val="70000"/>
                </a:lnSpc>
                <a:spcBef>
                  <a:spcPts val="600"/>
                </a:spcBef>
                <a:buClr>
                  <a:srgbClr val="5F958C"/>
                </a:buClr>
                <a:buSzPct val="100000"/>
                <a:buChar char="✓"/>
                <a:defRPr sz="2600">
                  <a:solidFill>
                    <a:srgbClr val="FFFFFF"/>
                  </a:solidFill>
                </a:defRPr>
              </a:pPr>
              <a:r>
                <a:rPr sz="1300" dirty="0"/>
                <a:t>Dubai Now: EV Card Replacement</a:t>
              </a:r>
            </a:p>
            <a:p>
              <a:pPr marL="158750" indent="-158750" defTabSz="228600">
                <a:lnSpc>
                  <a:spcPct val="70000"/>
                </a:lnSpc>
                <a:spcBef>
                  <a:spcPts val="600"/>
                </a:spcBef>
                <a:buClr>
                  <a:srgbClr val="5F958C"/>
                </a:buClr>
                <a:buSzPct val="100000"/>
                <a:buChar char="✓"/>
                <a:defRPr sz="2600">
                  <a:solidFill>
                    <a:srgbClr val="FFFFFF"/>
                  </a:solidFill>
                </a:defRPr>
              </a:pPr>
              <a:r>
                <a:rPr sz="1300" dirty="0"/>
                <a:t>Digital Correspondence (Builders)</a:t>
              </a:r>
            </a:p>
            <a:p>
              <a:pPr marL="158750" indent="-158750" defTabSz="228600">
                <a:lnSpc>
                  <a:spcPct val="70000"/>
                </a:lnSpc>
                <a:spcBef>
                  <a:spcPts val="600"/>
                </a:spcBef>
                <a:buClr>
                  <a:srgbClr val="5F958C"/>
                </a:buClr>
                <a:buSzPct val="100000"/>
                <a:buChar char="✓"/>
                <a:defRPr sz="2600">
                  <a:solidFill>
                    <a:srgbClr val="FFFFFF"/>
                  </a:solidFill>
                </a:defRPr>
              </a:pPr>
              <a:r>
                <a:rPr sz="1300" dirty="0"/>
                <a:t>Smart Supervision (Suppliers)</a:t>
              </a:r>
            </a:p>
            <a:p>
              <a:pPr marL="158750" indent="-158750" defTabSz="228600">
                <a:lnSpc>
                  <a:spcPct val="70000"/>
                </a:lnSpc>
                <a:spcBef>
                  <a:spcPts val="600"/>
                </a:spcBef>
                <a:buClr>
                  <a:srgbClr val="5F958C"/>
                </a:buClr>
                <a:buSzPct val="100000"/>
                <a:buChar char="✓"/>
                <a:defRPr sz="2600">
                  <a:solidFill>
                    <a:srgbClr val="FFFFFF"/>
                  </a:solidFill>
                </a:defRPr>
              </a:pPr>
              <a:r>
                <a:rPr sz="1300" dirty="0"/>
                <a:t>Smart Response – Live Tracking</a:t>
              </a:r>
            </a:p>
          </p:txBody>
        </p:sp>
        <p:sp>
          <p:nvSpPr>
            <p:cNvPr id="300" name="Media Center Revamp…"/>
            <p:cNvSpPr txBox="1"/>
            <p:nvPr/>
          </p:nvSpPr>
          <p:spPr>
            <a:xfrm>
              <a:off x="6410194" y="1320227"/>
              <a:ext cx="4910667" cy="25682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p>
              <a:pPr marL="158750" indent="-158750" defTabSz="228600">
                <a:lnSpc>
                  <a:spcPct val="70000"/>
                </a:lnSpc>
                <a:spcBef>
                  <a:spcPts val="600"/>
                </a:spcBef>
                <a:buClr>
                  <a:srgbClr val="5F958C"/>
                </a:buClr>
                <a:buSzPct val="100000"/>
                <a:buChar char="✓"/>
                <a:defRPr sz="2600">
                  <a:solidFill>
                    <a:srgbClr val="FFFFFF"/>
                  </a:solidFill>
                </a:defRPr>
              </a:pPr>
              <a:r>
                <a:rPr sz="1300"/>
                <a:t>Media Center Revamp</a:t>
              </a:r>
            </a:p>
            <a:p>
              <a:pPr marL="158750" indent="-158750" defTabSz="228600">
                <a:lnSpc>
                  <a:spcPct val="70000"/>
                </a:lnSpc>
                <a:spcBef>
                  <a:spcPts val="600"/>
                </a:spcBef>
                <a:buClr>
                  <a:srgbClr val="5F958C"/>
                </a:buClr>
                <a:buSzPct val="100000"/>
                <a:buChar char="✓"/>
                <a:defRPr sz="2600">
                  <a:solidFill>
                    <a:srgbClr val="FFFFFF"/>
                  </a:solidFill>
                </a:defRPr>
              </a:pPr>
              <a:r>
                <a:rPr sz="1300"/>
                <a:t>Generative AI Search </a:t>
              </a:r>
            </a:p>
            <a:p>
              <a:pPr marL="158750" indent="-158750" defTabSz="228600">
                <a:lnSpc>
                  <a:spcPct val="70000"/>
                </a:lnSpc>
                <a:spcBef>
                  <a:spcPts val="600"/>
                </a:spcBef>
                <a:buClr>
                  <a:srgbClr val="5F958C"/>
                </a:buClr>
                <a:buSzPct val="100000"/>
                <a:buChar char="✓"/>
                <a:defRPr sz="2600">
                  <a:solidFill>
                    <a:srgbClr val="FFFFFF"/>
                  </a:solidFill>
                </a:defRPr>
              </a:pPr>
              <a:r>
                <a:rPr sz="1300"/>
                <a:t>The Ideal Home Revamp</a:t>
              </a:r>
            </a:p>
            <a:p>
              <a:pPr marL="158750" indent="-158750" defTabSz="228600">
                <a:lnSpc>
                  <a:spcPct val="70000"/>
                </a:lnSpc>
                <a:spcBef>
                  <a:spcPts val="600"/>
                </a:spcBef>
                <a:buClr>
                  <a:srgbClr val="5F958C"/>
                </a:buClr>
                <a:buSzPct val="100000"/>
                <a:buChar char="✓"/>
                <a:defRPr sz="2600">
                  <a:solidFill>
                    <a:srgbClr val="FFFFFF"/>
                  </a:solidFill>
                </a:defRPr>
              </a:pPr>
              <a:r>
                <a:rPr sz="1300"/>
                <a:t>Green Pledge Revamp</a:t>
              </a:r>
            </a:p>
            <a:p>
              <a:pPr marL="158750" indent="-158750" defTabSz="228600">
                <a:lnSpc>
                  <a:spcPct val="70000"/>
                </a:lnSpc>
                <a:spcBef>
                  <a:spcPts val="600"/>
                </a:spcBef>
                <a:buClr>
                  <a:srgbClr val="5F958C"/>
                </a:buClr>
                <a:buSzPct val="100000"/>
                <a:buChar char="✓"/>
                <a:defRPr sz="2600">
                  <a:solidFill>
                    <a:srgbClr val="FFFFFF"/>
                  </a:solidFill>
                </a:defRPr>
              </a:pPr>
              <a:r>
                <a:rPr sz="1300"/>
                <a:t>Green Bill Improvements</a:t>
              </a:r>
            </a:p>
            <a:p>
              <a:pPr marL="158750" indent="-158750" defTabSz="228600">
                <a:lnSpc>
                  <a:spcPct val="70000"/>
                </a:lnSpc>
                <a:spcBef>
                  <a:spcPts val="600"/>
                </a:spcBef>
                <a:buClr>
                  <a:srgbClr val="5F958C"/>
                </a:buClr>
                <a:buSzPct val="100000"/>
                <a:buChar char="✓"/>
                <a:defRPr sz="2600">
                  <a:solidFill>
                    <a:srgbClr val="FFFFFF"/>
                  </a:solidFill>
                </a:defRPr>
              </a:pPr>
              <a:r>
                <a:rPr sz="1300"/>
                <a:t>Low Voltage (LV) Network</a:t>
              </a:r>
              <a:r>
                <a:rPr sz="1300">
                  <a:latin typeface="Times Roman"/>
                  <a:ea typeface="Times Roman"/>
                  <a:cs typeface="Times Roman"/>
                  <a:sym typeface="Times Roman"/>
                </a:rPr>
                <a:t> </a:t>
              </a:r>
            </a:p>
          </p:txBody>
        </p:sp>
      </p:grpSp>
      <p:grpSp>
        <p:nvGrpSpPr>
          <p:cNvPr id="304" name="Group"/>
          <p:cNvGrpSpPr/>
          <p:nvPr/>
        </p:nvGrpSpPr>
        <p:grpSpPr>
          <a:xfrm>
            <a:off x="9156909" y="3285177"/>
            <a:ext cx="2757443" cy="998531"/>
            <a:chOff x="0" y="0"/>
            <a:chExt cx="5514885" cy="1997061"/>
          </a:xfrm>
        </p:grpSpPr>
        <p:sp>
          <p:nvSpPr>
            <p:cNvPr id="302" name="Rounded Rectangle"/>
            <p:cNvSpPr/>
            <p:nvPr/>
          </p:nvSpPr>
          <p:spPr>
            <a:xfrm>
              <a:off x="0" y="0"/>
              <a:ext cx="5514885" cy="1997061"/>
            </a:xfrm>
            <a:prstGeom prst="roundRect">
              <a:avLst>
                <a:gd name="adj" fmla="val 6333"/>
              </a:avLst>
            </a:prstGeom>
            <a:noFill/>
            <a:ln w="25400" cap="flat">
              <a:solidFill>
                <a:srgbClr val="478C80">
                  <a:alpha val="79669"/>
                </a:srgbClr>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03" name="WETEX 2026 Improvements"/>
            <p:cNvSpPr txBox="1"/>
            <p:nvPr/>
          </p:nvSpPr>
          <p:spPr>
            <a:xfrm>
              <a:off x="313938" y="362458"/>
              <a:ext cx="4887009" cy="12721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lgn="l" defTabSz="457200">
                <a:spcBef>
                  <a:spcPts val="1200"/>
                </a:spcBef>
                <a:defRPr sz="3800">
                  <a:solidFill>
                    <a:srgbClr val="FFFFFF"/>
                  </a:solidFill>
                  <a:latin typeface="Helvetica Neue Medium"/>
                  <a:ea typeface="Helvetica Neue Medium"/>
                  <a:cs typeface="Helvetica Neue Medium"/>
                  <a:sym typeface="Helvetica Neue Medium"/>
                </a:defRPr>
              </a:lvl1pPr>
            </a:lstStyle>
            <a:p>
              <a:r>
                <a:rPr sz="1900"/>
                <a:t>WETEX 2026 Improvements</a:t>
              </a:r>
            </a:p>
          </p:txBody>
        </p:sp>
      </p:grpSp>
      <p:grpSp>
        <p:nvGrpSpPr>
          <p:cNvPr id="320" name="Group"/>
          <p:cNvGrpSpPr/>
          <p:nvPr/>
        </p:nvGrpSpPr>
        <p:grpSpPr>
          <a:xfrm>
            <a:off x="328285" y="2124403"/>
            <a:ext cx="5705841" cy="2152198"/>
            <a:chOff x="0" y="0"/>
            <a:chExt cx="11411679" cy="4304394"/>
          </a:xfrm>
        </p:grpSpPr>
        <p:sp>
          <p:nvSpPr>
            <p:cNvPr id="305" name="Rounded Rectangle"/>
            <p:cNvSpPr/>
            <p:nvPr/>
          </p:nvSpPr>
          <p:spPr>
            <a:xfrm>
              <a:off x="0" y="0"/>
              <a:ext cx="11411679" cy="4304394"/>
            </a:xfrm>
            <a:prstGeom prst="roundRect">
              <a:avLst>
                <a:gd name="adj" fmla="val 2938"/>
              </a:avLst>
            </a:prstGeom>
            <a:noFill/>
            <a:ln w="25400" cap="flat">
              <a:solidFill>
                <a:srgbClr val="478C80">
                  <a:alpha val="79669"/>
                </a:srgbClr>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06" name="AI OS: DEWA App in ChatGPT"/>
            <p:cNvSpPr txBox="1"/>
            <p:nvPr/>
          </p:nvSpPr>
          <p:spPr>
            <a:xfrm>
              <a:off x="313938" y="313468"/>
              <a:ext cx="9317564" cy="6873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lgn="l" defTabSz="457200">
                <a:spcBef>
                  <a:spcPts val="1200"/>
                </a:spcBef>
                <a:defRPr sz="3800">
                  <a:solidFill>
                    <a:srgbClr val="FFFFFF"/>
                  </a:solidFill>
                  <a:latin typeface="Helvetica Neue Medium"/>
                  <a:ea typeface="Helvetica Neue Medium"/>
                  <a:cs typeface="Helvetica Neue Medium"/>
                  <a:sym typeface="Helvetica Neue Medium"/>
                </a:defRPr>
              </a:lvl1pPr>
            </a:lstStyle>
            <a:p>
              <a:r>
                <a:rPr sz="1900"/>
                <a:t>AI OS: DEWA App in ChatGPT</a:t>
              </a:r>
            </a:p>
          </p:txBody>
        </p:sp>
        <p:pic>
          <p:nvPicPr>
            <p:cNvPr id="307" name="Group 1000004499.png" descr="Group 1000004499.png"/>
            <p:cNvPicPr>
              <a:picLocks noChangeAspect="1"/>
            </p:cNvPicPr>
            <p:nvPr/>
          </p:nvPicPr>
          <p:blipFill>
            <a:blip r:embed="rId4"/>
            <a:stretch>
              <a:fillRect/>
            </a:stretch>
          </p:blipFill>
          <p:spPr>
            <a:xfrm>
              <a:off x="10101436" y="336117"/>
              <a:ext cx="884554" cy="884554"/>
            </a:xfrm>
            <a:prstGeom prst="rect">
              <a:avLst/>
            </a:prstGeom>
            <a:ln w="12700" cap="flat">
              <a:noFill/>
              <a:miter lim="400000"/>
            </a:ln>
            <a:effectLst/>
          </p:spPr>
        </p:pic>
        <p:pic>
          <p:nvPicPr>
            <p:cNvPr id="308" name="Group 26866.png" descr="Group 26866.png"/>
            <p:cNvPicPr>
              <a:picLocks noChangeAspect="1"/>
            </p:cNvPicPr>
            <p:nvPr/>
          </p:nvPicPr>
          <p:blipFill>
            <a:blip r:embed="rId5"/>
            <a:stretch>
              <a:fillRect/>
            </a:stretch>
          </p:blipFill>
          <p:spPr>
            <a:xfrm>
              <a:off x="365077" y="1936793"/>
              <a:ext cx="1618949" cy="2046596"/>
            </a:xfrm>
            <a:prstGeom prst="rect">
              <a:avLst/>
            </a:prstGeom>
            <a:ln w="12700" cap="flat">
              <a:noFill/>
              <a:miter lim="400000"/>
            </a:ln>
            <a:effectLst/>
          </p:spPr>
        </p:pic>
        <p:pic>
          <p:nvPicPr>
            <p:cNvPr id="309" name="Group 26867.png" descr="Group 26867.png"/>
            <p:cNvPicPr>
              <a:picLocks noChangeAspect="1"/>
            </p:cNvPicPr>
            <p:nvPr/>
          </p:nvPicPr>
          <p:blipFill>
            <a:blip r:embed="rId6"/>
            <a:stretch>
              <a:fillRect/>
            </a:stretch>
          </p:blipFill>
          <p:spPr>
            <a:xfrm>
              <a:off x="2178814" y="1918465"/>
              <a:ext cx="1618948" cy="2083251"/>
            </a:xfrm>
            <a:prstGeom prst="rect">
              <a:avLst/>
            </a:prstGeom>
            <a:ln w="12700" cap="flat">
              <a:noFill/>
              <a:miter lim="400000"/>
            </a:ln>
            <a:effectLst/>
          </p:spPr>
        </p:pic>
        <p:pic>
          <p:nvPicPr>
            <p:cNvPr id="310" name="Group 26868-1.png" descr="Group 26868-1.png"/>
            <p:cNvPicPr>
              <a:picLocks noChangeAspect="1"/>
            </p:cNvPicPr>
            <p:nvPr/>
          </p:nvPicPr>
          <p:blipFill>
            <a:blip r:embed="rId7"/>
            <a:stretch>
              <a:fillRect/>
            </a:stretch>
          </p:blipFill>
          <p:spPr>
            <a:xfrm>
              <a:off x="9433762" y="1936793"/>
              <a:ext cx="1612840" cy="2046596"/>
            </a:xfrm>
            <a:prstGeom prst="rect">
              <a:avLst/>
            </a:prstGeom>
            <a:ln w="12700" cap="flat">
              <a:noFill/>
              <a:miter lim="400000"/>
            </a:ln>
            <a:effectLst/>
          </p:spPr>
        </p:pic>
        <p:pic>
          <p:nvPicPr>
            <p:cNvPr id="311" name="Group 26868.png" descr="Group 26868.png"/>
            <p:cNvPicPr>
              <a:picLocks noChangeAspect="1"/>
            </p:cNvPicPr>
            <p:nvPr/>
          </p:nvPicPr>
          <p:blipFill>
            <a:blip r:embed="rId8"/>
            <a:stretch>
              <a:fillRect/>
            </a:stretch>
          </p:blipFill>
          <p:spPr>
            <a:xfrm>
              <a:off x="3992551" y="1936793"/>
              <a:ext cx="1618949" cy="2046596"/>
            </a:xfrm>
            <a:prstGeom prst="rect">
              <a:avLst/>
            </a:prstGeom>
            <a:ln w="12700" cap="flat">
              <a:noFill/>
              <a:miter lim="400000"/>
            </a:ln>
            <a:effectLst/>
          </p:spPr>
        </p:pic>
        <p:pic>
          <p:nvPicPr>
            <p:cNvPr id="312" name="Group 26869.png" descr="Group 26869.png"/>
            <p:cNvPicPr>
              <a:picLocks noChangeAspect="1"/>
            </p:cNvPicPr>
            <p:nvPr/>
          </p:nvPicPr>
          <p:blipFill>
            <a:blip r:embed="rId9"/>
            <a:stretch>
              <a:fillRect/>
            </a:stretch>
          </p:blipFill>
          <p:spPr>
            <a:xfrm>
              <a:off x="5806289" y="1936793"/>
              <a:ext cx="1612839" cy="2046596"/>
            </a:xfrm>
            <a:prstGeom prst="rect">
              <a:avLst/>
            </a:prstGeom>
            <a:ln w="12700" cap="flat">
              <a:noFill/>
              <a:miter lim="400000"/>
            </a:ln>
            <a:effectLst/>
          </p:spPr>
        </p:pic>
        <p:pic>
          <p:nvPicPr>
            <p:cNvPr id="313" name="Group 26870.png" descr="Group 26870.png"/>
            <p:cNvPicPr>
              <a:picLocks noChangeAspect="1"/>
            </p:cNvPicPr>
            <p:nvPr/>
          </p:nvPicPr>
          <p:blipFill>
            <a:blip r:embed="rId10"/>
            <a:stretch>
              <a:fillRect/>
            </a:stretch>
          </p:blipFill>
          <p:spPr>
            <a:xfrm>
              <a:off x="7620026" y="1936793"/>
              <a:ext cx="1612839" cy="2046596"/>
            </a:xfrm>
            <a:prstGeom prst="rect">
              <a:avLst/>
            </a:prstGeom>
            <a:ln w="12700" cap="flat">
              <a:noFill/>
              <a:miter lim="400000"/>
            </a:ln>
            <a:effectLst/>
          </p:spPr>
        </p:pic>
        <p:sp>
          <p:nvSpPr>
            <p:cNvPr id="314" name="Bill Inquiry"/>
            <p:cNvSpPr txBox="1"/>
            <p:nvPr/>
          </p:nvSpPr>
          <p:spPr>
            <a:xfrm>
              <a:off x="554890" y="1415567"/>
              <a:ext cx="1239326" cy="3642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457200">
                <a:spcBef>
                  <a:spcPts val="1200"/>
                </a:spcBef>
                <a:defRPr sz="1700">
                  <a:solidFill>
                    <a:srgbClr val="FFFFFF"/>
                  </a:solidFill>
                </a:defRPr>
              </a:lvl1pPr>
            </a:lstStyle>
            <a:p>
              <a:r>
                <a:rPr sz="850"/>
                <a:t>Bill Inquiry</a:t>
              </a:r>
            </a:p>
          </p:txBody>
        </p:sp>
        <p:sp>
          <p:nvSpPr>
            <p:cNvPr id="315" name="View Services"/>
            <p:cNvSpPr txBox="1"/>
            <p:nvPr/>
          </p:nvSpPr>
          <p:spPr>
            <a:xfrm>
              <a:off x="2173207" y="1415567"/>
              <a:ext cx="1628940" cy="3642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457200">
                <a:spcBef>
                  <a:spcPts val="1200"/>
                </a:spcBef>
                <a:defRPr sz="1700">
                  <a:solidFill>
                    <a:srgbClr val="FFFFFF"/>
                  </a:solidFill>
                </a:defRPr>
              </a:lvl1pPr>
            </a:lstStyle>
            <a:p>
              <a:r>
                <a:rPr sz="850"/>
                <a:t>View Services</a:t>
              </a:r>
            </a:p>
          </p:txBody>
        </p:sp>
        <p:sp>
          <p:nvSpPr>
            <p:cNvPr id="316" name="View Locations"/>
            <p:cNvSpPr txBox="1"/>
            <p:nvPr/>
          </p:nvSpPr>
          <p:spPr>
            <a:xfrm>
              <a:off x="3941127" y="1415567"/>
              <a:ext cx="1719354" cy="3642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457200">
                <a:spcBef>
                  <a:spcPts val="1200"/>
                </a:spcBef>
                <a:defRPr sz="1700">
                  <a:solidFill>
                    <a:srgbClr val="FFFFFF"/>
                  </a:solidFill>
                </a:defRPr>
              </a:lvl1pPr>
            </a:lstStyle>
            <a:p>
              <a:r>
                <a:rPr sz="850"/>
                <a:t>View Locations</a:t>
              </a:r>
            </a:p>
          </p:txBody>
        </p:sp>
        <p:sp>
          <p:nvSpPr>
            <p:cNvPr id="317" name="Service Info."/>
            <p:cNvSpPr txBox="1"/>
            <p:nvPr/>
          </p:nvSpPr>
          <p:spPr>
            <a:xfrm>
              <a:off x="5754252" y="1415567"/>
              <a:ext cx="1719354" cy="3642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457200">
                <a:spcBef>
                  <a:spcPts val="1200"/>
                </a:spcBef>
                <a:defRPr sz="1700">
                  <a:solidFill>
                    <a:srgbClr val="FFFFFF"/>
                  </a:solidFill>
                </a:defRPr>
              </a:lvl1pPr>
            </a:lstStyle>
            <a:p>
              <a:r>
                <a:rPr sz="850"/>
                <a:t>Service Info.</a:t>
              </a:r>
            </a:p>
          </p:txBody>
        </p:sp>
        <p:sp>
          <p:nvSpPr>
            <p:cNvPr id="318" name="Support"/>
            <p:cNvSpPr txBox="1"/>
            <p:nvPr/>
          </p:nvSpPr>
          <p:spPr>
            <a:xfrm>
              <a:off x="7567378" y="1415567"/>
              <a:ext cx="1719354" cy="3642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457200">
                <a:spcBef>
                  <a:spcPts val="1200"/>
                </a:spcBef>
                <a:defRPr sz="1700">
                  <a:solidFill>
                    <a:srgbClr val="FFFFFF"/>
                  </a:solidFill>
                </a:defRPr>
              </a:lvl1pPr>
            </a:lstStyle>
            <a:p>
              <a:r>
                <a:rPr sz="850"/>
                <a:t>Support</a:t>
              </a:r>
            </a:p>
          </p:txBody>
        </p:sp>
        <p:sp>
          <p:nvSpPr>
            <p:cNvPr id="319" name="View News"/>
            <p:cNvSpPr txBox="1"/>
            <p:nvPr/>
          </p:nvSpPr>
          <p:spPr>
            <a:xfrm>
              <a:off x="9380506" y="1415567"/>
              <a:ext cx="1719354" cy="3642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457200">
                <a:spcBef>
                  <a:spcPts val="1200"/>
                </a:spcBef>
                <a:defRPr sz="1700">
                  <a:solidFill>
                    <a:srgbClr val="FFFFFF"/>
                  </a:solidFill>
                </a:defRPr>
              </a:lvl1pPr>
            </a:lstStyle>
            <a:p>
              <a:r>
                <a:rPr sz="850"/>
                <a:t>View News</a:t>
              </a:r>
            </a:p>
          </p:txBody>
        </p:sp>
      </p:grpSp>
      <p:grpSp>
        <p:nvGrpSpPr>
          <p:cNvPr id="2" name="Group 1">
            <a:extLst>
              <a:ext uri="{FF2B5EF4-FFF2-40B4-BE49-F238E27FC236}">
                <a16:creationId xmlns:a16="http://schemas.microsoft.com/office/drawing/2014/main" id="{86898619-1B2B-D8D5-0D7E-143B29A9C98C}"/>
              </a:ext>
            </a:extLst>
          </p:cNvPr>
          <p:cNvGrpSpPr/>
          <p:nvPr/>
        </p:nvGrpSpPr>
        <p:grpSpPr>
          <a:xfrm>
            <a:off x="2118551" y="158229"/>
            <a:ext cx="7221229" cy="375846"/>
            <a:chOff x="1097061" y="158024"/>
            <a:chExt cx="7221229" cy="375846"/>
          </a:xfrm>
        </p:grpSpPr>
        <p:grpSp>
          <p:nvGrpSpPr>
            <p:cNvPr id="4" name="Group 3">
              <a:extLst>
                <a:ext uri="{FF2B5EF4-FFF2-40B4-BE49-F238E27FC236}">
                  <a16:creationId xmlns:a16="http://schemas.microsoft.com/office/drawing/2014/main" id="{C35A06E8-5FF2-81EF-2E33-9A5303A59AC7}"/>
                </a:ext>
              </a:extLst>
            </p:cNvPr>
            <p:cNvGrpSpPr/>
            <p:nvPr/>
          </p:nvGrpSpPr>
          <p:grpSpPr>
            <a:xfrm>
              <a:off x="3116677" y="158024"/>
              <a:ext cx="2637926" cy="375846"/>
              <a:chOff x="13338508" y="3004710"/>
              <a:chExt cx="2453443" cy="375846"/>
            </a:xfrm>
          </p:grpSpPr>
          <p:pic>
            <p:nvPicPr>
              <p:cNvPr id="11" name="Picture 10" descr="Icon&#10;&#10;Description automatically generated">
                <a:extLst>
                  <a:ext uri="{FF2B5EF4-FFF2-40B4-BE49-F238E27FC236}">
                    <a16:creationId xmlns:a16="http://schemas.microsoft.com/office/drawing/2014/main" id="{AB7F2B37-B414-2B8A-66EC-30C622A98B81}"/>
                  </a:ext>
                </a:extLst>
              </p:cNvPr>
              <p:cNvPicPr>
                <a:picLocks noChangeAspect="1"/>
              </p:cNvPicPr>
              <p:nvPr/>
            </p:nvPicPr>
            <p:blipFill>
              <a:blip r:embed="rId11">
                <a:lum bright="70000" contrast="-70000"/>
                <a:extLst>
                  <a:ext uri="{BEBA8EAE-BF5A-486C-A8C5-ECC9F3942E4B}">
                    <a14:imgProps xmlns:a14="http://schemas.microsoft.com/office/drawing/2010/main">
                      <a14:imgLayer r:embed="rId12">
                        <a14:imgEffect>
                          <a14:backgroundRemoval t="10000" b="90000" l="10000" r="90000">
                            <a14:foregroundMark x1="60948" y1="26797" x2="60948" y2="26797"/>
                            <a14:foregroundMark x1="65033" y1="36438" x2="65033" y2="36438"/>
                            <a14:foregroundMark x1="59150" y1="49837" x2="59150" y2="49837"/>
                            <a14:foregroundMark x1="61111" y1="66503" x2="61111" y2="66503"/>
                            <a14:foregroundMark x1="62908" y1="75000" x2="62908" y2="75000"/>
                            <a14:backgroundMark x1="62745" y1="37908" x2="62745" y2="37908"/>
                          </a14:backgroundRemoval>
                        </a14:imgEffect>
                      </a14:imgLayer>
                    </a14:imgProps>
                  </a:ext>
                  <a:ext uri="{28A0092B-C50C-407E-A947-70E740481C1C}">
                    <a14:useLocalDpi xmlns:a14="http://schemas.microsoft.com/office/drawing/2010/main" val="0"/>
                  </a:ext>
                </a:extLst>
              </a:blip>
              <a:stretch>
                <a:fillRect/>
              </a:stretch>
            </p:blipFill>
            <p:spPr>
              <a:xfrm>
                <a:off x="13338508" y="3004710"/>
                <a:ext cx="376459" cy="375846"/>
              </a:xfrm>
              <a:prstGeom prst="rect">
                <a:avLst/>
              </a:prstGeom>
            </p:spPr>
          </p:pic>
          <p:sp>
            <p:nvSpPr>
              <p:cNvPr id="12" name="TextBox 11">
                <a:extLst>
                  <a:ext uri="{FF2B5EF4-FFF2-40B4-BE49-F238E27FC236}">
                    <a16:creationId xmlns:a16="http://schemas.microsoft.com/office/drawing/2014/main" id="{A2474C6E-7615-0CB7-EDA0-B872557994C6}"/>
                  </a:ext>
                </a:extLst>
              </p:cNvPr>
              <p:cNvSpPr txBox="1"/>
              <p:nvPr/>
            </p:nvSpPr>
            <p:spPr>
              <a:xfrm>
                <a:off x="13692873" y="3063832"/>
                <a:ext cx="209907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Dubai" panose="020B0503030403030204" pitchFamily="34" charset="-78"/>
                    <a:ea typeface="+mn-ea"/>
                    <a:cs typeface="Dubai" panose="020B0503030403030204" pitchFamily="34" charset="-78"/>
                  </a:rPr>
                  <a:t>DIGITAL TRANSFORMATION</a:t>
                </a:r>
              </a:p>
            </p:txBody>
          </p:sp>
        </p:grpSp>
        <p:grpSp>
          <p:nvGrpSpPr>
            <p:cNvPr id="5" name="Group 4">
              <a:extLst>
                <a:ext uri="{FF2B5EF4-FFF2-40B4-BE49-F238E27FC236}">
                  <a16:creationId xmlns:a16="http://schemas.microsoft.com/office/drawing/2014/main" id="{5918E9A6-D195-DEEA-3333-C3CA55A367A8}"/>
                </a:ext>
              </a:extLst>
            </p:cNvPr>
            <p:cNvGrpSpPr/>
            <p:nvPr/>
          </p:nvGrpSpPr>
          <p:grpSpPr>
            <a:xfrm>
              <a:off x="6315147" y="180211"/>
              <a:ext cx="2003143" cy="325943"/>
              <a:chOff x="3605554" y="3277514"/>
              <a:chExt cx="1863054" cy="325943"/>
            </a:xfrm>
          </p:grpSpPr>
          <p:pic>
            <p:nvPicPr>
              <p:cNvPr id="9" name="Picture 8">
                <a:extLst>
                  <a:ext uri="{FF2B5EF4-FFF2-40B4-BE49-F238E27FC236}">
                    <a16:creationId xmlns:a16="http://schemas.microsoft.com/office/drawing/2014/main" id="{C2244D33-9BA7-98A1-4B84-56B2CB1C8313}"/>
                  </a:ext>
                </a:extLst>
              </p:cNvPr>
              <p:cNvPicPr>
                <a:picLocks noChangeAspect="1"/>
              </p:cNvPicPr>
              <p:nvPr/>
            </p:nvPicPr>
            <p:blipFill>
              <a:blip r:embed="rId13">
                <a:lum bright="70000" contrast="-70000"/>
                <a:extLst>
                  <a:ext uri="{BEBA8EAE-BF5A-486C-A8C5-ECC9F3942E4B}">
                    <a14:imgProps xmlns:a14="http://schemas.microsoft.com/office/drawing/2010/main">
                      <a14:imgLayer r:embed="rId14">
                        <a14:imgEffect>
                          <a14:backgroundRemoval t="8036" b="96429" l="6250" r="93750">
                            <a14:foregroundMark x1="6250" y1="42411" x2="6250" y2="42411"/>
                            <a14:foregroundMark x1="50000" y1="8036" x2="50000" y2="8036"/>
                            <a14:foregroundMark x1="94196" y1="41071" x2="94196" y2="41071"/>
                            <a14:foregroundMark x1="74554" y1="92411" x2="74554" y2="92411"/>
                            <a14:foregroundMark x1="22768" y1="94196" x2="22768" y2="94196"/>
                            <a14:foregroundMark x1="78125" y1="96429" x2="78125" y2="96429"/>
                          </a14:backgroundRemoval>
                        </a14:imgEffect>
                      </a14:imgLayer>
                    </a14:imgProps>
                  </a:ext>
                  <a:ext uri="{28A0092B-C50C-407E-A947-70E740481C1C}">
                    <a14:useLocalDpi xmlns:a14="http://schemas.microsoft.com/office/drawing/2010/main" val="0"/>
                  </a:ext>
                </a:extLst>
              </a:blip>
              <a:stretch>
                <a:fillRect/>
              </a:stretch>
            </p:blipFill>
            <p:spPr>
              <a:xfrm rot="10800000" flipV="1">
                <a:off x="3605554" y="3277514"/>
                <a:ext cx="325943" cy="325943"/>
              </a:xfrm>
              <a:prstGeom prst="rect">
                <a:avLst/>
              </a:prstGeom>
            </p:spPr>
          </p:pic>
          <p:sp>
            <p:nvSpPr>
              <p:cNvPr id="10" name="Rectangle 9">
                <a:extLst>
                  <a:ext uri="{FF2B5EF4-FFF2-40B4-BE49-F238E27FC236}">
                    <a16:creationId xmlns:a16="http://schemas.microsoft.com/office/drawing/2014/main" id="{9145FE7F-615F-69C3-6238-F2EA02702105}"/>
                  </a:ext>
                </a:extLst>
              </p:cNvPr>
              <p:cNvSpPr/>
              <p:nvPr/>
            </p:nvSpPr>
            <p:spPr>
              <a:xfrm>
                <a:off x="3928749" y="3323288"/>
                <a:ext cx="1539859"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FUTURE LEADERSHIP</a:t>
                </a:r>
              </a:p>
            </p:txBody>
          </p:sp>
        </p:grpSp>
        <p:grpSp>
          <p:nvGrpSpPr>
            <p:cNvPr id="6" name="Group 5">
              <a:extLst>
                <a:ext uri="{FF2B5EF4-FFF2-40B4-BE49-F238E27FC236}">
                  <a16:creationId xmlns:a16="http://schemas.microsoft.com/office/drawing/2014/main" id="{320483CE-73F1-CA16-465D-5ABEA6CD24EE}"/>
                </a:ext>
              </a:extLst>
            </p:cNvPr>
            <p:cNvGrpSpPr/>
            <p:nvPr/>
          </p:nvGrpSpPr>
          <p:grpSpPr>
            <a:xfrm>
              <a:off x="1097061" y="173304"/>
              <a:ext cx="1487794" cy="316757"/>
              <a:chOff x="13200596" y="-1743353"/>
              <a:chExt cx="1383746" cy="316757"/>
            </a:xfrm>
          </p:grpSpPr>
          <p:sp>
            <p:nvSpPr>
              <p:cNvPr id="7" name="TextBox 6">
                <a:extLst>
                  <a:ext uri="{FF2B5EF4-FFF2-40B4-BE49-F238E27FC236}">
                    <a16:creationId xmlns:a16="http://schemas.microsoft.com/office/drawing/2014/main" id="{3463B44D-040E-E3C4-10A0-98F6BB560918}"/>
                  </a:ext>
                </a:extLst>
              </p:cNvPr>
              <p:cNvSpPr txBox="1"/>
              <p:nvPr/>
            </p:nvSpPr>
            <p:spPr>
              <a:xfrm>
                <a:off x="13532222" y="-1703595"/>
                <a:ext cx="105212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HIGHLIGHTS </a:t>
                </a:r>
              </a:p>
            </p:txBody>
          </p:sp>
          <p:pic>
            <p:nvPicPr>
              <p:cNvPr id="8" name="Picture 7" descr="A picture containing icon&#10;&#10;Description automatically generated">
                <a:extLst>
                  <a:ext uri="{FF2B5EF4-FFF2-40B4-BE49-F238E27FC236}">
                    <a16:creationId xmlns:a16="http://schemas.microsoft.com/office/drawing/2014/main" id="{93410DAF-B32D-39B7-0CD4-0232EEB7CF89}"/>
                  </a:ext>
                </a:extLst>
              </p:cNvPr>
              <p:cNvPicPr>
                <a:picLocks noChangeAspect="1"/>
              </p:cNvPicPr>
              <p:nvPr/>
            </p:nvPicPr>
            <p:blipFill>
              <a:blip r:embed="rId15">
                <a:lum bright="70000" contrast="-70000"/>
                <a:extLst>
                  <a:ext uri="{BEBA8EAE-BF5A-486C-A8C5-ECC9F3942E4B}">
                    <a14:imgProps xmlns:a14="http://schemas.microsoft.com/office/drawing/2010/main">
                      <a14:imgLayer r:embed="rId16">
                        <a14:imgEffect>
                          <a14:backgroundRemoval t="1429" b="94184" l="4022" r="96957">
                            <a14:foregroundMark x1="23913" y1="2857" x2="23913" y2="2857"/>
                            <a14:foregroundMark x1="21522" y1="1429" x2="21522" y2="1429"/>
                            <a14:foregroundMark x1="4239" y1="7347" x2="4239" y2="7347"/>
                            <a14:foregroundMark x1="97065" y1="8776" x2="97065" y2="8776"/>
                            <a14:foregroundMark x1="25543" y1="94184" x2="25543" y2="94184"/>
                            <a14:foregroundMark x1="32065" y1="87041" x2="32065" y2="87041"/>
                            <a14:backgroundMark x1="33043" y1="16327" x2="33043" y2="16327"/>
                          </a14:backgroundRemoval>
                        </a14:imgEffect>
                      </a14:imgLayer>
                    </a14:imgProps>
                  </a:ext>
                  <a:ext uri="{28A0092B-C50C-407E-A947-70E740481C1C}">
                    <a14:useLocalDpi xmlns:a14="http://schemas.microsoft.com/office/drawing/2010/main" val="0"/>
                  </a:ext>
                </a:extLst>
              </a:blip>
              <a:stretch>
                <a:fillRect/>
              </a:stretch>
            </p:blipFill>
            <p:spPr>
              <a:xfrm>
                <a:off x="13200596" y="-1743353"/>
                <a:ext cx="294692" cy="313911"/>
              </a:xfrm>
              <a:prstGeom prst="rect">
                <a:avLst/>
              </a:prstGeom>
            </p:spPr>
          </p:pic>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The project aims develop a corporate wide digital transformation strategy that shall define DEWA digital aspiration, key areas of action and the roadmap to achieve effective and value adding digital transformation across all divisions to support our stak"/>
          <p:cNvSpPr/>
          <p:nvPr/>
        </p:nvSpPr>
        <p:spPr>
          <a:xfrm>
            <a:off x="0" y="761957"/>
            <a:ext cx="12192000" cy="582778"/>
          </a:xfrm>
          <a:prstGeom prst="rect">
            <a:avLst/>
          </a:prstGeom>
          <a:solidFill>
            <a:srgbClr val="314D5B">
              <a:alpha val="64999"/>
            </a:srgbClr>
          </a:solidFill>
          <a:ln w="12700">
            <a:miter lim="400000"/>
          </a:ln>
          <a:effectLst>
            <a:outerShdw blurRad="1270000" dist="444500" dir="5400000" rotWithShape="0">
              <a:srgbClr val="000000">
                <a:alpha val="18157"/>
              </a:srgbClr>
            </a:outerShdw>
          </a:effectLst>
        </p:spPr>
        <p:txBody>
          <a:bodyPr tIns="45720" bIns="45720" anchor="ctr"/>
          <a:lstStyle/>
          <a:p>
            <a:pPr marR="76200" algn="just">
              <a:lnSpc>
                <a:spcPct val="80000"/>
              </a:lnSpc>
              <a:defRPr spc="105">
                <a:solidFill>
                  <a:srgbClr val="FFFFFF"/>
                </a:solidFill>
                <a:latin typeface="Dubai Regular"/>
                <a:ea typeface="Dubai Regular"/>
                <a:cs typeface="Dubai Regular"/>
                <a:sym typeface="Dubai Regular"/>
              </a:defRPr>
            </a:pPr>
            <a:endParaRPr sz="900"/>
          </a:p>
        </p:txBody>
      </p:sp>
      <p:grpSp>
        <p:nvGrpSpPr>
          <p:cNvPr id="325" name="Group"/>
          <p:cNvGrpSpPr/>
          <p:nvPr/>
        </p:nvGrpSpPr>
        <p:grpSpPr>
          <a:xfrm>
            <a:off x="302468" y="678267"/>
            <a:ext cx="708917" cy="708919"/>
            <a:chOff x="0" y="0"/>
            <a:chExt cx="1417832" cy="1417836"/>
          </a:xfrm>
        </p:grpSpPr>
        <p:sp>
          <p:nvSpPr>
            <p:cNvPr id="323" name="Circle"/>
            <p:cNvSpPr/>
            <p:nvPr/>
          </p:nvSpPr>
          <p:spPr>
            <a:xfrm>
              <a:off x="-1" y="-1"/>
              <a:ext cx="1417834" cy="1417837"/>
            </a:xfrm>
            <a:prstGeom prst="ellipse">
              <a:avLst/>
            </a:prstGeom>
            <a:solidFill>
              <a:srgbClr val="17A089"/>
            </a:solidFill>
            <a:ln w="12700" cap="flat">
              <a:noFill/>
              <a:miter lim="400000"/>
            </a:ln>
            <a:effectLst/>
          </p:spPr>
          <p:txBody>
            <a:bodyPr wrap="square" lIns="45720" tIns="45720" rIns="45720" bIns="45720" numCol="1" anchor="ctr">
              <a:noAutofit/>
            </a:bodyPr>
            <a:lstStyle/>
            <a:p>
              <a:pPr>
                <a:defRPr sz="1600">
                  <a:solidFill>
                    <a:srgbClr val="5EC27F"/>
                  </a:solidFill>
                  <a:latin typeface="Dubai Bold"/>
                  <a:ea typeface="Dubai Bold"/>
                  <a:cs typeface="Dubai Bold"/>
                  <a:sym typeface="Dubai Bold"/>
                </a:defRPr>
              </a:pPr>
              <a:endParaRPr sz="800"/>
            </a:p>
          </p:txBody>
        </p:sp>
        <p:sp>
          <p:nvSpPr>
            <p:cNvPr id="324" name="Shape"/>
            <p:cNvSpPr/>
            <p:nvPr/>
          </p:nvSpPr>
          <p:spPr>
            <a:xfrm>
              <a:off x="267838" y="264675"/>
              <a:ext cx="882151" cy="882152"/>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8"/>
                    <a:pt x="17673" y="7364"/>
                  </a:cubicBezTo>
                  <a:cubicBezTo>
                    <a:pt x="17673" y="6787"/>
                    <a:pt x="17339" y="6295"/>
                    <a:pt x="16856" y="6052"/>
                  </a:cubicBezTo>
                  <a:cubicBezTo>
                    <a:pt x="17033" y="5170"/>
                    <a:pt x="17144" y="4264"/>
                    <a:pt x="17167" y="3336"/>
                  </a:cubicBezTo>
                  <a:cubicBezTo>
                    <a:pt x="19277" y="5136"/>
                    <a:pt x="20618" y="7809"/>
                    <a:pt x="20618" y="10800"/>
                  </a:cubicBezTo>
                  <a:cubicBezTo>
                    <a:pt x="20618" y="11764"/>
                    <a:pt x="20469" y="12690"/>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6"/>
                    <a:pt x="10556" y="16200"/>
                    <a:pt x="10800" y="16200"/>
                  </a:cubicBezTo>
                  <a:cubicBezTo>
                    <a:pt x="11273" y="16200"/>
                    <a:pt x="11689" y="15974"/>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3"/>
                  </a:moveTo>
                  <a:cubicBezTo>
                    <a:pt x="3476" y="16840"/>
                    <a:pt x="3436" y="16280"/>
                    <a:pt x="3436" y="15709"/>
                  </a:cubicBezTo>
                  <a:cubicBezTo>
                    <a:pt x="3436" y="14764"/>
                    <a:pt x="3536" y="13842"/>
                    <a:pt x="3707" y="12946"/>
                  </a:cubicBezTo>
                  <a:cubicBezTo>
                    <a:pt x="5455" y="13988"/>
                    <a:pt x="7377" y="14767"/>
                    <a:pt x="9421" y="15227"/>
                  </a:cubicBezTo>
                  <a:cubicBezTo>
                    <a:pt x="9431" y="15254"/>
                    <a:pt x="9436" y="15282"/>
                    <a:pt x="9447" y="15308"/>
                  </a:cubicBezTo>
                  <a:cubicBezTo>
                    <a:pt x="7724" y="16421"/>
                    <a:pt x="5761" y="17193"/>
                    <a:pt x="3643" y="17507"/>
                  </a:cubicBezTo>
                  <a:cubicBezTo>
                    <a:pt x="3608" y="17469"/>
                    <a:pt x="3573" y="17430"/>
                    <a:pt x="3539" y="17393"/>
                  </a:cubicBezTo>
                  <a:moveTo>
                    <a:pt x="3075" y="11369"/>
                  </a:moveTo>
                  <a:cubicBezTo>
                    <a:pt x="2361" y="10869"/>
                    <a:pt x="1683" y="10322"/>
                    <a:pt x="1046" y="9729"/>
                  </a:cubicBezTo>
                  <a:cubicBezTo>
                    <a:pt x="1528" y="5299"/>
                    <a:pt x="4955" y="1762"/>
                    <a:pt x="9331" y="1104"/>
                  </a:cubicBezTo>
                  <a:cubicBezTo>
                    <a:pt x="9335" y="1629"/>
                    <a:pt x="9363" y="2148"/>
                    <a:pt x="9417" y="2660"/>
                  </a:cubicBezTo>
                  <a:cubicBezTo>
                    <a:pt x="8572" y="3227"/>
                    <a:pt x="7787" y="3879"/>
                    <a:pt x="7069" y="4597"/>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4"/>
                    <a:pt x="3936" y="11937"/>
                  </a:cubicBezTo>
                  <a:cubicBezTo>
                    <a:pt x="4379" y="10266"/>
                    <a:pt x="5100" y="8709"/>
                    <a:pt x="6060" y="7326"/>
                  </a:cubicBezTo>
                  <a:cubicBezTo>
                    <a:pt x="6164" y="7349"/>
                    <a:pt x="6271" y="7364"/>
                    <a:pt x="6382" y="7364"/>
                  </a:cubicBezTo>
                  <a:cubicBezTo>
                    <a:pt x="7195" y="7364"/>
                    <a:pt x="7855" y="6705"/>
                    <a:pt x="7855" y="5891"/>
                  </a:cubicBezTo>
                  <a:cubicBezTo>
                    <a:pt x="7855" y="5688"/>
                    <a:pt x="7813" y="5494"/>
                    <a:pt x="7739" y="5318"/>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1"/>
                    <a:pt x="11005" y="1708"/>
                    <a:pt x="10354" y="2082"/>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6"/>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8"/>
                    <a:pt x="15149" y="8393"/>
                  </a:cubicBezTo>
                  <a:cubicBezTo>
                    <a:pt x="14827" y="9199"/>
                    <a:pt x="14443" y="9974"/>
                    <a:pt x="13991" y="10701"/>
                  </a:cubicBezTo>
                  <a:cubicBezTo>
                    <a:pt x="12159" y="8620"/>
                    <a:pt x="10894" y="6025"/>
                    <a:pt x="10469" y="3152"/>
                  </a:cubicBezTo>
                  <a:cubicBezTo>
                    <a:pt x="11590" y="2463"/>
                    <a:pt x="12813" y="1934"/>
                    <a:pt x="14106" y="1565"/>
                  </a:cubicBezTo>
                  <a:cubicBezTo>
                    <a:pt x="14844" y="1829"/>
                    <a:pt x="15544" y="2174"/>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F9F9F9"/>
            </a:solidFill>
            <a:ln w="12700" cap="flat">
              <a:noFill/>
              <a:miter lim="400000"/>
            </a:ln>
            <a:effectLst/>
          </p:spPr>
          <p:txBody>
            <a:bodyPr wrap="square" lIns="45720" tIns="45720" rIns="45720" bIns="45720" numCol="1" anchor="ctr">
              <a:noAutofit/>
            </a:bodyPr>
            <a:lstStyle/>
            <a:p>
              <a:pPr>
                <a:defRPr sz="1800">
                  <a:solidFill>
                    <a:srgbClr val="05686C"/>
                  </a:solidFill>
                  <a:latin typeface="Dubai Bold"/>
                  <a:ea typeface="Dubai Bold"/>
                  <a:cs typeface="Dubai Bold"/>
                  <a:sym typeface="Dubai Bold"/>
                </a:defRPr>
              </a:pPr>
              <a:endParaRPr sz="900"/>
            </a:p>
          </p:txBody>
        </p:sp>
      </p:grpSp>
      <p:sp>
        <p:nvSpPr>
          <p:cNvPr id="326" name="The project aims develop a corporate wide digital transformation strategy that shall define DEWA digital aspiration, key areas of action and the roadmap to achieve effective and value adding digital transformation across all divisions to support our stak"/>
          <p:cNvSpPr txBox="1"/>
          <p:nvPr/>
        </p:nvSpPr>
        <p:spPr>
          <a:xfrm>
            <a:off x="1145302" y="853289"/>
            <a:ext cx="10819287" cy="409856"/>
          </a:xfrm>
          <a:prstGeom prst="rect">
            <a:avLst/>
          </a:prstGeom>
          <a:ln w="12700">
            <a:miter lim="400000"/>
          </a:ln>
          <a:effectLst>
            <a:outerShdw blurRad="1270000" dist="444500" dir="5400000" rotWithShape="0">
              <a:srgbClr val="000000">
                <a:alpha val="1815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R="76200" algn="just">
              <a:lnSpc>
                <a:spcPct val="80000"/>
              </a:lnSpc>
              <a:defRPr sz="2800" spc="105">
                <a:solidFill>
                  <a:srgbClr val="FFFFFF"/>
                </a:solidFill>
                <a:latin typeface="Dubai Medium"/>
                <a:ea typeface="Dubai Medium"/>
                <a:cs typeface="Dubai Medium"/>
                <a:sym typeface="Dubai Medium"/>
              </a:defRPr>
            </a:pPr>
            <a:r>
              <a:rPr sz="1400" dirty="0"/>
              <a:t>DIGITIZED SERVICES </a:t>
            </a:r>
            <a:endParaRPr sz="2700" dirty="0"/>
          </a:p>
          <a:p>
            <a:pPr marR="76200" algn="just">
              <a:lnSpc>
                <a:spcPct val="80000"/>
              </a:lnSpc>
              <a:defRPr sz="400" spc="105">
                <a:solidFill>
                  <a:srgbClr val="FFFFFF"/>
                </a:solidFill>
                <a:latin typeface="Dubai Regular"/>
                <a:ea typeface="Dubai Regular"/>
                <a:cs typeface="Dubai Regular"/>
                <a:sym typeface="Dubai Regular"/>
              </a:defRPr>
            </a:pPr>
            <a:endParaRPr sz="450" dirty="0"/>
          </a:p>
          <a:p>
            <a:pPr marR="76200" algn="just">
              <a:lnSpc>
                <a:spcPct val="80000"/>
              </a:lnSpc>
              <a:defRPr sz="2000" spc="105">
                <a:solidFill>
                  <a:srgbClr val="FFFFFF"/>
                </a:solidFill>
                <a:latin typeface="Dubai Regular"/>
                <a:ea typeface="Dubai Regular"/>
                <a:cs typeface="Dubai Regular"/>
                <a:sym typeface="Dubai Regular"/>
              </a:defRPr>
            </a:pPr>
            <a:r>
              <a:rPr sz="1000" dirty="0"/>
              <a:t>Ensuring seamless and secure implementation to deliver critical projects on-time</a:t>
            </a:r>
          </a:p>
        </p:txBody>
      </p:sp>
      <p:sp>
        <p:nvSpPr>
          <p:cNvPr id="337" name="Improved Employee Digital Experience"/>
          <p:cNvSpPr txBox="1"/>
          <p:nvPr/>
        </p:nvSpPr>
        <p:spPr>
          <a:xfrm>
            <a:off x="292760" y="1530759"/>
            <a:ext cx="5282793" cy="443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5100" b="1">
                <a:solidFill>
                  <a:srgbClr val="FFFFFF"/>
                </a:solidFill>
              </a:defRPr>
            </a:lvl1pPr>
          </a:lstStyle>
          <a:p>
            <a:r>
              <a:rPr sz="2550"/>
              <a:t>Improved Employee Digital Experience</a:t>
            </a:r>
          </a:p>
        </p:txBody>
      </p:sp>
      <p:sp>
        <p:nvSpPr>
          <p:cNvPr id="338" name="Rounded Rectangle"/>
          <p:cNvSpPr/>
          <p:nvPr/>
        </p:nvSpPr>
        <p:spPr>
          <a:xfrm>
            <a:off x="6213554" y="2126820"/>
            <a:ext cx="5707870" cy="2153713"/>
          </a:xfrm>
          <a:prstGeom prst="roundRect">
            <a:avLst>
              <a:gd name="adj" fmla="val 2936"/>
            </a:avLst>
          </a:prstGeom>
          <a:ln w="25400">
            <a:solidFill>
              <a:srgbClr val="4F6C8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39" name="Rounded Rectangle"/>
          <p:cNvSpPr/>
          <p:nvPr/>
        </p:nvSpPr>
        <p:spPr>
          <a:xfrm>
            <a:off x="6213554" y="4443535"/>
            <a:ext cx="5707870" cy="2153714"/>
          </a:xfrm>
          <a:prstGeom prst="roundRect">
            <a:avLst>
              <a:gd name="adj" fmla="val 2936"/>
            </a:avLst>
          </a:prstGeom>
          <a:ln w="25400">
            <a:solidFill>
              <a:srgbClr val="4F6C8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40" name="Internal Platforms"/>
          <p:cNvSpPr txBox="1"/>
          <p:nvPr/>
        </p:nvSpPr>
        <p:spPr>
          <a:xfrm>
            <a:off x="6385732" y="2262716"/>
            <a:ext cx="4937713" cy="3436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defTabSz="457200">
              <a:spcBef>
                <a:spcPts val="1200"/>
              </a:spcBef>
              <a:defRPr sz="3800" b="1">
                <a:solidFill>
                  <a:srgbClr val="FFFFFF"/>
                </a:solidFill>
              </a:defRPr>
            </a:lvl1pPr>
          </a:lstStyle>
          <a:p>
            <a:r>
              <a:rPr sz="1900"/>
              <a:t>Internal Platforms</a:t>
            </a:r>
          </a:p>
        </p:txBody>
      </p:sp>
      <p:sp>
        <p:nvSpPr>
          <p:cNvPr id="341" name="Internal Dashboards"/>
          <p:cNvSpPr txBox="1"/>
          <p:nvPr/>
        </p:nvSpPr>
        <p:spPr>
          <a:xfrm>
            <a:off x="6385732" y="4616977"/>
            <a:ext cx="4937713" cy="3436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defTabSz="457200">
              <a:spcBef>
                <a:spcPts val="1200"/>
              </a:spcBef>
              <a:defRPr sz="3800" b="1">
                <a:solidFill>
                  <a:srgbClr val="FFFFFF"/>
                </a:solidFill>
              </a:defRPr>
            </a:lvl1pPr>
          </a:lstStyle>
          <a:p>
            <a:r>
              <a:rPr sz="1900"/>
              <a:t>Internal Dashboards</a:t>
            </a:r>
          </a:p>
        </p:txBody>
      </p:sp>
      <p:grpSp>
        <p:nvGrpSpPr>
          <p:cNvPr id="349" name="Group"/>
          <p:cNvGrpSpPr/>
          <p:nvPr/>
        </p:nvGrpSpPr>
        <p:grpSpPr>
          <a:xfrm>
            <a:off x="328285" y="2126820"/>
            <a:ext cx="5707871" cy="2153714"/>
            <a:chOff x="0" y="0"/>
            <a:chExt cx="11415739" cy="4307426"/>
          </a:xfrm>
        </p:grpSpPr>
        <p:sp>
          <p:nvSpPr>
            <p:cNvPr id="342" name="Rounded Rectangle"/>
            <p:cNvSpPr/>
            <p:nvPr/>
          </p:nvSpPr>
          <p:spPr>
            <a:xfrm>
              <a:off x="0" y="0"/>
              <a:ext cx="11415739" cy="4307426"/>
            </a:xfrm>
            <a:prstGeom prst="roundRect">
              <a:avLst>
                <a:gd name="adj" fmla="val 2936"/>
              </a:avLst>
            </a:prstGeom>
            <a:noFill/>
            <a:ln w="25400" cap="flat">
              <a:solidFill>
                <a:srgbClr val="4F6C8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43" name="Al Shera’a App"/>
            <p:cNvSpPr txBox="1"/>
            <p:nvPr/>
          </p:nvSpPr>
          <p:spPr>
            <a:xfrm>
              <a:off x="313938" y="284492"/>
              <a:ext cx="9875425" cy="6873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lgn="l" defTabSz="457200">
                <a:spcBef>
                  <a:spcPts val="1200"/>
                </a:spcBef>
                <a:defRPr sz="3800" b="1">
                  <a:solidFill>
                    <a:srgbClr val="FFFFFF"/>
                  </a:solidFill>
                </a:defRPr>
              </a:lvl1pPr>
            </a:lstStyle>
            <a:p>
              <a:r>
                <a:rPr sz="1900"/>
                <a:t>Al Shera’a App</a:t>
              </a:r>
            </a:p>
          </p:txBody>
        </p:sp>
        <p:pic>
          <p:nvPicPr>
            <p:cNvPr id="344" name="Android_App_Icon.png" descr="Android_App_Icon.png"/>
            <p:cNvPicPr>
              <a:picLocks noChangeAspect="1"/>
            </p:cNvPicPr>
            <p:nvPr/>
          </p:nvPicPr>
          <p:blipFill>
            <a:blip r:embed="rId2"/>
            <a:srcRect l="264" t="277" r="292" b="279"/>
            <a:stretch>
              <a:fillRect/>
            </a:stretch>
          </p:blipFill>
          <p:spPr>
            <a:xfrm>
              <a:off x="9724361" y="289516"/>
              <a:ext cx="1298713" cy="129868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1" y="3015"/>
                  </a:cubicBezTo>
                  <a:cubicBezTo>
                    <a:pt x="-961" y="7036"/>
                    <a:pt x="-961" y="13557"/>
                    <a:pt x="2881" y="17578"/>
                  </a:cubicBezTo>
                  <a:cubicBezTo>
                    <a:pt x="6724" y="21600"/>
                    <a:pt x="12954" y="21600"/>
                    <a:pt x="16797" y="17578"/>
                  </a:cubicBezTo>
                  <a:cubicBezTo>
                    <a:pt x="20639" y="13557"/>
                    <a:pt x="20639" y="7036"/>
                    <a:pt x="16797" y="3015"/>
                  </a:cubicBezTo>
                  <a:cubicBezTo>
                    <a:pt x="14875" y="1004"/>
                    <a:pt x="12357" y="0"/>
                    <a:pt x="9839" y="0"/>
                  </a:cubicBezTo>
                  <a:close/>
                </a:path>
              </a:pathLst>
            </a:custGeom>
            <a:ln w="12700" cap="flat">
              <a:noFill/>
              <a:miter lim="400000"/>
            </a:ln>
            <a:effectLst/>
          </p:spPr>
        </p:pic>
        <p:sp>
          <p:nvSpPr>
            <p:cNvPr id="345" name="Conducted a UX/UI audit of the Sheraa platform, identifying usability gaps, assessing alignment with DEWA standards, and providing actionable recommendations to enhance the experience."/>
            <p:cNvSpPr txBox="1"/>
            <p:nvPr/>
          </p:nvSpPr>
          <p:spPr>
            <a:xfrm>
              <a:off x="311830" y="1263917"/>
              <a:ext cx="9242134" cy="1302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lgn="l" defTabSz="457200">
                <a:spcBef>
                  <a:spcPts val="1200"/>
                </a:spcBef>
                <a:defRPr sz="2600">
                  <a:solidFill>
                    <a:srgbClr val="FFFFFF"/>
                  </a:solidFill>
                </a:defRPr>
              </a:lvl1pPr>
            </a:lstStyle>
            <a:p>
              <a:r>
                <a:rPr sz="1300"/>
                <a:t>Conducted a UX/UI audit of the Sheraa platform, identifying usability gaps, assessing alignment with DEWA standards, and providing actionable recommendations to enhance the experience.</a:t>
              </a:r>
            </a:p>
          </p:txBody>
        </p:sp>
        <p:grpSp>
          <p:nvGrpSpPr>
            <p:cNvPr id="348" name="Group"/>
            <p:cNvGrpSpPr/>
            <p:nvPr/>
          </p:nvGrpSpPr>
          <p:grpSpPr>
            <a:xfrm>
              <a:off x="309781" y="3124107"/>
              <a:ext cx="6248101" cy="841256"/>
              <a:chOff x="0" y="-10364"/>
              <a:chExt cx="6248099" cy="841245"/>
            </a:xfrm>
          </p:grpSpPr>
          <p:sp>
            <p:nvSpPr>
              <p:cNvPr id="346" name="UI/UX Findings Reported"/>
              <p:cNvSpPr/>
              <p:nvPr/>
            </p:nvSpPr>
            <p:spPr>
              <a:xfrm>
                <a:off x="1591167" y="242805"/>
                <a:ext cx="4656932" cy="48730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lgn="l" defTabSz="457200">
                  <a:spcBef>
                    <a:spcPts val="1200"/>
                  </a:spcBef>
                  <a:defRPr sz="2500">
                    <a:solidFill>
                      <a:srgbClr val="FFFFFF"/>
                    </a:solidFill>
                    <a:latin typeface="Helvetica Neue Medium"/>
                    <a:ea typeface="Helvetica Neue Medium"/>
                    <a:cs typeface="Helvetica Neue Medium"/>
                    <a:sym typeface="Helvetica Neue Medium"/>
                  </a:defRPr>
                </a:lvl1pPr>
              </a:lstStyle>
              <a:p>
                <a:r>
                  <a:rPr sz="1250"/>
                  <a:t>UI/UX Findings Reported</a:t>
                </a:r>
              </a:p>
            </p:txBody>
          </p:sp>
          <p:sp>
            <p:nvSpPr>
              <p:cNvPr id="347" name="+140"/>
              <p:cNvSpPr/>
              <p:nvPr/>
            </p:nvSpPr>
            <p:spPr>
              <a:xfrm>
                <a:off x="0" y="-10364"/>
                <a:ext cx="2142535" cy="84124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lgn="l" defTabSz="457200">
                  <a:spcBef>
                    <a:spcPts val="1200"/>
                  </a:spcBef>
                  <a:defRPr sz="4800" b="1">
                    <a:solidFill>
                      <a:srgbClr val="5F958C"/>
                    </a:solidFill>
                  </a:defRPr>
                </a:lvl1pPr>
              </a:lstStyle>
              <a:p>
                <a:r>
                  <a:rPr sz="2400"/>
                  <a:t>+140</a:t>
                </a:r>
              </a:p>
            </p:txBody>
          </p:sp>
        </p:grpSp>
      </p:grpSp>
      <p:grpSp>
        <p:nvGrpSpPr>
          <p:cNvPr id="355" name="Group"/>
          <p:cNvGrpSpPr/>
          <p:nvPr/>
        </p:nvGrpSpPr>
        <p:grpSpPr>
          <a:xfrm>
            <a:off x="328285" y="4443535"/>
            <a:ext cx="5707871" cy="2153714"/>
            <a:chOff x="0" y="0"/>
            <a:chExt cx="11415739" cy="4307426"/>
          </a:xfrm>
        </p:grpSpPr>
        <p:sp>
          <p:nvSpPr>
            <p:cNvPr id="350" name="Rounded Rectangle"/>
            <p:cNvSpPr/>
            <p:nvPr/>
          </p:nvSpPr>
          <p:spPr>
            <a:xfrm>
              <a:off x="0" y="0"/>
              <a:ext cx="11415739" cy="4307426"/>
            </a:xfrm>
            <a:prstGeom prst="roundRect">
              <a:avLst>
                <a:gd name="adj" fmla="val 2936"/>
              </a:avLst>
            </a:prstGeom>
            <a:noFill/>
            <a:ln w="25400" cap="flat">
              <a:solidFill>
                <a:srgbClr val="4F6C8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51" name="Smart Office Improvements"/>
            <p:cNvSpPr txBox="1"/>
            <p:nvPr/>
          </p:nvSpPr>
          <p:spPr>
            <a:xfrm>
              <a:off x="313938" y="346884"/>
              <a:ext cx="9875425" cy="6873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lgn="l" defTabSz="457200">
                <a:spcBef>
                  <a:spcPts val="1200"/>
                </a:spcBef>
                <a:defRPr sz="3800" b="1">
                  <a:solidFill>
                    <a:srgbClr val="FFFFFF"/>
                  </a:solidFill>
                </a:defRPr>
              </a:lvl1pPr>
            </a:lstStyle>
            <a:p>
              <a:r>
                <a:rPr sz="1900"/>
                <a:t>Smart Office Improvements</a:t>
              </a:r>
            </a:p>
          </p:txBody>
        </p:sp>
        <p:sp>
          <p:nvSpPr>
            <p:cNvPr id="352" name="AI-Powered Smart Document…"/>
            <p:cNvSpPr txBox="1"/>
            <p:nvPr/>
          </p:nvSpPr>
          <p:spPr>
            <a:xfrm>
              <a:off x="332998" y="1301453"/>
              <a:ext cx="5479551" cy="25704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p>
              <a:pPr marL="158750" indent="-158750" defTabSz="228600">
                <a:lnSpc>
                  <a:spcPct val="70000"/>
                </a:lnSpc>
                <a:spcBef>
                  <a:spcPts val="600"/>
                </a:spcBef>
                <a:buClr>
                  <a:srgbClr val="5F958C"/>
                </a:buClr>
                <a:buSzPct val="100000"/>
                <a:buChar char="✓"/>
                <a:defRPr sz="2600">
                  <a:solidFill>
                    <a:srgbClr val="FFFFFF"/>
                  </a:solidFill>
                </a:defRPr>
              </a:pPr>
              <a:r>
                <a:rPr sz="1300"/>
                <a:t>AI-Powered Smart Document</a:t>
              </a:r>
            </a:p>
            <a:p>
              <a:pPr marL="158750" indent="-158750" defTabSz="228600">
                <a:lnSpc>
                  <a:spcPct val="70000"/>
                </a:lnSpc>
                <a:spcBef>
                  <a:spcPts val="600"/>
                </a:spcBef>
                <a:buClr>
                  <a:srgbClr val="5F958C"/>
                </a:buClr>
                <a:buSzPct val="100000"/>
                <a:buChar char="✓"/>
                <a:defRPr sz="2600">
                  <a:solidFill>
                    <a:srgbClr val="FFFFFF"/>
                  </a:solidFill>
                </a:defRPr>
              </a:pPr>
              <a:r>
                <a:rPr sz="1300"/>
                <a:t>Android 16 Upgrade </a:t>
              </a:r>
            </a:p>
            <a:p>
              <a:pPr marL="158750" indent="-158750" defTabSz="228600">
                <a:lnSpc>
                  <a:spcPct val="70000"/>
                </a:lnSpc>
                <a:spcBef>
                  <a:spcPts val="600"/>
                </a:spcBef>
                <a:buClr>
                  <a:srgbClr val="5F958C"/>
                </a:buClr>
                <a:buSzPct val="100000"/>
                <a:buChar char="✓"/>
                <a:defRPr sz="2600">
                  <a:solidFill>
                    <a:srgbClr val="FFFFFF"/>
                  </a:solidFill>
                </a:defRPr>
              </a:pPr>
              <a:r>
                <a:rPr sz="1300"/>
                <a:t>IOS 26 Design Upgrade </a:t>
              </a:r>
            </a:p>
            <a:p>
              <a:pPr marL="158750" indent="-158750" defTabSz="228600">
                <a:lnSpc>
                  <a:spcPct val="70000"/>
                </a:lnSpc>
                <a:spcBef>
                  <a:spcPts val="600"/>
                </a:spcBef>
                <a:buClr>
                  <a:srgbClr val="5F958C"/>
                </a:buClr>
                <a:buSzPct val="100000"/>
                <a:buChar char="✓"/>
                <a:defRPr sz="2600">
                  <a:solidFill>
                    <a:srgbClr val="FFFFFF"/>
                  </a:solidFill>
                </a:defRPr>
              </a:pPr>
              <a:r>
                <a:rPr sz="1300"/>
                <a:t>Corporate Excellence </a:t>
              </a:r>
            </a:p>
            <a:p>
              <a:pPr marL="158750" indent="-158750" defTabSz="228600">
                <a:lnSpc>
                  <a:spcPct val="70000"/>
                </a:lnSpc>
                <a:spcBef>
                  <a:spcPts val="600"/>
                </a:spcBef>
                <a:buClr>
                  <a:srgbClr val="5F958C"/>
                </a:buClr>
                <a:buSzPct val="100000"/>
                <a:buChar char="✓"/>
                <a:defRPr sz="2600">
                  <a:solidFill>
                    <a:srgbClr val="FFFFFF"/>
                  </a:solidFill>
                </a:defRPr>
              </a:pPr>
              <a:r>
                <a:rPr sz="1300"/>
                <a:t>Marifa </a:t>
              </a:r>
            </a:p>
            <a:p>
              <a:pPr marL="158750" indent="-158750" defTabSz="228600">
                <a:lnSpc>
                  <a:spcPct val="70000"/>
                </a:lnSpc>
                <a:spcBef>
                  <a:spcPts val="600"/>
                </a:spcBef>
                <a:buClr>
                  <a:srgbClr val="5F958C"/>
                </a:buClr>
                <a:buSzPct val="100000"/>
                <a:buChar char="✓"/>
                <a:defRPr sz="2600">
                  <a:solidFill>
                    <a:srgbClr val="FFFFFF"/>
                  </a:solidFill>
                </a:defRPr>
              </a:pPr>
              <a:r>
                <a:rPr sz="1300"/>
                <a:t>Masharee Approval</a:t>
              </a:r>
            </a:p>
          </p:txBody>
        </p:sp>
        <p:sp>
          <p:nvSpPr>
            <p:cNvPr id="353" name="Training Podcast…"/>
            <p:cNvSpPr txBox="1"/>
            <p:nvPr/>
          </p:nvSpPr>
          <p:spPr>
            <a:xfrm>
              <a:off x="5706751" y="1238165"/>
              <a:ext cx="5251697" cy="21364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p>
              <a:pPr marL="158750" indent="-158750" defTabSz="228600">
                <a:lnSpc>
                  <a:spcPct val="70000"/>
                </a:lnSpc>
                <a:spcBef>
                  <a:spcPts val="600"/>
                </a:spcBef>
                <a:buClr>
                  <a:srgbClr val="5F958C"/>
                </a:buClr>
                <a:buSzPct val="100000"/>
                <a:buChar char="✓"/>
                <a:defRPr sz="2600">
                  <a:solidFill>
                    <a:srgbClr val="FFFFFF"/>
                  </a:solidFill>
                </a:defRPr>
              </a:pPr>
              <a:r>
                <a:rPr sz="1300"/>
                <a:t>Training Podcast</a:t>
              </a:r>
            </a:p>
            <a:p>
              <a:pPr marL="158750" indent="-158750" defTabSz="228600">
                <a:lnSpc>
                  <a:spcPct val="70000"/>
                </a:lnSpc>
                <a:spcBef>
                  <a:spcPts val="600"/>
                </a:spcBef>
                <a:buClr>
                  <a:srgbClr val="5F958C"/>
                </a:buClr>
                <a:buSzPct val="100000"/>
                <a:buChar char="✓"/>
                <a:defRPr sz="2600">
                  <a:solidFill>
                    <a:srgbClr val="FFFFFF"/>
                  </a:solidFill>
                </a:defRPr>
              </a:pPr>
              <a:r>
                <a:rPr sz="1300"/>
                <a:t>Excellence Hub Approvals</a:t>
              </a:r>
            </a:p>
            <a:p>
              <a:pPr marL="158750" indent="-158750" defTabSz="228600">
                <a:lnSpc>
                  <a:spcPct val="70000"/>
                </a:lnSpc>
                <a:spcBef>
                  <a:spcPts val="600"/>
                </a:spcBef>
                <a:buClr>
                  <a:srgbClr val="5F958C"/>
                </a:buClr>
                <a:buSzPct val="100000"/>
                <a:buChar char="✓"/>
                <a:defRPr sz="2600">
                  <a:solidFill>
                    <a:srgbClr val="FFFFFF"/>
                  </a:solidFill>
                </a:defRPr>
              </a:pPr>
              <a:r>
                <a:rPr sz="1300"/>
                <a:t>Self Service - Leave Application</a:t>
              </a:r>
            </a:p>
            <a:p>
              <a:pPr marL="158750" indent="-158750" defTabSz="228600">
                <a:lnSpc>
                  <a:spcPct val="70000"/>
                </a:lnSpc>
                <a:spcBef>
                  <a:spcPts val="600"/>
                </a:spcBef>
                <a:buClr>
                  <a:srgbClr val="5F958C"/>
                </a:buClr>
                <a:buSzPct val="100000"/>
                <a:buChar char="✓"/>
                <a:defRPr sz="2600">
                  <a:solidFill>
                    <a:srgbClr val="FFFFFF"/>
                  </a:solidFill>
                </a:defRPr>
              </a:pPr>
              <a:r>
                <a:rPr sz="1300"/>
                <a:t>HR Services Release 2</a:t>
              </a:r>
            </a:p>
            <a:p>
              <a:pPr marL="158750" indent="-158750" defTabSz="228600">
                <a:lnSpc>
                  <a:spcPct val="70000"/>
                </a:lnSpc>
                <a:spcBef>
                  <a:spcPts val="600"/>
                </a:spcBef>
                <a:buClr>
                  <a:srgbClr val="5F958C"/>
                </a:buClr>
                <a:buSzPct val="100000"/>
                <a:buChar char="✓"/>
                <a:defRPr sz="2600">
                  <a:solidFill>
                    <a:srgbClr val="FFFFFF"/>
                  </a:solidFill>
                </a:defRPr>
              </a:pPr>
              <a:r>
                <a:rPr sz="1300"/>
                <a:t>DEWA Locations</a:t>
              </a:r>
            </a:p>
          </p:txBody>
        </p:sp>
        <p:pic>
          <p:nvPicPr>
            <p:cNvPr id="354" name="Version 2 App Icon.png" descr="Version 2 App Icon.png"/>
            <p:cNvPicPr>
              <a:picLocks noChangeAspect="1"/>
            </p:cNvPicPr>
            <p:nvPr/>
          </p:nvPicPr>
          <p:blipFill>
            <a:blip r:embed="rId3"/>
            <a:srcRect/>
            <a:stretch>
              <a:fillRect/>
            </a:stretch>
          </p:blipFill>
          <p:spPr>
            <a:xfrm>
              <a:off x="9725506" y="272061"/>
              <a:ext cx="1295401" cy="12954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2" y="1054"/>
                    <a:pt x="3163" y="3163"/>
                  </a:cubicBezTo>
                  <a:cubicBezTo>
                    <a:pt x="1054" y="5272"/>
                    <a:pt x="0" y="8036"/>
                    <a:pt x="0" y="10800"/>
                  </a:cubicBezTo>
                  <a:cubicBezTo>
                    <a:pt x="0" y="13564"/>
                    <a:pt x="1054" y="16328"/>
                    <a:pt x="3163" y="18437"/>
                  </a:cubicBezTo>
                  <a:cubicBezTo>
                    <a:pt x="5272" y="20546"/>
                    <a:pt x="8036" y="21600"/>
                    <a:pt x="10800" y="21600"/>
                  </a:cubicBezTo>
                  <a:cubicBezTo>
                    <a:pt x="13564" y="21600"/>
                    <a:pt x="16328" y="20546"/>
                    <a:pt x="18437" y="18437"/>
                  </a:cubicBezTo>
                  <a:cubicBezTo>
                    <a:pt x="20546" y="16328"/>
                    <a:pt x="21600" y="13564"/>
                    <a:pt x="21600" y="10800"/>
                  </a:cubicBezTo>
                  <a:cubicBezTo>
                    <a:pt x="21600" y="8036"/>
                    <a:pt x="20546" y="5272"/>
                    <a:pt x="18437" y="3163"/>
                  </a:cubicBezTo>
                  <a:cubicBezTo>
                    <a:pt x="16328" y="1054"/>
                    <a:pt x="13564" y="0"/>
                    <a:pt x="10800" y="0"/>
                  </a:cubicBezTo>
                  <a:close/>
                </a:path>
              </a:pathLst>
            </a:custGeom>
            <a:ln w="12700" cap="flat">
              <a:noFill/>
              <a:miter lim="400000"/>
            </a:ln>
            <a:effectLst/>
          </p:spPr>
        </p:pic>
      </p:grpSp>
      <p:sp>
        <p:nvSpPr>
          <p:cNvPr id="356" name="Freejna 5 Revamp…"/>
          <p:cNvSpPr txBox="1"/>
          <p:nvPr/>
        </p:nvSpPr>
        <p:spPr>
          <a:xfrm>
            <a:off x="6389701" y="2713012"/>
            <a:ext cx="2739776" cy="1285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158750" indent="-158750" defTabSz="228600">
              <a:lnSpc>
                <a:spcPct val="70000"/>
              </a:lnSpc>
              <a:spcBef>
                <a:spcPts val="600"/>
              </a:spcBef>
              <a:buClr>
                <a:srgbClr val="5F958C"/>
              </a:buClr>
              <a:buSzPct val="100000"/>
              <a:buChar char="✓"/>
              <a:defRPr sz="2600">
                <a:solidFill>
                  <a:srgbClr val="FFFFFF"/>
                </a:solidFill>
              </a:defRPr>
            </a:pPr>
            <a:r>
              <a:rPr sz="1300"/>
              <a:t>Freejna 5 Revamp</a:t>
            </a:r>
          </a:p>
          <a:p>
            <a:pPr marL="158750" indent="-158750" defTabSz="228600">
              <a:lnSpc>
                <a:spcPct val="70000"/>
              </a:lnSpc>
              <a:spcBef>
                <a:spcPts val="600"/>
              </a:spcBef>
              <a:buClr>
                <a:srgbClr val="5F958C"/>
              </a:buClr>
              <a:buSzPct val="100000"/>
              <a:buChar char="✓"/>
              <a:defRPr sz="2600">
                <a:solidFill>
                  <a:srgbClr val="FFFFFF"/>
                </a:solidFill>
              </a:defRPr>
            </a:pPr>
            <a:r>
              <a:rPr sz="1300"/>
              <a:t>ROMS Portal – Phase 2 </a:t>
            </a:r>
          </a:p>
          <a:p>
            <a:pPr marL="158750" indent="-158750" defTabSz="228600">
              <a:lnSpc>
                <a:spcPct val="70000"/>
              </a:lnSpc>
              <a:spcBef>
                <a:spcPts val="600"/>
              </a:spcBef>
              <a:buClr>
                <a:srgbClr val="5F958C"/>
              </a:buClr>
              <a:buSzPct val="100000"/>
              <a:buChar char="✓"/>
              <a:defRPr sz="2600">
                <a:solidFill>
                  <a:srgbClr val="FFFFFF"/>
                </a:solidFill>
              </a:defRPr>
            </a:pPr>
            <a:r>
              <a:rPr sz="1300"/>
              <a:t>GD Virtual Engineer AI </a:t>
            </a:r>
          </a:p>
          <a:p>
            <a:pPr marL="158750" indent="-158750" defTabSz="228600">
              <a:lnSpc>
                <a:spcPct val="70000"/>
              </a:lnSpc>
              <a:spcBef>
                <a:spcPts val="600"/>
              </a:spcBef>
              <a:buClr>
                <a:srgbClr val="5F958C"/>
              </a:buClr>
              <a:buSzPct val="100000"/>
              <a:buChar char="✓"/>
              <a:defRPr sz="2600">
                <a:solidFill>
                  <a:srgbClr val="FFFFFF"/>
                </a:solidFill>
              </a:defRPr>
            </a:pPr>
            <a:r>
              <a:rPr sz="1300"/>
              <a:t>Demand Management (D2D)  </a:t>
            </a:r>
          </a:p>
          <a:p>
            <a:pPr marL="158750" indent="-158750" defTabSz="228600">
              <a:lnSpc>
                <a:spcPct val="70000"/>
              </a:lnSpc>
              <a:spcBef>
                <a:spcPts val="600"/>
              </a:spcBef>
              <a:buClr>
                <a:srgbClr val="5F958C"/>
              </a:buClr>
              <a:buSzPct val="100000"/>
              <a:buChar char="✓"/>
              <a:defRPr sz="2600">
                <a:solidFill>
                  <a:srgbClr val="FFFFFF"/>
                </a:solidFill>
              </a:defRPr>
            </a:pPr>
            <a:r>
              <a:rPr sz="1300"/>
              <a:t>Knowledge Management </a:t>
            </a:r>
          </a:p>
          <a:p>
            <a:pPr marL="158750" indent="-158750" defTabSz="228600">
              <a:lnSpc>
                <a:spcPct val="70000"/>
              </a:lnSpc>
              <a:spcBef>
                <a:spcPts val="600"/>
              </a:spcBef>
              <a:buClr>
                <a:srgbClr val="5F958C"/>
              </a:buClr>
              <a:buSzPct val="100000"/>
              <a:buChar char="✓"/>
              <a:defRPr sz="2600">
                <a:solidFill>
                  <a:srgbClr val="FFFFFF"/>
                </a:solidFill>
              </a:defRPr>
            </a:pPr>
            <a:r>
              <a:rPr sz="1300"/>
              <a:t>Lighthouse Collaboration</a:t>
            </a:r>
          </a:p>
        </p:txBody>
      </p:sp>
      <p:sp>
        <p:nvSpPr>
          <p:cNvPr id="357" name="Guest Wi-Fi Access…"/>
          <p:cNvSpPr txBox="1"/>
          <p:nvPr/>
        </p:nvSpPr>
        <p:spPr>
          <a:xfrm>
            <a:off x="9076577" y="2681368"/>
            <a:ext cx="2625849" cy="1285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marL="158750" indent="-158750" defTabSz="228600">
              <a:lnSpc>
                <a:spcPct val="70000"/>
              </a:lnSpc>
              <a:spcBef>
                <a:spcPts val="600"/>
              </a:spcBef>
              <a:buClr>
                <a:srgbClr val="5F958C"/>
              </a:buClr>
              <a:buSzPct val="100000"/>
              <a:buChar char="✓"/>
              <a:defRPr sz="2600">
                <a:solidFill>
                  <a:srgbClr val="FFFFFF"/>
                </a:solidFill>
              </a:defRPr>
            </a:pPr>
            <a:r>
              <a:rPr sz="1300"/>
              <a:t>Guest Wi-Fi Access</a:t>
            </a:r>
          </a:p>
          <a:p>
            <a:pPr marL="158750" indent="-158750" defTabSz="228600">
              <a:lnSpc>
                <a:spcPct val="70000"/>
              </a:lnSpc>
              <a:spcBef>
                <a:spcPts val="600"/>
              </a:spcBef>
              <a:buClr>
                <a:srgbClr val="5F958C"/>
              </a:buClr>
              <a:buSzPct val="100000"/>
              <a:buChar char="✓"/>
              <a:defRPr sz="2600">
                <a:solidFill>
                  <a:srgbClr val="FFFFFF"/>
                </a:solidFill>
              </a:defRPr>
            </a:pPr>
            <a:r>
              <a:rPr sz="1300"/>
              <a:t>RASID</a:t>
            </a:r>
          </a:p>
          <a:p>
            <a:pPr marL="158750" indent="-158750" defTabSz="228600">
              <a:lnSpc>
                <a:spcPct val="70000"/>
              </a:lnSpc>
              <a:spcBef>
                <a:spcPts val="600"/>
              </a:spcBef>
              <a:buClr>
                <a:srgbClr val="5F958C"/>
              </a:buClr>
              <a:buSzPct val="100000"/>
              <a:buChar char="✓"/>
              <a:defRPr sz="2600">
                <a:solidFill>
                  <a:srgbClr val="FFFFFF"/>
                </a:solidFill>
              </a:defRPr>
            </a:pPr>
            <a:r>
              <a:rPr sz="1300"/>
              <a:t>LIMS Cable Lab</a:t>
            </a:r>
          </a:p>
          <a:p>
            <a:pPr marL="158750" indent="-158750" defTabSz="228600">
              <a:lnSpc>
                <a:spcPct val="70000"/>
              </a:lnSpc>
              <a:spcBef>
                <a:spcPts val="600"/>
              </a:spcBef>
              <a:buClr>
                <a:srgbClr val="5F958C"/>
              </a:buClr>
              <a:buSzPct val="100000"/>
              <a:buChar char="✓"/>
              <a:defRPr sz="2600">
                <a:solidFill>
                  <a:srgbClr val="FFFFFF"/>
                </a:solidFill>
              </a:defRPr>
            </a:pPr>
            <a:r>
              <a:rPr sz="1300"/>
              <a:t>Field One Application</a:t>
            </a:r>
          </a:p>
          <a:p>
            <a:pPr marL="158750" indent="-158750" defTabSz="228600">
              <a:lnSpc>
                <a:spcPct val="70000"/>
              </a:lnSpc>
              <a:spcBef>
                <a:spcPts val="600"/>
              </a:spcBef>
              <a:buClr>
                <a:srgbClr val="5F958C"/>
              </a:buClr>
              <a:buSzPct val="100000"/>
              <a:buChar char="✓"/>
              <a:defRPr sz="2600">
                <a:solidFill>
                  <a:srgbClr val="FFFFFF"/>
                </a:solidFill>
              </a:defRPr>
            </a:pPr>
            <a:r>
              <a:rPr sz="1300"/>
              <a:t>Sustainability Word Search</a:t>
            </a:r>
          </a:p>
          <a:p>
            <a:pPr marL="158750" indent="-158750" defTabSz="228600">
              <a:lnSpc>
                <a:spcPct val="70000"/>
              </a:lnSpc>
              <a:spcBef>
                <a:spcPts val="600"/>
              </a:spcBef>
              <a:buClr>
                <a:srgbClr val="5F958C"/>
              </a:buClr>
              <a:buSzPct val="100000"/>
              <a:buChar char="✓"/>
              <a:defRPr sz="2600">
                <a:solidFill>
                  <a:srgbClr val="FFFFFF"/>
                </a:solidFill>
              </a:defRPr>
            </a:pPr>
            <a:r>
              <a:rPr sz="1300"/>
              <a:t>Afkari</a:t>
            </a:r>
          </a:p>
        </p:txBody>
      </p:sp>
      <p:sp>
        <p:nvSpPr>
          <p:cNvPr id="358" name="Rounded Rectangle"/>
          <p:cNvSpPr/>
          <p:nvPr/>
        </p:nvSpPr>
        <p:spPr>
          <a:xfrm>
            <a:off x="8224570" y="5070431"/>
            <a:ext cx="1685838" cy="582778"/>
          </a:xfrm>
          <a:prstGeom prst="roundRect">
            <a:avLst>
              <a:gd name="adj" fmla="val 11228"/>
            </a:avLst>
          </a:prstGeom>
          <a:solidFill>
            <a:srgbClr val="4A6073"/>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59" name="Rounded Rectangle"/>
          <p:cNvSpPr/>
          <p:nvPr/>
        </p:nvSpPr>
        <p:spPr>
          <a:xfrm>
            <a:off x="10055176" y="5070431"/>
            <a:ext cx="1685838" cy="582778"/>
          </a:xfrm>
          <a:prstGeom prst="roundRect">
            <a:avLst>
              <a:gd name="adj" fmla="val 11228"/>
            </a:avLst>
          </a:prstGeom>
          <a:solidFill>
            <a:srgbClr val="4A6073"/>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60" name="Rounded Rectangle"/>
          <p:cNvSpPr/>
          <p:nvPr/>
        </p:nvSpPr>
        <p:spPr>
          <a:xfrm>
            <a:off x="6393963" y="5792405"/>
            <a:ext cx="1685839" cy="582778"/>
          </a:xfrm>
          <a:prstGeom prst="roundRect">
            <a:avLst>
              <a:gd name="adj" fmla="val 11228"/>
            </a:avLst>
          </a:prstGeom>
          <a:solidFill>
            <a:srgbClr val="4A6073"/>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61" name="Rounded Rectangle"/>
          <p:cNvSpPr/>
          <p:nvPr/>
        </p:nvSpPr>
        <p:spPr>
          <a:xfrm>
            <a:off x="8224569" y="5792405"/>
            <a:ext cx="1685838" cy="582778"/>
          </a:xfrm>
          <a:prstGeom prst="roundRect">
            <a:avLst>
              <a:gd name="adj" fmla="val 11228"/>
            </a:avLst>
          </a:prstGeom>
          <a:solidFill>
            <a:srgbClr val="4A6073"/>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nvGrpSpPr>
          <p:cNvPr id="364" name="Group"/>
          <p:cNvGrpSpPr/>
          <p:nvPr/>
        </p:nvGrpSpPr>
        <p:grpSpPr>
          <a:xfrm>
            <a:off x="10055176" y="5796682"/>
            <a:ext cx="1685838" cy="582778"/>
            <a:chOff x="0" y="0"/>
            <a:chExt cx="3371675" cy="1165553"/>
          </a:xfrm>
        </p:grpSpPr>
        <p:sp>
          <p:nvSpPr>
            <p:cNvPr id="362" name="Rounded Rectangle"/>
            <p:cNvSpPr/>
            <p:nvPr/>
          </p:nvSpPr>
          <p:spPr>
            <a:xfrm>
              <a:off x="0" y="0"/>
              <a:ext cx="3371676" cy="1165554"/>
            </a:xfrm>
            <a:prstGeom prst="roundRect">
              <a:avLst>
                <a:gd name="adj" fmla="val 11228"/>
              </a:avLst>
            </a:prstGeom>
            <a:solidFill>
              <a:srgbClr val="4A6073"/>
            </a:solidFill>
            <a:ln w="12700" cap="flat">
              <a:noFill/>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63" name="Group"/>
            <p:cNvSpPr txBox="1"/>
            <p:nvPr/>
          </p:nvSpPr>
          <p:spPr>
            <a:xfrm>
              <a:off x="164781" y="62672"/>
              <a:ext cx="2856366" cy="10320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lgn="l" defTabSz="457200">
                <a:lnSpc>
                  <a:spcPct val="90000"/>
                </a:lnSpc>
                <a:spcBef>
                  <a:spcPts val="1200"/>
                </a:spcBef>
                <a:defRPr>
                  <a:solidFill>
                    <a:srgbClr val="FFFFFF"/>
                  </a:solidFill>
                </a:defRPr>
              </a:lvl1pPr>
            </a:lstStyle>
            <a:p>
              <a:r>
                <a:rPr sz="900"/>
                <a:t>Copilot Adoption Dashboard </a:t>
              </a:r>
            </a:p>
          </p:txBody>
        </p:sp>
      </p:grpSp>
      <p:sp>
        <p:nvSpPr>
          <p:cNvPr id="365" name="Group"/>
          <p:cNvSpPr txBox="1"/>
          <p:nvPr/>
        </p:nvSpPr>
        <p:spPr>
          <a:xfrm>
            <a:off x="6478340" y="5825790"/>
            <a:ext cx="1428183" cy="516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l" defTabSz="457200">
              <a:lnSpc>
                <a:spcPct val="90000"/>
              </a:lnSpc>
              <a:spcBef>
                <a:spcPts val="1200"/>
              </a:spcBef>
              <a:defRPr>
                <a:solidFill>
                  <a:srgbClr val="FFFFFF"/>
                </a:solidFill>
              </a:defRPr>
            </a:lvl1pPr>
          </a:lstStyle>
          <a:p>
            <a:r>
              <a:rPr sz="900"/>
              <a:t>External Data Sharing Dashboard</a:t>
            </a:r>
          </a:p>
        </p:txBody>
      </p:sp>
      <p:sp>
        <p:nvSpPr>
          <p:cNvPr id="366" name="Group"/>
          <p:cNvSpPr txBox="1"/>
          <p:nvPr/>
        </p:nvSpPr>
        <p:spPr>
          <a:xfrm>
            <a:off x="8270847" y="5803353"/>
            <a:ext cx="1576061" cy="569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l" defTabSz="457200">
              <a:lnSpc>
                <a:spcPct val="90000"/>
              </a:lnSpc>
              <a:spcBef>
                <a:spcPts val="1200"/>
              </a:spcBef>
              <a:defRPr>
                <a:solidFill>
                  <a:srgbClr val="FFFFFF"/>
                </a:solidFill>
              </a:defRPr>
            </a:lvl1pPr>
          </a:lstStyle>
          <a:p>
            <a:r>
              <a:rPr sz="900"/>
              <a:t>Service Transformation Model Dashboard</a:t>
            </a:r>
          </a:p>
        </p:txBody>
      </p:sp>
      <p:sp>
        <p:nvSpPr>
          <p:cNvPr id="367" name="Group"/>
          <p:cNvSpPr txBox="1"/>
          <p:nvPr/>
        </p:nvSpPr>
        <p:spPr>
          <a:xfrm>
            <a:off x="8300285" y="5069984"/>
            <a:ext cx="1580686" cy="571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l" defTabSz="457200">
              <a:lnSpc>
                <a:spcPct val="90000"/>
              </a:lnSpc>
              <a:spcBef>
                <a:spcPts val="1200"/>
              </a:spcBef>
              <a:defRPr>
                <a:solidFill>
                  <a:srgbClr val="FFFFFF"/>
                </a:solidFill>
              </a:defRPr>
            </a:lvl1pPr>
          </a:lstStyle>
          <a:p>
            <a:r>
              <a:rPr sz="900"/>
              <a:t>AI Center of Excellence Dashboard </a:t>
            </a:r>
          </a:p>
        </p:txBody>
      </p:sp>
      <p:sp>
        <p:nvSpPr>
          <p:cNvPr id="368" name="Group"/>
          <p:cNvSpPr txBox="1"/>
          <p:nvPr/>
        </p:nvSpPr>
        <p:spPr>
          <a:xfrm>
            <a:off x="10164954" y="5097534"/>
            <a:ext cx="1428183" cy="516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l" defTabSz="457200">
              <a:lnSpc>
                <a:spcPct val="90000"/>
              </a:lnSpc>
              <a:spcBef>
                <a:spcPts val="1200"/>
              </a:spcBef>
              <a:defRPr>
                <a:solidFill>
                  <a:srgbClr val="FFFFFF"/>
                </a:solidFill>
              </a:defRPr>
            </a:lvl1pPr>
          </a:lstStyle>
          <a:p>
            <a:r>
              <a:rPr sz="900"/>
              <a:t>Access Review Dashboard </a:t>
            </a:r>
          </a:p>
        </p:txBody>
      </p:sp>
      <p:grpSp>
        <p:nvGrpSpPr>
          <p:cNvPr id="371" name="Group"/>
          <p:cNvGrpSpPr/>
          <p:nvPr/>
        </p:nvGrpSpPr>
        <p:grpSpPr>
          <a:xfrm>
            <a:off x="6393963" y="5062618"/>
            <a:ext cx="1685839" cy="582778"/>
            <a:chOff x="0" y="0"/>
            <a:chExt cx="3371675" cy="1165553"/>
          </a:xfrm>
        </p:grpSpPr>
        <p:sp>
          <p:nvSpPr>
            <p:cNvPr id="369" name="Rounded Rectangle"/>
            <p:cNvSpPr/>
            <p:nvPr/>
          </p:nvSpPr>
          <p:spPr>
            <a:xfrm>
              <a:off x="0" y="0"/>
              <a:ext cx="3371676" cy="1165554"/>
            </a:xfrm>
            <a:prstGeom prst="roundRect">
              <a:avLst>
                <a:gd name="adj" fmla="val 11228"/>
              </a:avLst>
            </a:prstGeom>
            <a:solidFill>
              <a:srgbClr val="4A6073"/>
            </a:solidFill>
            <a:ln w="12700" cap="flat">
              <a:noFill/>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70" name="Group"/>
            <p:cNvSpPr txBox="1"/>
            <p:nvPr/>
          </p:nvSpPr>
          <p:spPr>
            <a:xfrm>
              <a:off x="181454" y="66770"/>
              <a:ext cx="2856366" cy="10320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lgn="l" defTabSz="457200">
                <a:lnSpc>
                  <a:spcPct val="90000"/>
                </a:lnSpc>
                <a:spcBef>
                  <a:spcPts val="1200"/>
                </a:spcBef>
                <a:defRPr>
                  <a:solidFill>
                    <a:srgbClr val="FFFFFF"/>
                  </a:solidFill>
                </a:defRPr>
              </a:lvl1pPr>
            </a:lstStyle>
            <a:p>
              <a:r>
                <a:rPr sz="900"/>
                <a:t>MD Dashboard Enhancements </a:t>
              </a:r>
            </a:p>
          </p:txBody>
        </p:sp>
      </p:grpSp>
      <p:sp>
        <p:nvSpPr>
          <p:cNvPr id="2" name="Rectangle 1">
            <a:extLst>
              <a:ext uri="{FF2B5EF4-FFF2-40B4-BE49-F238E27FC236}">
                <a16:creationId xmlns:a16="http://schemas.microsoft.com/office/drawing/2014/main" id="{141659F8-2160-923B-6937-B8BC92FC4EF0}"/>
              </a:ext>
            </a:extLst>
          </p:cNvPr>
          <p:cNvSpPr/>
          <p:nvPr/>
        </p:nvSpPr>
        <p:spPr>
          <a:xfrm>
            <a:off x="9993404" y="775884"/>
            <a:ext cx="2198596" cy="576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Shurooq Almheiri</a:t>
            </a:r>
          </a:p>
        </p:txBody>
      </p:sp>
      <p:grpSp>
        <p:nvGrpSpPr>
          <p:cNvPr id="3" name="Group 2">
            <a:extLst>
              <a:ext uri="{FF2B5EF4-FFF2-40B4-BE49-F238E27FC236}">
                <a16:creationId xmlns:a16="http://schemas.microsoft.com/office/drawing/2014/main" id="{42583EE9-8E14-35F0-F285-653042D5B7A7}"/>
              </a:ext>
            </a:extLst>
          </p:cNvPr>
          <p:cNvGrpSpPr/>
          <p:nvPr/>
        </p:nvGrpSpPr>
        <p:grpSpPr>
          <a:xfrm>
            <a:off x="2118551" y="158229"/>
            <a:ext cx="7221229" cy="375846"/>
            <a:chOff x="1097061" y="158024"/>
            <a:chExt cx="7221229" cy="375846"/>
          </a:xfrm>
        </p:grpSpPr>
        <p:grpSp>
          <p:nvGrpSpPr>
            <p:cNvPr id="4" name="Group 3">
              <a:extLst>
                <a:ext uri="{FF2B5EF4-FFF2-40B4-BE49-F238E27FC236}">
                  <a16:creationId xmlns:a16="http://schemas.microsoft.com/office/drawing/2014/main" id="{FF695FBF-81E9-B198-5E32-29410DB6AAF9}"/>
                </a:ext>
              </a:extLst>
            </p:cNvPr>
            <p:cNvGrpSpPr/>
            <p:nvPr/>
          </p:nvGrpSpPr>
          <p:grpSpPr>
            <a:xfrm>
              <a:off x="3116677" y="158024"/>
              <a:ext cx="2637926" cy="375846"/>
              <a:chOff x="13338508" y="3004710"/>
              <a:chExt cx="2453443" cy="375846"/>
            </a:xfrm>
          </p:grpSpPr>
          <p:pic>
            <p:nvPicPr>
              <p:cNvPr id="11" name="Picture 10" descr="Icon&#10;&#10;Description automatically generated">
                <a:extLst>
                  <a:ext uri="{FF2B5EF4-FFF2-40B4-BE49-F238E27FC236}">
                    <a16:creationId xmlns:a16="http://schemas.microsoft.com/office/drawing/2014/main" id="{B095D9E2-C622-D3F1-4A8E-B6CFEB7765F1}"/>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backgroundRemoval t="10000" b="90000" l="10000" r="90000">
                            <a14:foregroundMark x1="60948" y1="26797" x2="60948" y2="26797"/>
                            <a14:foregroundMark x1="65033" y1="36438" x2="65033" y2="36438"/>
                            <a14:foregroundMark x1="59150" y1="49837" x2="59150" y2="49837"/>
                            <a14:foregroundMark x1="61111" y1="66503" x2="61111" y2="66503"/>
                            <a14:foregroundMark x1="62908" y1="75000" x2="62908" y2="75000"/>
                            <a14:backgroundMark x1="62745" y1="37908" x2="62745" y2="37908"/>
                          </a14:backgroundRemoval>
                        </a14:imgEffect>
                      </a14:imgLayer>
                    </a14:imgProps>
                  </a:ext>
                  <a:ext uri="{28A0092B-C50C-407E-A947-70E740481C1C}">
                    <a14:useLocalDpi xmlns:a14="http://schemas.microsoft.com/office/drawing/2010/main" val="0"/>
                  </a:ext>
                </a:extLst>
              </a:blip>
              <a:stretch>
                <a:fillRect/>
              </a:stretch>
            </p:blipFill>
            <p:spPr>
              <a:xfrm>
                <a:off x="13338508" y="3004710"/>
                <a:ext cx="376459" cy="375846"/>
              </a:xfrm>
              <a:prstGeom prst="rect">
                <a:avLst/>
              </a:prstGeom>
            </p:spPr>
          </p:pic>
          <p:sp>
            <p:nvSpPr>
              <p:cNvPr id="12" name="TextBox 11">
                <a:extLst>
                  <a:ext uri="{FF2B5EF4-FFF2-40B4-BE49-F238E27FC236}">
                    <a16:creationId xmlns:a16="http://schemas.microsoft.com/office/drawing/2014/main" id="{54C4D0EB-383A-73E0-8D29-F6EA8D18D4AD}"/>
                  </a:ext>
                </a:extLst>
              </p:cNvPr>
              <p:cNvSpPr txBox="1"/>
              <p:nvPr/>
            </p:nvSpPr>
            <p:spPr>
              <a:xfrm>
                <a:off x="13692873" y="3063832"/>
                <a:ext cx="209907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Dubai" panose="020B0503030403030204" pitchFamily="34" charset="-78"/>
                    <a:ea typeface="+mn-ea"/>
                    <a:cs typeface="Dubai" panose="020B0503030403030204" pitchFamily="34" charset="-78"/>
                  </a:rPr>
                  <a:t>DIGITAL TRANSFORMATION</a:t>
                </a:r>
              </a:p>
            </p:txBody>
          </p:sp>
        </p:grpSp>
        <p:grpSp>
          <p:nvGrpSpPr>
            <p:cNvPr id="5" name="Group 4">
              <a:extLst>
                <a:ext uri="{FF2B5EF4-FFF2-40B4-BE49-F238E27FC236}">
                  <a16:creationId xmlns:a16="http://schemas.microsoft.com/office/drawing/2014/main" id="{1EFDD4D9-64EA-7FA8-B939-BA95EDB39218}"/>
                </a:ext>
              </a:extLst>
            </p:cNvPr>
            <p:cNvGrpSpPr/>
            <p:nvPr/>
          </p:nvGrpSpPr>
          <p:grpSpPr>
            <a:xfrm>
              <a:off x="6315147" y="180211"/>
              <a:ext cx="2003143" cy="325943"/>
              <a:chOff x="3605554" y="3277514"/>
              <a:chExt cx="1863054" cy="325943"/>
            </a:xfrm>
          </p:grpSpPr>
          <p:pic>
            <p:nvPicPr>
              <p:cNvPr id="9" name="Picture 8">
                <a:extLst>
                  <a:ext uri="{FF2B5EF4-FFF2-40B4-BE49-F238E27FC236}">
                    <a16:creationId xmlns:a16="http://schemas.microsoft.com/office/drawing/2014/main" id="{429A2182-8092-0ECD-4215-F25665B3A432}"/>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8036" b="96429" l="6250" r="93750">
                            <a14:foregroundMark x1="6250" y1="42411" x2="6250" y2="42411"/>
                            <a14:foregroundMark x1="50000" y1="8036" x2="50000" y2="8036"/>
                            <a14:foregroundMark x1="94196" y1="41071" x2="94196" y2="41071"/>
                            <a14:foregroundMark x1="74554" y1="92411" x2="74554" y2="92411"/>
                            <a14:foregroundMark x1="22768" y1="94196" x2="22768" y2="94196"/>
                            <a14:foregroundMark x1="78125" y1="96429" x2="78125" y2="96429"/>
                          </a14:backgroundRemoval>
                        </a14:imgEffect>
                      </a14:imgLayer>
                    </a14:imgProps>
                  </a:ext>
                  <a:ext uri="{28A0092B-C50C-407E-A947-70E740481C1C}">
                    <a14:useLocalDpi xmlns:a14="http://schemas.microsoft.com/office/drawing/2010/main" val="0"/>
                  </a:ext>
                </a:extLst>
              </a:blip>
              <a:stretch>
                <a:fillRect/>
              </a:stretch>
            </p:blipFill>
            <p:spPr>
              <a:xfrm rot="10800000" flipV="1">
                <a:off x="3605554" y="3277514"/>
                <a:ext cx="325943" cy="325943"/>
              </a:xfrm>
              <a:prstGeom prst="rect">
                <a:avLst/>
              </a:prstGeom>
            </p:spPr>
          </p:pic>
          <p:sp>
            <p:nvSpPr>
              <p:cNvPr id="10" name="Rectangle 9">
                <a:extLst>
                  <a:ext uri="{FF2B5EF4-FFF2-40B4-BE49-F238E27FC236}">
                    <a16:creationId xmlns:a16="http://schemas.microsoft.com/office/drawing/2014/main" id="{5E91F741-1D70-35BC-A211-ACB3036ED0F4}"/>
                  </a:ext>
                </a:extLst>
              </p:cNvPr>
              <p:cNvSpPr/>
              <p:nvPr/>
            </p:nvSpPr>
            <p:spPr>
              <a:xfrm>
                <a:off x="3928749" y="3323288"/>
                <a:ext cx="1539859"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FUTURE LEADERSHIP</a:t>
                </a:r>
              </a:p>
            </p:txBody>
          </p:sp>
        </p:grpSp>
        <p:grpSp>
          <p:nvGrpSpPr>
            <p:cNvPr id="6" name="Group 5">
              <a:extLst>
                <a:ext uri="{FF2B5EF4-FFF2-40B4-BE49-F238E27FC236}">
                  <a16:creationId xmlns:a16="http://schemas.microsoft.com/office/drawing/2014/main" id="{E9FD6966-6295-F31D-C3FC-8B8B73E580BD}"/>
                </a:ext>
              </a:extLst>
            </p:cNvPr>
            <p:cNvGrpSpPr/>
            <p:nvPr/>
          </p:nvGrpSpPr>
          <p:grpSpPr>
            <a:xfrm>
              <a:off x="1097061" y="173304"/>
              <a:ext cx="1487794" cy="316757"/>
              <a:chOff x="13200596" y="-1743353"/>
              <a:chExt cx="1383746" cy="316757"/>
            </a:xfrm>
          </p:grpSpPr>
          <p:sp>
            <p:nvSpPr>
              <p:cNvPr id="7" name="TextBox 6">
                <a:extLst>
                  <a:ext uri="{FF2B5EF4-FFF2-40B4-BE49-F238E27FC236}">
                    <a16:creationId xmlns:a16="http://schemas.microsoft.com/office/drawing/2014/main" id="{583FA900-6A5D-071C-B8C5-B2D092604645}"/>
                  </a:ext>
                </a:extLst>
              </p:cNvPr>
              <p:cNvSpPr txBox="1"/>
              <p:nvPr/>
            </p:nvSpPr>
            <p:spPr>
              <a:xfrm>
                <a:off x="13532222" y="-1703595"/>
                <a:ext cx="105212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HIGHLIGHTS </a:t>
                </a:r>
              </a:p>
            </p:txBody>
          </p:sp>
          <p:pic>
            <p:nvPicPr>
              <p:cNvPr id="8" name="Picture 7" descr="A picture containing icon&#10;&#10;Description automatically generated">
                <a:extLst>
                  <a:ext uri="{FF2B5EF4-FFF2-40B4-BE49-F238E27FC236}">
                    <a16:creationId xmlns:a16="http://schemas.microsoft.com/office/drawing/2014/main" id="{AC733BF2-7649-F30E-2A2A-51D941EC2193}"/>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backgroundRemoval t="1429" b="94184" l="4022" r="96957">
                            <a14:foregroundMark x1="23913" y1="2857" x2="23913" y2="2857"/>
                            <a14:foregroundMark x1="21522" y1="1429" x2="21522" y2="1429"/>
                            <a14:foregroundMark x1="4239" y1="7347" x2="4239" y2="7347"/>
                            <a14:foregroundMark x1="97065" y1="8776" x2="97065" y2="8776"/>
                            <a14:foregroundMark x1="25543" y1="94184" x2="25543" y2="94184"/>
                            <a14:foregroundMark x1="32065" y1="87041" x2="32065" y2="87041"/>
                            <a14:backgroundMark x1="33043" y1="16327" x2="33043" y2="16327"/>
                          </a14:backgroundRemoval>
                        </a14:imgEffect>
                      </a14:imgLayer>
                    </a14:imgProps>
                  </a:ext>
                  <a:ext uri="{28A0092B-C50C-407E-A947-70E740481C1C}">
                    <a14:useLocalDpi xmlns:a14="http://schemas.microsoft.com/office/drawing/2010/main" val="0"/>
                  </a:ext>
                </a:extLst>
              </a:blip>
              <a:stretch>
                <a:fillRect/>
              </a:stretch>
            </p:blipFill>
            <p:spPr>
              <a:xfrm>
                <a:off x="13200596" y="-1743353"/>
                <a:ext cx="294692" cy="313911"/>
              </a:xfrm>
              <a:prstGeom prst="rect">
                <a:avLst/>
              </a:prstGeom>
            </p:spPr>
          </p:pic>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E8A14-A3A2-989B-84EA-B9E931C02E7A}"/>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AA30D76D-1569-1346-82AB-BEAD3A1AE195}"/>
              </a:ext>
            </a:extLst>
          </p:cNvPr>
          <p:cNvGrpSpPr/>
          <p:nvPr/>
        </p:nvGrpSpPr>
        <p:grpSpPr>
          <a:xfrm>
            <a:off x="0" y="678267"/>
            <a:ext cx="12192000" cy="709295"/>
            <a:chOff x="0" y="678267"/>
            <a:chExt cx="12192000" cy="709295"/>
          </a:xfrm>
        </p:grpSpPr>
        <p:sp>
          <p:nvSpPr>
            <p:cNvPr id="3" name="object 3">
              <a:extLst>
                <a:ext uri="{FF2B5EF4-FFF2-40B4-BE49-F238E27FC236}">
                  <a16:creationId xmlns:a16="http://schemas.microsoft.com/office/drawing/2014/main" id="{E73B847F-9DCD-D4EC-D70D-8876E77BBD9F}"/>
                </a:ext>
              </a:extLst>
            </p:cNvPr>
            <p:cNvSpPr/>
            <p:nvPr/>
          </p:nvSpPr>
          <p:spPr>
            <a:xfrm>
              <a:off x="0" y="761949"/>
              <a:ext cx="12192000" cy="582930"/>
            </a:xfrm>
            <a:custGeom>
              <a:avLst/>
              <a:gdLst/>
              <a:ahLst/>
              <a:cxnLst/>
              <a:rect l="l" t="t" r="r" b="b"/>
              <a:pathLst>
                <a:path w="12192000" h="582930">
                  <a:moveTo>
                    <a:pt x="12192000" y="0"/>
                  </a:moveTo>
                  <a:lnTo>
                    <a:pt x="0" y="0"/>
                  </a:lnTo>
                  <a:lnTo>
                    <a:pt x="0" y="582777"/>
                  </a:lnTo>
                  <a:lnTo>
                    <a:pt x="12192000" y="582777"/>
                  </a:lnTo>
                  <a:lnTo>
                    <a:pt x="12192000" y="0"/>
                  </a:lnTo>
                  <a:close/>
                </a:path>
              </a:pathLst>
            </a:custGeom>
            <a:solidFill>
              <a:srgbClr val="304D5B">
                <a:alpha val="650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a:extLst>
                <a:ext uri="{FF2B5EF4-FFF2-40B4-BE49-F238E27FC236}">
                  <a16:creationId xmlns:a16="http://schemas.microsoft.com/office/drawing/2014/main" id="{3AA3E31A-C281-E03F-FC77-C08FC47B9F36}"/>
                </a:ext>
              </a:extLst>
            </p:cNvPr>
            <p:cNvSpPr/>
            <p:nvPr/>
          </p:nvSpPr>
          <p:spPr>
            <a:xfrm>
              <a:off x="302468" y="678267"/>
              <a:ext cx="709295" cy="709295"/>
            </a:xfrm>
            <a:custGeom>
              <a:avLst/>
              <a:gdLst/>
              <a:ahLst/>
              <a:cxnLst/>
              <a:rect l="l" t="t" r="r" b="b"/>
              <a:pathLst>
                <a:path w="709294" h="709294">
                  <a:moveTo>
                    <a:pt x="354457" y="0"/>
                  </a:moveTo>
                  <a:lnTo>
                    <a:pt x="306362" y="3238"/>
                  </a:lnTo>
                  <a:lnTo>
                    <a:pt x="260223" y="12661"/>
                  </a:lnTo>
                  <a:lnTo>
                    <a:pt x="216484" y="27851"/>
                  </a:lnTo>
                  <a:lnTo>
                    <a:pt x="175552" y="48399"/>
                  </a:lnTo>
                  <a:lnTo>
                    <a:pt x="137858" y="73863"/>
                  </a:lnTo>
                  <a:lnTo>
                    <a:pt x="103822" y="103822"/>
                  </a:lnTo>
                  <a:lnTo>
                    <a:pt x="73850" y="137858"/>
                  </a:lnTo>
                  <a:lnTo>
                    <a:pt x="48399" y="175552"/>
                  </a:lnTo>
                  <a:lnTo>
                    <a:pt x="27851" y="216484"/>
                  </a:lnTo>
                  <a:lnTo>
                    <a:pt x="12661" y="260235"/>
                  </a:lnTo>
                  <a:lnTo>
                    <a:pt x="3238" y="306362"/>
                  </a:lnTo>
                  <a:lnTo>
                    <a:pt x="0" y="354457"/>
                  </a:lnTo>
                  <a:lnTo>
                    <a:pt x="3238" y="402551"/>
                  </a:lnTo>
                  <a:lnTo>
                    <a:pt x="12661" y="448678"/>
                  </a:lnTo>
                  <a:lnTo>
                    <a:pt x="27851" y="492429"/>
                  </a:lnTo>
                  <a:lnTo>
                    <a:pt x="48399" y="533361"/>
                  </a:lnTo>
                  <a:lnTo>
                    <a:pt x="73850" y="571055"/>
                  </a:lnTo>
                  <a:lnTo>
                    <a:pt x="103822" y="605091"/>
                  </a:lnTo>
                  <a:lnTo>
                    <a:pt x="137858" y="635063"/>
                  </a:lnTo>
                  <a:lnTo>
                    <a:pt x="175552" y="660527"/>
                  </a:lnTo>
                  <a:lnTo>
                    <a:pt x="216484" y="681062"/>
                  </a:lnTo>
                  <a:lnTo>
                    <a:pt x="260223" y="696252"/>
                  </a:lnTo>
                  <a:lnTo>
                    <a:pt x="306362" y="705675"/>
                  </a:lnTo>
                  <a:lnTo>
                    <a:pt x="354457" y="708914"/>
                  </a:lnTo>
                  <a:lnTo>
                    <a:pt x="402551" y="705675"/>
                  </a:lnTo>
                  <a:lnTo>
                    <a:pt x="448678" y="696252"/>
                  </a:lnTo>
                  <a:lnTo>
                    <a:pt x="492429" y="681062"/>
                  </a:lnTo>
                  <a:lnTo>
                    <a:pt x="533361" y="660527"/>
                  </a:lnTo>
                  <a:lnTo>
                    <a:pt x="571055" y="635063"/>
                  </a:lnTo>
                  <a:lnTo>
                    <a:pt x="605091" y="605091"/>
                  </a:lnTo>
                  <a:lnTo>
                    <a:pt x="635063" y="571055"/>
                  </a:lnTo>
                  <a:lnTo>
                    <a:pt x="660514" y="533361"/>
                  </a:lnTo>
                  <a:lnTo>
                    <a:pt x="681062" y="492429"/>
                  </a:lnTo>
                  <a:lnTo>
                    <a:pt x="696252" y="448678"/>
                  </a:lnTo>
                  <a:lnTo>
                    <a:pt x="705675" y="402551"/>
                  </a:lnTo>
                  <a:lnTo>
                    <a:pt x="708914" y="354457"/>
                  </a:lnTo>
                  <a:lnTo>
                    <a:pt x="705675" y="306362"/>
                  </a:lnTo>
                  <a:lnTo>
                    <a:pt x="696252" y="260235"/>
                  </a:lnTo>
                  <a:lnTo>
                    <a:pt x="681062" y="216484"/>
                  </a:lnTo>
                  <a:lnTo>
                    <a:pt x="660514" y="175552"/>
                  </a:lnTo>
                  <a:lnTo>
                    <a:pt x="635063" y="137858"/>
                  </a:lnTo>
                  <a:lnTo>
                    <a:pt x="605091" y="103822"/>
                  </a:lnTo>
                  <a:lnTo>
                    <a:pt x="571055" y="73863"/>
                  </a:lnTo>
                  <a:lnTo>
                    <a:pt x="533361" y="48399"/>
                  </a:lnTo>
                  <a:lnTo>
                    <a:pt x="492429" y="27851"/>
                  </a:lnTo>
                  <a:lnTo>
                    <a:pt x="448678" y="12661"/>
                  </a:lnTo>
                  <a:lnTo>
                    <a:pt x="402551" y="3238"/>
                  </a:lnTo>
                  <a:lnTo>
                    <a:pt x="354457" y="0"/>
                  </a:lnTo>
                  <a:close/>
                </a:path>
              </a:pathLst>
            </a:custGeom>
            <a:solidFill>
              <a:srgbClr val="169F8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a:extLst>
                <a:ext uri="{FF2B5EF4-FFF2-40B4-BE49-F238E27FC236}">
                  <a16:creationId xmlns:a16="http://schemas.microsoft.com/office/drawing/2014/main" id="{B6B7D4BE-1912-4E18-735D-ACC246669D87}"/>
                </a:ext>
              </a:extLst>
            </p:cNvPr>
            <p:cNvSpPr/>
            <p:nvPr/>
          </p:nvSpPr>
          <p:spPr>
            <a:xfrm>
              <a:off x="436382" y="810986"/>
              <a:ext cx="311150" cy="440690"/>
            </a:xfrm>
            <a:custGeom>
              <a:avLst/>
              <a:gdLst/>
              <a:ahLst/>
              <a:cxnLst/>
              <a:rect l="l" t="t" r="r" b="b"/>
              <a:pathLst>
                <a:path w="311150" h="440690">
                  <a:moveTo>
                    <a:pt x="220535" y="0"/>
                  </a:moveTo>
                  <a:lnTo>
                    <a:pt x="176085" y="5080"/>
                  </a:lnTo>
                  <a:lnTo>
                    <a:pt x="134696" y="17780"/>
                  </a:lnTo>
                  <a:lnTo>
                    <a:pt x="97231" y="38100"/>
                  </a:lnTo>
                  <a:lnTo>
                    <a:pt x="64592" y="64769"/>
                  </a:lnTo>
                  <a:lnTo>
                    <a:pt x="37668" y="97790"/>
                  </a:lnTo>
                  <a:lnTo>
                    <a:pt x="17335" y="134620"/>
                  </a:lnTo>
                  <a:lnTo>
                    <a:pt x="4483" y="176530"/>
                  </a:lnTo>
                  <a:lnTo>
                    <a:pt x="0" y="220979"/>
                  </a:lnTo>
                  <a:lnTo>
                    <a:pt x="4483" y="265430"/>
                  </a:lnTo>
                  <a:lnTo>
                    <a:pt x="17335" y="306070"/>
                  </a:lnTo>
                  <a:lnTo>
                    <a:pt x="37668" y="344170"/>
                  </a:lnTo>
                  <a:lnTo>
                    <a:pt x="64592" y="377190"/>
                  </a:lnTo>
                  <a:lnTo>
                    <a:pt x="97231" y="403860"/>
                  </a:lnTo>
                  <a:lnTo>
                    <a:pt x="134696" y="424180"/>
                  </a:lnTo>
                  <a:lnTo>
                    <a:pt x="176085" y="436880"/>
                  </a:lnTo>
                  <a:lnTo>
                    <a:pt x="220535" y="440690"/>
                  </a:lnTo>
                  <a:lnTo>
                    <a:pt x="264985" y="436880"/>
                  </a:lnTo>
                  <a:lnTo>
                    <a:pt x="306387" y="424180"/>
                  </a:lnTo>
                  <a:lnTo>
                    <a:pt x="311061" y="421640"/>
                  </a:lnTo>
                  <a:lnTo>
                    <a:pt x="220535" y="421640"/>
                  </a:lnTo>
                  <a:lnTo>
                    <a:pt x="184734" y="417830"/>
                  </a:lnTo>
                  <a:lnTo>
                    <a:pt x="151028" y="408940"/>
                  </a:lnTo>
                  <a:lnTo>
                    <a:pt x="119951" y="393700"/>
                  </a:lnTo>
                  <a:lnTo>
                    <a:pt x="92075" y="374650"/>
                  </a:lnTo>
                  <a:lnTo>
                    <a:pt x="122783" y="367030"/>
                  </a:lnTo>
                  <a:lnTo>
                    <a:pt x="148564" y="358140"/>
                  </a:lnTo>
                  <a:lnTo>
                    <a:pt x="74396" y="358140"/>
                  </a:lnTo>
                  <a:lnTo>
                    <a:pt x="72275" y="355600"/>
                  </a:lnTo>
                  <a:lnTo>
                    <a:pt x="70739" y="337820"/>
                  </a:lnTo>
                  <a:lnTo>
                    <a:pt x="70256" y="326390"/>
                  </a:lnTo>
                  <a:lnTo>
                    <a:pt x="50355" y="326390"/>
                  </a:lnTo>
                  <a:lnTo>
                    <a:pt x="37960" y="303530"/>
                  </a:lnTo>
                  <a:lnTo>
                    <a:pt x="28638" y="278130"/>
                  </a:lnTo>
                  <a:lnTo>
                    <a:pt x="22618" y="252729"/>
                  </a:lnTo>
                  <a:lnTo>
                    <a:pt x="20193" y="224790"/>
                  </a:lnTo>
                  <a:lnTo>
                    <a:pt x="52006" y="224790"/>
                  </a:lnTo>
                  <a:lnTo>
                    <a:pt x="41490" y="215900"/>
                  </a:lnTo>
                  <a:lnTo>
                    <a:pt x="31267" y="208279"/>
                  </a:lnTo>
                  <a:lnTo>
                    <a:pt x="21361" y="199390"/>
                  </a:lnTo>
                  <a:lnTo>
                    <a:pt x="31102" y="154940"/>
                  </a:lnTo>
                  <a:lnTo>
                    <a:pt x="49745" y="115570"/>
                  </a:lnTo>
                  <a:lnTo>
                    <a:pt x="76136" y="82550"/>
                  </a:lnTo>
                  <a:lnTo>
                    <a:pt x="109156" y="54610"/>
                  </a:lnTo>
                  <a:lnTo>
                    <a:pt x="147662" y="34290"/>
                  </a:lnTo>
                  <a:lnTo>
                    <a:pt x="190538" y="22860"/>
                  </a:lnTo>
                  <a:lnTo>
                    <a:pt x="210540" y="22860"/>
                  </a:lnTo>
                  <a:lnTo>
                    <a:pt x="210540" y="20320"/>
                  </a:lnTo>
                  <a:lnTo>
                    <a:pt x="311061" y="20320"/>
                  </a:lnTo>
                  <a:lnTo>
                    <a:pt x="306387" y="17780"/>
                  </a:lnTo>
                  <a:lnTo>
                    <a:pt x="264985" y="5080"/>
                  </a:lnTo>
                  <a:lnTo>
                    <a:pt x="220535" y="0"/>
                  </a:lnTo>
                  <a:close/>
                </a:path>
              </a:pathLst>
            </a:custGeom>
            <a:solidFill>
              <a:srgbClr val="F8F8F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a:extLst>
                <a:ext uri="{FF2B5EF4-FFF2-40B4-BE49-F238E27FC236}">
                  <a16:creationId xmlns:a16="http://schemas.microsoft.com/office/drawing/2014/main" id="{A5D4DE27-E47F-F1BF-70A9-419291EF1B2B}"/>
                </a:ext>
              </a:extLst>
            </p:cNvPr>
            <p:cNvPicPr/>
            <p:nvPr/>
          </p:nvPicPr>
          <p:blipFill>
            <a:blip r:embed="rId3" cstate="print"/>
            <a:stretch>
              <a:fillRect/>
            </a:stretch>
          </p:blipFill>
          <p:spPr>
            <a:xfrm>
              <a:off x="656920" y="1120865"/>
              <a:ext cx="201179" cy="111745"/>
            </a:xfrm>
            <a:prstGeom prst="rect">
              <a:avLst/>
            </a:prstGeom>
          </p:spPr>
        </p:pic>
        <p:sp>
          <p:nvSpPr>
            <p:cNvPr id="7" name="object 7">
              <a:extLst>
                <a:ext uri="{FF2B5EF4-FFF2-40B4-BE49-F238E27FC236}">
                  <a16:creationId xmlns:a16="http://schemas.microsoft.com/office/drawing/2014/main" id="{ABE9A57F-C773-8E5B-98F0-E0E4430C3873}"/>
                </a:ext>
              </a:extLst>
            </p:cNvPr>
            <p:cNvSpPr/>
            <p:nvPr/>
          </p:nvSpPr>
          <p:spPr>
            <a:xfrm>
              <a:off x="510778" y="1075146"/>
              <a:ext cx="351155" cy="93980"/>
            </a:xfrm>
            <a:custGeom>
              <a:avLst/>
              <a:gdLst/>
              <a:ahLst/>
              <a:cxnLst/>
              <a:rect l="l" t="t" r="r" b="b"/>
              <a:pathLst>
                <a:path w="351155" h="93980">
                  <a:moveTo>
                    <a:pt x="43230" y="0"/>
                  </a:moveTo>
                  <a:lnTo>
                    <a:pt x="1308" y="0"/>
                  </a:lnTo>
                  <a:lnTo>
                    <a:pt x="28727" y="15240"/>
                  </a:lnTo>
                  <a:lnTo>
                    <a:pt x="57378" y="27940"/>
                  </a:lnTo>
                  <a:lnTo>
                    <a:pt x="87160" y="39370"/>
                  </a:lnTo>
                  <a:lnTo>
                    <a:pt x="118186" y="46990"/>
                  </a:lnTo>
                  <a:lnTo>
                    <a:pt x="118287" y="48260"/>
                  </a:lnTo>
                  <a:lnTo>
                    <a:pt x="118516" y="48260"/>
                  </a:lnTo>
                  <a:lnTo>
                    <a:pt x="91236" y="64769"/>
                  </a:lnTo>
                  <a:lnTo>
                    <a:pt x="62280" y="77470"/>
                  </a:lnTo>
                  <a:lnTo>
                    <a:pt x="31813" y="87630"/>
                  </a:lnTo>
                  <a:lnTo>
                    <a:pt x="0" y="93980"/>
                  </a:lnTo>
                  <a:lnTo>
                    <a:pt x="74167" y="93980"/>
                  </a:lnTo>
                  <a:lnTo>
                    <a:pt x="77850" y="92710"/>
                  </a:lnTo>
                  <a:lnTo>
                    <a:pt x="105905" y="78740"/>
                  </a:lnTo>
                  <a:lnTo>
                    <a:pt x="132422" y="63500"/>
                  </a:lnTo>
                  <a:lnTo>
                    <a:pt x="159537" y="63500"/>
                  </a:lnTo>
                  <a:lnTo>
                    <a:pt x="165150" y="59690"/>
                  </a:lnTo>
                  <a:lnTo>
                    <a:pt x="169811" y="54610"/>
                  </a:lnTo>
                  <a:lnTo>
                    <a:pt x="242049" y="54610"/>
                  </a:lnTo>
                  <a:lnTo>
                    <a:pt x="277012" y="50800"/>
                  </a:lnTo>
                  <a:lnTo>
                    <a:pt x="299745" y="45720"/>
                  </a:lnTo>
                  <a:lnTo>
                    <a:pt x="347319" y="45720"/>
                  </a:lnTo>
                  <a:lnTo>
                    <a:pt x="349351" y="41910"/>
                  </a:lnTo>
                  <a:lnTo>
                    <a:pt x="350964" y="36830"/>
                  </a:lnTo>
                  <a:lnTo>
                    <a:pt x="191096" y="36830"/>
                  </a:lnTo>
                  <a:lnTo>
                    <a:pt x="183553" y="35560"/>
                  </a:lnTo>
                  <a:lnTo>
                    <a:pt x="176060" y="35560"/>
                  </a:lnTo>
                  <a:lnTo>
                    <a:pt x="175755" y="31750"/>
                  </a:lnTo>
                  <a:lnTo>
                    <a:pt x="175323" y="30480"/>
                  </a:lnTo>
                  <a:lnTo>
                    <a:pt x="178777" y="26670"/>
                  </a:lnTo>
                  <a:lnTo>
                    <a:pt x="118021" y="26670"/>
                  </a:lnTo>
                  <a:lnTo>
                    <a:pt x="88366" y="17780"/>
                  </a:lnTo>
                  <a:lnTo>
                    <a:pt x="59728" y="7620"/>
                  </a:lnTo>
                  <a:lnTo>
                    <a:pt x="43230" y="0"/>
                  </a:lnTo>
                  <a:close/>
                </a:path>
              </a:pathLst>
            </a:custGeom>
            <a:solidFill>
              <a:srgbClr val="F8F8F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object 8">
              <a:extLst>
                <a:ext uri="{FF2B5EF4-FFF2-40B4-BE49-F238E27FC236}">
                  <a16:creationId xmlns:a16="http://schemas.microsoft.com/office/drawing/2014/main" id="{D08C5F10-875C-ABC5-8810-ED279A9BA772}"/>
                </a:ext>
              </a:extLst>
            </p:cNvPr>
            <p:cNvPicPr/>
            <p:nvPr/>
          </p:nvPicPr>
          <p:blipFill>
            <a:blip r:embed="rId4" cstate="print"/>
            <a:stretch>
              <a:fillRect/>
            </a:stretch>
          </p:blipFill>
          <p:spPr>
            <a:xfrm>
              <a:off x="456577" y="831305"/>
              <a:ext cx="420890" cy="311148"/>
            </a:xfrm>
            <a:prstGeom prst="rect">
              <a:avLst/>
            </a:prstGeom>
          </p:spPr>
        </p:pic>
      </p:grpSp>
      <p:pic>
        <p:nvPicPr>
          <p:cNvPr id="21" name="object 21">
            <a:extLst>
              <a:ext uri="{FF2B5EF4-FFF2-40B4-BE49-F238E27FC236}">
                <a16:creationId xmlns:a16="http://schemas.microsoft.com/office/drawing/2014/main" id="{92963DB1-1CFE-E1F0-9B7B-A2A2062CB8BF}"/>
              </a:ext>
            </a:extLst>
          </p:cNvPr>
          <p:cNvPicPr/>
          <p:nvPr/>
        </p:nvPicPr>
        <p:blipFill>
          <a:blip r:embed="rId5" cstate="print"/>
          <a:stretch>
            <a:fillRect/>
          </a:stretch>
        </p:blipFill>
        <p:spPr>
          <a:xfrm>
            <a:off x="379937" y="409749"/>
            <a:ext cx="6400798" cy="915801"/>
          </a:xfrm>
          <a:prstGeom prst="rect">
            <a:avLst/>
          </a:prstGeom>
        </p:spPr>
      </p:pic>
      <p:sp>
        <p:nvSpPr>
          <p:cNvPr id="22" name="object 22">
            <a:extLst>
              <a:ext uri="{FF2B5EF4-FFF2-40B4-BE49-F238E27FC236}">
                <a16:creationId xmlns:a16="http://schemas.microsoft.com/office/drawing/2014/main" id="{2F133013-0C87-4382-F05C-B7908D49ADB6}"/>
              </a:ext>
            </a:extLst>
          </p:cNvPr>
          <p:cNvSpPr txBox="1"/>
          <p:nvPr/>
        </p:nvSpPr>
        <p:spPr>
          <a:xfrm>
            <a:off x="1157494" y="781812"/>
            <a:ext cx="4845685" cy="413384"/>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Dubai Medium"/>
                <a:cs typeface="Dubai Medium"/>
              </a:rPr>
              <a:t>DIGITIZED</a:t>
            </a:r>
            <a:r>
              <a:rPr kumimoji="0" sz="1400" b="0" i="0" u="none" strike="noStrike" kern="0" cap="none" spc="425" normalizeH="0" baseline="0" noProof="0" dirty="0">
                <a:ln>
                  <a:noFill/>
                </a:ln>
                <a:solidFill>
                  <a:srgbClr val="FFFFFF"/>
                </a:solidFill>
                <a:effectLst/>
                <a:uLnTx/>
                <a:uFillTx/>
                <a:latin typeface="Dubai Medium"/>
                <a:cs typeface="Dubai Medium"/>
              </a:rPr>
              <a:t> </a:t>
            </a:r>
            <a:r>
              <a:rPr kumimoji="0" sz="1400" b="0" i="0" u="none" strike="noStrike" kern="0" cap="none" spc="-10" normalizeH="0" baseline="0" noProof="0" dirty="0">
                <a:ln>
                  <a:noFill/>
                </a:ln>
                <a:solidFill>
                  <a:srgbClr val="FFFFFF"/>
                </a:solidFill>
                <a:effectLst/>
                <a:uLnTx/>
                <a:uFillTx/>
                <a:latin typeface="Dubai Medium"/>
                <a:cs typeface="Dubai Medium"/>
              </a:rPr>
              <a:t>SERVICES</a:t>
            </a:r>
            <a:endParaRPr kumimoji="0" sz="1400" b="0" i="0" u="none" strike="noStrike" kern="0" cap="none" spc="0" normalizeH="0" baseline="0" noProof="0" dirty="0">
              <a:ln>
                <a:noFill/>
              </a:ln>
              <a:solidFill>
                <a:sysClr val="windowText" lastClr="000000"/>
              </a:solidFill>
              <a:effectLst/>
              <a:uLnTx/>
              <a:uFillTx/>
              <a:latin typeface="Dubai Medium"/>
              <a:cs typeface="Dubai Medium"/>
            </a:endParaRPr>
          </a:p>
          <a:p>
            <a:pPr marL="12700" marR="0" lvl="0" indent="0" defTabSz="914400" eaLnBrk="1" fontAlgn="auto" latinLnBrk="0" hangingPunct="1">
              <a:lnSpc>
                <a:spcPct val="100000"/>
              </a:lnSpc>
              <a:spcBef>
                <a:spcPts val="45"/>
              </a:spcBef>
              <a:spcAft>
                <a:spcPts val="0"/>
              </a:spcAft>
              <a:buClrTx/>
              <a:buSzTx/>
              <a:buFontTx/>
              <a:buNone/>
              <a:tabLst/>
              <a:defRPr/>
            </a:pPr>
            <a:r>
              <a:rPr kumimoji="0" sz="1100" b="0" i="0" u="none" strike="noStrike" kern="0" cap="none" spc="0" normalizeH="0" baseline="0" noProof="0" dirty="0">
                <a:ln>
                  <a:noFill/>
                </a:ln>
                <a:solidFill>
                  <a:srgbClr val="FFFFFF"/>
                </a:solidFill>
                <a:effectLst/>
                <a:uLnTx/>
                <a:uFillTx/>
                <a:latin typeface="Dubai"/>
                <a:cs typeface="Dubai"/>
              </a:rPr>
              <a:t>Ensuring</a:t>
            </a:r>
            <a:r>
              <a:rPr kumimoji="0" sz="1100" b="0" i="0" u="none" strike="noStrike" kern="0" cap="none" spc="175" normalizeH="0" baseline="0" noProof="0" dirty="0">
                <a:ln>
                  <a:noFill/>
                </a:ln>
                <a:solidFill>
                  <a:srgbClr val="FFFFFF"/>
                </a:solidFill>
                <a:effectLst/>
                <a:uLnTx/>
                <a:uFillTx/>
                <a:latin typeface="Dubai"/>
                <a:cs typeface="Dubai"/>
              </a:rPr>
              <a:t> </a:t>
            </a:r>
            <a:r>
              <a:rPr kumimoji="0" sz="1100" b="0" i="0" u="none" strike="noStrike" kern="0" cap="none" spc="0" normalizeH="0" baseline="0" noProof="0" dirty="0">
                <a:ln>
                  <a:noFill/>
                </a:ln>
                <a:solidFill>
                  <a:srgbClr val="FFFFFF"/>
                </a:solidFill>
                <a:effectLst/>
                <a:uLnTx/>
                <a:uFillTx/>
                <a:latin typeface="Dubai"/>
                <a:cs typeface="Dubai"/>
              </a:rPr>
              <a:t>seamless</a:t>
            </a:r>
            <a:r>
              <a:rPr kumimoji="0" sz="1100" b="0" i="0" u="none" strike="noStrike" kern="0" cap="none" spc="170" normalizeH="0" baseline="0" noProof="0" dirty="0">
                <a:ln>
                  <a:noFill/>
                </a:ln>
                <a:solidFill>
                  <a:srgbClr val="FFFFFF"/>
                </a:solidFill>
                <a:effectLst/>
                <a:uLnTx/>
                <a:uFillTx/>
                <a:latin typeface="Dubai"/>
                <a:cs typeface="Dubai"/>
              </a:rPr>
              <a:t> </a:t>
            </a:r>
            <a:r>
              <a:rPr kumimoji="0" sz="1100" b="0" i="0" u="none" strike="noStrike" kern="0" cap="none" spc="0" normalizeH="0" baseline="0" noProof="0" dirty="0">
                <a:ln>
                  <a:noFill/>
                </a:ln>
                <a:solidFill>
                  <a:srgbClr val="FFFFFF"/>
                </a:solidFill>
                <a:effectLst/>
                <a:uLnTx/>
                <a:uFillTx/>
                <a:latin typeface="Dubai"/>
                <a:cs typeface="Dubai"/>
              </a:rPr>
              <a:t>and</a:t>
            </a:r>
            <a:r>
              <a:rPr kumimoji="0" sz="1100" b="0" i="0" u="none" strike="noStrike" kern="0" cap="none" spc="175" normalizeH="0" baseline="0" noProof="0" dirty="0">
                <a:ln>
                  <a:noFill/>
                </a:ln>
                <a:solidFill>
                  <a:srgbClr val="FFFFFF"/>
                </a:solidFill>
                <a:effectLst/>
                <a:uLnTx/>
                <a:uFillTx/>
                <a:latin typeface="Dubai"/>
                <a:cs typeface="Dubai"/>
              </a:rPr>
              <a:t> </a:t>
            </a:r>
            <a:r>
              <a:rPr kumimoji="0" sz="1100" b="0" i="0" u="none" strike="noStrike" kern="0" cap="none" spc="0" normalizeH="0" baseline="0" noProof="0" dirty="0">
                <a:ln>
                  <a:noFill/>
                </a:ln>
                <a:solidFill>
                  <a:srgbClr val="FFFFFF"/>
                </a:solidFill>
                <a:effectLst/>
                <a:uLnTx/>
                <a:uFillTx/>
                <a:latin typeface="Dubai"/>
                <a:cs typeface="Dubai"/>
              </a:rPr>
              <a:t>secure</a:t>
            </a:r>
            <a:r>
              <a:rPr kumimoji="0" sz="1100" b="0" i="0" u="none" strike="noStrike" kern="0" cap="none" spc="180" normalizeH="0" baseline="0" noProof="0" dirty="0">
                <a:ln>
                  <a:noFill/>
                </a:ln>
                <a:solidFill>
                  <a:srgbClr val="FFFFFF"/>
                </a:solidFill>
                <a:effectLst/>
                <a:uLnTx/>
                <a:uFillTx/>
                <a:latin typeface="Dubai"/>
                <a:cs typeface="Dubai"/>
              </a:rPr>
              <a:t> </a:t>
            </a:r>
            <a:r>
              <a:rPr kumimoji="0" sz="1100" b="0" i="0" u="none" strike="noStrike" kern="0" cap="none" spc="0" normalizeH="0" baseline="0" noProof="0" dirty="0">
                <a:ln>
                  <a:noFill/>
                </a:ln>
                <a:solidFill>
                  <a:srgbClr val="FFFFFF"/>
                </a:solidFill>
                <a:effectLst/>
                <a:uLnTx/>
                <a:uFillTx/>
                <a:latin typeface="Dubai"/>
                <a:cs typeface="Dubai"/>
              </a:rPr>
              <a:t>implementation</a:t>
            </a:r>
            <a:r>
              <a:rPr kumimoji="0" sz="1100" b="0" i="0" u="none" strike="noStrike" kern="0" cap="none" spc="160" normalizeH="0" baseline="0" noProof="0" dirty="0">
                <a:ln>
                  <a:noFill/>
                </a:ln>
                <a:solidFill>
                  <a:srgbClr val="FFFFFF"/>
                </a:solidFill>
                <a:effectLst/>
                <a:uLnTx/>
                <a:uFillTx/>
                <a:latin typeface="Dubai"/>
                <a:cs typeface="Dubai"/>
              </a:rPr>
              <a:t> </a:t>
            </a:r>
            <a:r>
              <a:rPr kumimoji="0" sz="1100" b="0" i="0" u="none" strike="noStrike" kern="0" cap="none" spc="0" normalizeH="0" baseline="0" noProof="0" dirty="0">
                <a:ln>
                  <a:noFill/>
                </a:ln>
                <a:solidFill>
                  <a:srgbClr val="FFFFFF"/>
                </a:solidFill>
                <a:effectLst/>
                <a:uLnTx/>
                <a:uFillTx/>
                <a:latin typeface="Dubai"/>
                <a:cs typeface="Dubai"/>
              </a:rPr>
              <a:t>to</a:t>
            </a:r>
            <a:r>
              <a:rPr kumimoji="0" sz="1100" b="0" i="0" u="none" strike="noStrike" kern="0" cap="none" spc="195" normalizeH="0" baseline="0" noProof="0" dirty="0">
                <a:ln>
                  <a:noFill/>
                </a:ln>
                <a:solidFill>
                  <a:srgbClr val="FFFFFF"/>
                </a:solidFill>
                <a:effectLst/>
                <a:uLnTx/>
                <a:uFillTx/>
                <a:latin typeface="Dubai"/>
                <a:cs typeface="Dubai"/>
              </a:rPr>
              <a:t> </a:t>
            </a:r>
            <a:r>
              <a:rPr kumimoji="0" sz="1100" b="0" i="0" u="none" strike="noStrike" kern="0" cap="none" spc="0" normalizeH="0" baseline="0" noProof="0" dirty="0">
                <a:ln>
                  <a:noFill/>
                </a:ln>
                <a:solidFill>
                  <a:srgbClr val="FFFFFF"/>
                </a:solidFill>
                <a:effectLst/>
                <a:uLnTx/>
                <a:uFillTx/>
                <a:latin typeface="Dubai"/>
                <a:cs typeface="Dubai"/>
              </a:rPr>
              <a:t>deliver</a:t>
            </a:r>
            <a:r>
              <a:rPr kumimoji="0" sz="1100" b="0" i="0" u="none" strike="noStrike" kern="0" cap="none" spc="200" normalizeH="0" baseline="0" noProof="0" dirty="0">
                <a:ln>
                  <a:noFill/>
                </a:ln>
                <a:solidFill>
                  <a:srgbClr val="FFFFFF"/>
                </a:solidFill>
                <a:effectLst/>
                <a:uLnTx/>
                <a:uFillTx/>
                <a:latin typeface="Dubai"/>
                <a:cs typeface="Dubai"/>
              </a:rPr>
              <a:t> </a:t>
            </a:r>
            <a:r>
              <a:rPr kumimoji="0" sz="1100" b="0" i="0" u="none" strike="noStrike" kern="0" cap="none" spc="0" normalizeH="0" baseline="0" noProof="0" dirty="0">
                <a:ln>
                  <a:noFill/>
                </a:ln>
                <a:solidFill>
                  <a:srgbClr val="FFFFFF"/>
                </a:solidFill>
                <a:effectLst/>
                <a:uLnTx/>
                <a:uFillTx/>
                <a:latin typeface="Dubai"/>
                <a:cs typeface="Dubai"/>
              </a:rPr>
              <a:t>critical</a:t>
            </a:r>
            <a:r>
              <a:rPr kumimoji="0" sz="1100" b="0" i="0" u="none" strike="noStrike" kern="0" cap="none" spc="200" normalizeH="0" baseline="0" noProof="0" dirty="0">
                <a:ln>
                  <a:noFill/>
                </a:ln>
                <a:solidFill>
                  <a:srgbClr val="FFFFFF"/>
                </a:solidFill>
                <a:effectLst/>
                <a:uLnTx/>
                <a:uFillTx/>
                <a:latin typeface="Dubai"/>
                <a:cs typeface="Dubai"/>
              </a:rPr>
              <a:t> </a:t>
            </a:r>
            <a:r>
              <a:rPr kumimoji="0" sz="1100" b="0" i="0" u="none" strike="noStrike" kern="0" cap="none" spc="0" normalizeH="0" baseline="0" noProof="0" dirty="0">
                <a:ln>
                  <a:noFill/>
                </a:ln>
                <a:solidFill>
                  <a:srgbClr val="FFFFFF"/>
                </a:solidFill>
                <a:effectLst/>
                <a:uLnTx/>
                <a:uFillTx/>
                <a:latin typeface="Dubai"/>
                <a:cs typeface="Dubai"/>
              </a:rPr>
              <a:t>projects</a:t>
            </a:r>
            <a:r>
              <a:rPr kumimoji="0" sz="1100" b="0" i="0" u="none" strike="noStrike" kern="0" cap="none" spc="180" normalizeH="0" baseline="0" noProof="0" dirty="0">
                <a:ln>
                  <a:noFill/>
                </a:ln>
                <a:solidFill>
                  <a:srgbClr val="FFFFFF"/>
                </a:solidFill>
                <a:effectLst/>
                <a:uLnTx/>
                <a:uFillTx/>
                <a:latin typeface="Dubai"/>
                <a:cs typeface="Dubai"/>
              </a:rPr>
              <a:t> </a:t>
            </a:r>
            <a:r>
              <a:rPr kumimoji="0" sz="1100" b="0" i="0" u="none" strike="noStrike" kern="0" cap="none" spc="-10" normalizeH="0" baseline="0" noProof="0" dirty="0">
                <a:ln>
                  <a:noFill/>
                </a:ln>
                <a:solidFill>
                  <a:srgbClr val="FFFFFF"/>
                </a:solidFill>
                <a:effectLst/>
                <a:uLnTx/>
                <a:uFillTx/>
                <a:latin typeface="Dubai"/>
                <a:cs typeface="Dubai"/>
              </a:rPr>
              <a:t>on-</a:t>
            </a:r>
            <a:r>
              <a:rPr kumimoji="0" sz="1100" b="0" i="0" u="none" strike="noStrike" kern="0" cap="none" spc="-20" normalizeH="0" baseline="0" noProof="0" dirty="0">
                <a:ln>
                  <a:noFill/>
                </a:ln>
                <a:solidFill>
                  <a:srgbClr val="FFFFFF"/>
                </a:solidFill>
                <a:effectLst/>
                <a:uLnTx/>
                <a:uFillTx/>
                <a:latin typeface="Dubai"/>
                <a:cs typeface="Dubai"/>
              </a:rPr>
              <a:t>time</a:t>
            </a:r>
            <a:endParaRPr kumimoji="0" sz="1100" b="0" i="0" u="none" strike="noStrike" kern="0" cap="none" spc="0" normalizeH="0" baseline="0" noProof="0" dirty="0">
              <a:ln>
                <a:noFill/>
              </a:ln>
              <a:solidFill>
                <a:sysClr val="windowText" lastClr="000000"/>
              </a:solidFill>
              <a:effectLst/>
              <a:uLnTx/>
              <a:uFillTx/>
              <a:latin typeface="Dubai"/>
              <a:cs typeface="Dubai"/>
            </a:endParaRPr>
          </a:p>
        </p:txBody>
      </p:sp>
      <p:grpSp>
        <p:nvGrpSpPr>
          <p:cNvPr id="20" name="Group 19">
            <a:extLst>
              <a:ext uri="{FF2B5EF4-FFF2-40B4-BE49-F238E27FC236}">
                <a16:creationId xmlns:a16="http://schemas.microsoft.com/office/drawing/2014/main" id="{AD9A8B77-6603-17F0-CA71-49E04B5981C7}"/>
              </a:ext>
            </a:extLst>
          </p:cNvPr>
          <p:cNvGrpSpPr/>
          <p:nvPr/>
        </p:nvGrpSpPr>
        <p:grpSpPr>
          <a:xfrm>
            <a:off x="2118551" y="158229"/>
            <a:ext cx="7221229" cy="375846"/>
            <a:chOff x="1097061" y="158024"/>
            <a:chExt cx="7221229" cy="375846"/>
          </a:xfrm>
        </p:grpSpPr>
        <p:grpSp>
          <p:nvGrpSpPr>
            <p:cNvPr id="23" name="Group 22">
              <a:extLst>
                <a:ext uri="{FF2B5EF4-FFF2-40B4-BE49-F238E27FC236}">
                  <a16:creationId xmlns:a16="http://schemas.microsoft.com/office/drawing/2014/main" id="{7FD30C37-8BC4-90BB-9862-989011E67AE7}"/>
                </a:ext>
              </a:extLst>
            </p:cNvPr>
            <p:cNvGrpSpPr/>
            <p:nvPr/>
          </p:nvGrpSpPr>
          <p:grpSpPr>
            <a:xfrm>
              <a:off x="3116677" y="158024"/>
              <a:ext cx="2637926" cy="375846"/>
              <a:chOff x="13338508" y="3004710"/>
              <a:chExt cx="2453443" cy="375846"/>
            </a:xfrm>
          </p:grpSpPr>
          <p:pic>
            <p:nvPicPr>
              <p:cNvPr id="42" name="Picture 41" descr="Icon&#10;&#10;Description automatically generated">
                <a:extLst>
                  <a:ext uri="{FF2B5EF4-FFF2-40B4-BE49-F238E27FC236}">
                    <a16:creationId xmlns:a16="http://schemas.microsoft.com/office/drawing/2014/main" id="{B6AFA65E-0698-79D0-46D6-B688CC42853B}"/>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10000" b="90000" l="10000" r="90000">
                            <a14:foregroundMark x1="60948" y1="26797" x2="60948" y2="26797"/>
                            <a14:foregroundMark x1="65033" y1="36438" x2="65033" y2="36438"/>
                            <a14:foregroundMark x1="59150" y1="49837" x2="59150" y2="49837"/>
                            <a14:foregroundMark x1="61111" y1="66503" x2="61111" y2="66503"/>
                            <a14:foregroundMark x1="62908" y1="75000" x2="62908" y2="75000"/>
                            <a14:backgroundMark x1="62745" y1="37908" x2="62745" y2="37908"/>
                          </a14:backgroundRemoval>
                        </a14:imgEffect>
                      </a14:imgLayer>
                    </a14:imgProps>
                  </a:ext>
                  <a:ext uri="{28A0092B-C50C-407E-A947-70E740481C1C}">
                    <a14:useLocalDpi xmlns:a14="http://schemas.microsoft.com/office/drawing/2010/main" val="0"/>
                  </a:ext>
                </a:extLst>
              </a:blip>
              <a:stretch>
                <a:fillRect/>
              </a:stretch>
            </p:blipFill>
            <p:spPr>
              <a:xfrm>
                <a:off x="13338508" y="3004710"/>
                <a:ext cx="376459" cy="375846"/>
              </a:xfrm>
              <a:prstGeom prst="rect">
                <a:avLst/>
              </a:prstGeom>
            </p:spPr>
          </p:pic>
          <p:sp>
            <p:nvSpPr>
              <p:cNvPr id="43" name="TextBox 42">
                <a:extLst>
                  <a:ext uri="{FF2B5EF4-FFF2-40B4-BE49-F238E27FC236}">
                    <a16:creationId xmlns:a16="http://schemas.microsoft.com/office/drawing/2014/main" id="{781CFA87-AE10-3602-5DD7-5B7C3DF303A3}"/>
                  </a:ext>
                </a:extLst>
              </p:cNvPr>
              <p:cNvSpPr txBox="1"/>
              <p:nvPr/>
            </p:nvSpPr>
            <p:spPr>
              <a:xfrm>
                <a:off x="13692873" y="3063832"/>
                <a:ext cx="209907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Dubai" panose="020B0503030403030204" pitchFamily="34" charset="-78"/>
                    <a:ea typeface="+mn-ea"/>
                    <a:cs typeface="Dubai" panose="020B0503030403030204" pitchFamily="34" charset="-78"/>
                  </a:rPr>
                  <a:t>DIGITAL TRANSFORMATION</a:t>
                </a:r>
              </a:p>
            </p:txBody>
          </p:sp>
        </p:grpSp>
        <p:grpSp>
          <p:nvGrpSpPr>
            <p:cNvPr id="32" name="Group 31">
              <a:extLst>
                <a:ext uri="{FF2B5EF4-FFF2-40B4-BE49-F238E27FC236}">
                  <a16:creationId xmlns:a16="http://schemas.microsoft.com/office/drawing/2014/main" id="{AC4E59B1-05EC-1DA2-9CDA-65F46FAA4F86}"/>
                </a:ext>
              </a:extLst>
            </p:cNvPr>
            <p:cNvGrpSpPr/>
            <p:nvPr/>
          </p:nvGrpSpPr>
          <p:grpSpPr>
            <a:xfrm>
              <a:off x="6315147" y="180211"/>
              <a:ext cx="2003143" cy="325943"/>
              <a:chOff x="3605554" y="3277514"/>
              <a:chExt cx="1863054" cy="325943"/>
            </a:xfrm>
          </p:grpSpPr>
          <p:pic>
            <p:nvPicPr>
              <p:cNvPr id="39" name="Picture 38">
                <a:extLst>
                  <a:ext uri="{FF2B5EF4-FFF2-40B4-BE49-F238E27FC236}">
                    <a16:creationId xmlns:a16="http://schemas.microsoft.com/office/drawing/2014/main" id="{F213829E-B868-B2CD-5595-8D966D262252}"/>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backgroundRemoval t="8036" b="96429" l="6250" r="93750">
                            <a14:foregroundMark x1="6250" y1="42411" x2="6250" y2="42411"/>
                            <a14:foregroundMark x1="50000" y1="8036" x2="50000" y2="8036"/>
                            <a14:foregroundMark x1="94196" y1="41071" x2="94196" y2="41071"/>
                            <a14:foregroundMark x1="74554" y1="92411" x2="74554" y2="92411"/>
                            <a14:foregroundMark x1="22768" y1="94196" x2="22768" y2="94196"/>
                            <a14:foregroundMark x1="78125" y1="96429" x2="78125" y2="96429"/>
                          </a14:backgroundRemoval>
                        </a14:imgEffect>
                      </a14:imgLayer>
                    </a14:imgProps>
                  </a:ext>
                  <a:ext uri="{28A0092B-C50C-407E-A947-70E740481C1C}">
                    <a14:useLocalDpi xmlns:a14="http://schemas.microsoft.com/office/drawing/2010/main" val="0"/>
                  </a:ext>
                </a:extLst>
              </a:blip>
              <a:stretch>
                <a:fillRect/>
              </a:stretch>
            </p:blipFill>
            <p:spPr>
              <a:xfrm rot="10800000" flipV="1">
                <a:off x="3605554" y="3277514"/>
                <a:ext cx="325943" cy="325943"/>
              </a:xfrm>
              <a:prstGeom prst="rect">
                <a:avLst/>
              </a:prstGeom>
            </p:spPr>
          </p:pic>
          <p:sp>
            <p:nvSpPr>
              <p:cNvPr id="40" name="Rectangle 39">
                <a:extLst>
                  <a:ext uri="{FF2B5EF4-FFF2-40B4-BE49-F238E27FC236}">
                    <a16:creationId xmlns:a16="http://schemas.microsoft.com/office/drawing/2014/main" id="{01349EFD-0D31-665F-B408-3E187A577CEB}"/>
                  </a:ext>
                </a:extLst>
              </p:cNvPr>
              <p:cNvSpPr/>
              <p:nvPr/>
            </p:nvSpPr>
            <p:spPr>
              <a:xfrm>
                <a:off x="3928749" y="3323288"/>
                <a:ext cx="1539859"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FUTURE LEADERSHIP</a:t>
                </a:r>
              </a:p>
            </p:txBody>
          </p:sp>
        </p:grpSp>
        <p:grpSp>
          <p:nvGrpSpPr>
            <p:cNvPr id="36" name="Group 35">
              <a:extLst>
                <a:ext uri="{FF2B5EF4-FFF2-40B4-BE49-F238E27FC236}">
                  <a16:creationId xmlns:a16="http://schemas.microsoft.com/office/drawing/2014/main" id="{4B2E939A-0DE1-509F-EDE0-853ADF0B359E}"/>
                </a:ext>
              </a:extLst>
            </p:cNvPr>
            <p:cNvGrpSpPr/>
            <p:nvPr/>
          </p:nvGrpSpPr>
          <p:grpSpPr>
            <a:xfrm>
              <a:off x="1097061" y="173304"/>
              <a:ext cx="1487794" cy="316757"/>
              <a:chOff x="13200596" y="-1743353"/>
              <a:chExt cx="1383746" cy="316757"/>
            </a:xfrm>
          </p:grpSpPr>
          <p:sp>
            <p:nvSpPr>
              <p:cNvPr id="37" name="TextBox 36">
                <a:extLst>
                  <a:ext uri="{FF2B5EF4-FFF2-40B4-BE49-F238E27FC236}">
                    <a16:creationId xmlns:a16="http://schemas.microsoft.com/office/drawing/2014/main" id="{9E04F1A9-46E5-9E71-DEA9-A1CBFA5921A6}"/>
                  </a:ext>
                </a:extLst>
              </p:cNvPr>
              <p:cNvSpPr txBox="1"/>
              <p:nvPr/>
            </p:nvSpPr>
            <p:spPr>
              <a:xfrm>
                <a:off x="13532222" y="-1703595"/>
                <a:ext cx="105212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HIGHLIGHTS </a:t>
                </a:r>
              </a:p>
            </p:txBody>
          </p:sp>
          <p:pic>
            <p:nvPicPr>
              <p:cNvPr id="38" name="Picture 37" descr="A picture containing icon&#10;&#10;Description automatically generated">
                <a:extLst>
                  <a:ext uri="{FF2B5EF4-FFF2-40B4-BE49-F238E27FC236}">
                    <a16:creationId xmlns:a16="http://schemas.microsoft.com/office/drawing/2014/main" id="{174A85A0-659F-9DF4-BA90-DB297781757C}"/>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backgroundRemoval t="1429" b="94184" l="4022" r="96957">
                            <a14:foregroundMark x1="23913" y1="2857" x2="23913" y2="2857"/>
                            <a14:foregroundMark x1="21522" y1="1429" x2="21522" y2="1429"/>
                            <a14:foregroundMark x1="4239" y1="7347" x2="4239" y2="7347"/>
                            <a14:foregroundMark x1="97065" y1="8776" x2="97065" y2="8776"/>
                            <a14:foregroundMark x1="25543" y1="94184" x2="25543" y2="94184"/>
                            <a14:foregroundMark x1="32065" y1="87041" x2="32065" y2="87041"/>
                            <a14:backgroundMark x1="33043" y1="16327" x2="33043" y2="16327"/>
                          </a14:backgroundRemoval>
                        </a14:imgEffect>
                      </a14:imgLayer>
                    </a14:imgProps>
                  </a:ext>
                  <a:ext uri="{28A0092B-C50C-407E-A947-70E740481C1C}">
                    <a14:useLocalDpi xmlns:a14="http://schemas.microsoft.com/office/drawing/2010/main" val="0"/>
                  </a:ext>
                </a:extLst>
              </a:blip>
              <a:stretch>
                <a:fillRect/>
              </a:stretch>
            </p:blipFill>
            <p:spPr>
              <a:xfrm>
                <a:off x="13200596" y="-1743353"/>
                <a:ext cx="294692" cy="313911"/>
              </a:xfrm>
              <a:prstGeom prst="rect">
                <a:avLst/>
              </a:prstGeom>
            </p:spPr>
          </p:pic>
        </p:grpSp>
      </p:grpSp>
      <p:sp>
        <p:nvSpPr>
          <p:cNvPr id="11" name="Shape 56">
            <a:extLst>
              <a:ext uri="{FF2B5EF4-FFF2-40B4-BE49-F238E27FC236}">
                <a16:creationId xmlns:a16="http://schemas.microsoft.com/office/drawing/2014/main" id="{13DBDEF6-9317-8599-F315-4E8F48900C0B}"/>
              </a:ext>
            </a:extLst>
          </p:cNvPr>
          <p:cNvSpPr/>
          <p:nvPr/>
        </p:nvSpPr>
        <p:spPr>
          <a:xfrm>
            <a:off x="8359852" y="4633172"/>
            <a:ext cx="2708082" cy="1998636"/>
          </a:xfrm>
          <a:prstGeom prst="roundRect">
            <a:avLst>
              <a:gd name="adj" fmla="val 3232"/>
            </a:avLst>
          </a:prstGeom>
          <a:solidFill>
            <a:srgbClr val="FFFFFF">
              <a:alpha val="5000"/>
            </a:srgbClr>
          </a:solidFill>
          <a:ln w="12700">
            <a:solidFill>
              <a:srgbClr val="FFFFFF">
                <a:alpha val="5000"/>
              </a:srgbClr>
            </a:solidFill>
            <a:prstDash val="solid"/>
          </a:ln>
        </p:spPr>
        <p:txBody>
          <a:bodyPr/>
          <a:lstStyle/>
          <a:p>
            <a:endParaRPr lang="en-AE" sz="1400"/>
          </a:p>
        </p:txBody>
      </p:sp>
      <p:sp>
        <p:nvSpPr>
          <p:cNvPr id="44" name="Shape 4">
            <a:extLst>
              <a:ext uri="{FF2B5EF4-FFF2-40B4-BE49-F238E27FC236}">
                <a16:creationId xmlns:a16="http://schemas.microsoft.com/office/drawing/2014/main" id="{64A15F28-7BF6-D2A5-BAB9-5066776E0D82}"/>
              </a:ext>
            </a:extLst>
          </p:cNvPr>
          <p:cNvSpPr/>
          <p:nvPr/>
        </p:nvSpPr>
        <p:spPr>
          <a:xfrm>
            <a:off x="4234760" y="1683181"/>
            <a:ext cx="34125" cy="163539"/>
          </a:xfrm>
          <a:prstGeom prst="roundRect">
            <a:avLst>
              <a:gd name="adj" fmla="val 2380940"/>
            </a:avLst>
          </a:prstGeom>
          <a:solidFill>
            <a:srgbClr val="009688"/>
          </a:solidFill>
          <a:ln w="12700">
            <a:solidFill>
              <a:srgbClr val="FFFFFF">
                <a:alpha val="0"/>
              </a:srgbClr>
            </a:solidFill>
            <a:prstDash val="solid"/>
          </a:ln>
        </p:spPr>
        <p:txBody>
          <a:bodyPr/>
          <a:lstStyle/>
          <a:p>
            <a:endParaRPr lang="en-AE" sz="1400"/>
          </a:p>
        </p:txBody>
      </p:sp>
      <p:sp>
        <p:nvSpPr>
          <p:cNvPr id="45" name="Text 5">
            <a:extLst>
              <a:ext uri="{FF2B5EF4-FFF2-40B4-BE49-F238E27FC236}">
                <a16:creationId xmlns:a16="http://schemas.microsoft.com/office/drawing/2014/main" id="{B9E31F76-0519-3B09-0414-5B20277BF686}"/>
              </a:ext>
            </a:extLst>
          </p:cNvPr>
          <p:cNvSpPr txBox="1"/>
          <p:nvPr/>
        </p:nvSpPr>
        <p:spPr>
          <a:xfrm>
            <a:off x="4370449" y="1691043"/>
            <a:ext cx="3812086" cy="154566"/>
          </a:xfrm>
          <a:prstGeom prst="rect">
            <a:avLst/>
          </a:prstGeom>
          <a:noFill/>
          <a:ln/>
        </p:spPr>
        <p:txBody>
          <a:bodyPr wrap="square" lIns="0" tIns="0" rIns="0" bIns="0" rtlCol="0" anchor="ctr"/>
          <a:lstStyle/>
          <a:p>
            <a:pPr marL="0" indent="0" algn="l">
              <a:buNone/>
            </a:pPr>
            <a:r>
              <a:rPr lang="en-US" sz="1100" b="1" kern="0" spc="135" dirty="0">
                <a:solidFill>
                  <a:srgbClr val="FFFFFF"/>
                </a:solidFill>
                <a:latin typeface="Montserrat" pitchFamily="34" charset="0"/>
                <a:ea typeface="Montserrat" pitchFamily="34" charset="-122"/>
                <a:cs typeface="Montserrat" pitchFamily="34" charset="-120"/>
              </a:rPr>
              <a:t>Strategic Dashboard &amp; Reports</a:t>
            </a:r>
            <a:endParaRPr lang="en-US" sz="1100" dirty="0"/>
          </a:p>
        </p:txBody>
      </p:sp>
      <p:sp>
        <p:nvSpPr>
          <p:cNvPr id="49" name="Shape 6">
            <a:extLst>
              <a:ext uri="{FF2B5EF4-FFF2-40B4-BE49-F238E27FC236}">
                <a16:creationId xmlns:a16="http://schemas.microsoft.com/office/drawing/2014/main" id="{A4CFE0CA-9339-6695-01B7-6307219A6900}"/>
              </a:ext>
            </a:extLst>
          </p:cNvPr>
          <p:cNvSpPr/>
          <p:nvPr/>
        </p:nvSpPr>
        <p:spPr>
          <a:xfrm>
            <a:off x="4201448" y="4633174"/>
            <a:ext cx="4062529" cy="1998636"/>
          </a:xfrm>
          <a:prstGeom prst="roundRect">
            <a:avLst>
              <a:gd name="adj" fmla="val 2580"/>
            </a:avLst>
          </a:prstGeom>
          <a:solidFill>
            <a:srgbClr val="FFFFFF">
              <a:alpha val="3000"/>
            </a:srgbClr>
          </a:solidFill>
          <a:ln w="12700">
            <a:solidFill>
              <a:srgbClr val="FFFFFF">
                <a:alpha val="5000"/>
              </a:srgbClr>
            </a:solidFill>
            <a:prstDash val="solid"/>
          </a:ln>
        </p:spPr>
        <p:txBody>
          <a:bodyPr/>
          <a:lstStyle/>
          <a:p>
            <a:endParaRPr lang="en-AE" sz="1400"/>
          </a:p>
        </p:txBody>
      </p:sp>
      <p:sp>
        <p:nvSpPr>
          <p:cNvPr id="51" name="Text 7">
            <a:extLst>
              <a:ext uri="{FF2B5EF4-FFF2-40B4-BE49-F238E27FC236}">
                <a16:creationId xmlns:a16="http://schemas.microsoft.com/office/drawing/2014/main" id="{2E8D3254-F8C9-FA71-C275-49CFBB68B447}"/>
              </a:ext>
            </a:extLst>
          </p:cNvPr>
          <p:cNvSpPr txBox="1"/>
          <p:nvPr/>
        </p:nvSpPr>
        <p:spPr>
          <a:xfrm>
            <a:off x="4345262" y="4739317"/>
            <a:ext cx="1795638" cy="98281"/>
          </a:xfrm>
          <a:prstGeom prst="rect">
            <a:avLst/>
          </a:prstGeom>
          <a:noFill/>
          <a:ln/>
        </p:spPr>
        <p:txBody>
          <a:bodyPr wrap="square" lIns="0" tIns="0" rIns="0" bIns="0" rtlCol="0" anchor="ctr"/>
          <a:lstStyle/>
          <a:p>
            <a:pPr marL="0" indent="0" algn="l">
              <a:buNone/>
            </a:pPr>
            <a:r>
              <a:rPr lang="en-US" sz="700" b="1" kern="0" spc="90" dirty="0">
                <a:solidFill>
                  <a:srgbClr val="D1D5DB"/>
                </a:solidFill>
                <a:latin typeface="Montserrat" pitchFamily="34" charset="0"/>
                <a:ea typeface="Montserrat" pitchFamily="34" charset="-122"/>
                <a:cs typeface="Montserrat" pitchFamily="34" charset="-120"/>
              </a:rPr>
              <a:t>Operational Excellence</a:t>
            </a:r>
            <a:endParaRPr lang="en-US" sz="700" dirty="0"/>
          </a:p>
        </p:txBody>
      </p:sp>
      <p:sp>
        <p:nvSpPr>
          <p:cNvPr id="55" name="Shape 8">
            <a:extLst>
              <a:ext uri="{FF2B5EF4-FFF2-40B4-BE49-F238E27FC236}">
                <a16:creationId xmlns:a16="http://schemas.microsoft.com/office/drawing/2014/main" id="{68EB9C6F-4C09-1C68-E52D-91C25AED9146}"/>
              </a:ext>
            </a:extLst>
          </p:cNvPr>
          <p:cNvSpPr/>
          <p:nvPr/>
        </p:nvSpPr>
        <p:spPr>
          <a:xfrm>
            <a:off x="4345262" y="5153669"/>
            <a:ext cx="3774902" cy="7862"/>
          </a:xfrm>
          <a:prstGeom prst="rect">
            <a:avLst/>
          </a:prstGeom>
          <a:solidFill>
            <a:srgbClr val="FFFFFF">
              <a:alpha val="5000"/>
            </a:srgbClr>
          </a:solidFill>
          <a:ln w="12700">
            <a:solidFill>
              <a:srgbClr val="FFFFFF">
                <a:alpha val="0"/>
              </a:srgbClr>
            </a:solidFill>
            <a:prstDash val="solid"/>
          </a:ln>
        </p:spPr>
        <p:txBody>
          <a:bodyPr/>
          <a:lstStyle/>
          <a:p>
            <a:endParaRPr lang="en-AE" sz="1400"/>
          </a:p>
        </p:txBody>
      </p:sp>
      <p:sp>
        <p:nvSpPr>
          <p:cNvPr id="449" name="Shape 9">
            <a:extLst>
              <a:ext uri="{FF2B5EF4-FFF2-40B4-BE49-F238E27FC236}">
                <a16:creationId xmlns:a16="http://schemas.microsoft.com/office/drawing/2014/main" id="{97942A9E-D513-A3EA-761F-B50ADF122BF7}"/>
              </a:ext>
            </a:extLst>
          </p:cNvPr>
          <p:cNvSpPr/>
          <p:nvPr/>
        </p:nvSpPr>
        <p:spPr>
          <a:xfrm>
            <a:off x="4345262" y="5038090"/>
            <a:ext cx="51188" cy="49533"/>
          </a:xfrm>
          <a:prstGeom prst="ellipse">
            <a:avLst/>
          </a:prstGeom>
          <a:solidFill>
            <a:srgbClr val="22C55E"/>
          </a:solidFill>
          <a:ln w="12700">
            <a:solidFill>
              <a:srgbClr val="FFFFFF">
                <a:alpha val="0"/>
              </a:srgbClr>
            </a:solidFill>
            <a:prstDash val="solid"/>
          </a:ln>
        </p:spPr>
        <p:txBody>
          <a:bodyPr/>
          <a:lstStyle/>
          <a:p>
            <a:endParaRPr lang="en-AE" sz="1400"/>
          </a:p>
        </p:txBody>
      </p:sp>
      <p:sp>
        <p:nvSpPr>
          <p:cNvPr id="450" name="Text 10">
            <a:extLst>
              <a:ext uri="{FF2B5EF4-FFF2-40B4-BE49-F238E27FC236}">
                <a16:creationId xmlns:a16="http://schemas.microsoft.com/office/drawing/2014/main" id="{1917469E-A4A1-993C-4F37-1576BED6C4A3}"/>
              </a:ext>
            </a:extLst>
          </p:cNvPr>
          <p:cNvSpPr txBox="1"/>
          <p:nvPr/>
        </p:nvSpPr>
        <p:spPr>
          <a:xfrm>
            <a:off x="4497199" y="5013716"/>
            <a:ext cx="1722512" cy="98281"/>
          </a:xfrm>
          <a:prstGeom prst="rect">
            <a:avLst/>
          </a:prstGeom>
          <a:noFill/>
          <a:ln/>
        </p:spPr>
        <p:txBody>
          <a:bodyPr wrap="square" lIns="0" tIns="0" rIns="0" bIns="0" rtlCol="0" anchor="ctr"/>
          <a:lstStyle/>
          <a:p>
            <a:pPr marL="0" indent="0" algn="l">
              <a:buNone/>
            </a:pPr>
            <a:r>
              <a:rPr lang="en-US" sz="700" dirty="0">
                <a:solidFill>
                  <a:srgbClr val="FFFFFF"/>
                </a:solidFill>
                <a:latin typeface="Roboto" pitchFamily="34" charset="0"/>
                <a:ea typeface="Roboto" pitchFamily="34" charset="-122"/>
                <a:cs typeface="Roboto" pitchFamily="34" charset="-120"/>
              </a:rPr>
              <a:t>System Availability (BI Services)</a:t>
            </a:r>
            <a:endParaRPr lang="en-US" sz="700" dirty="0"/>
          </a:p>
        </p:txBody>
      </p:sp>
      <p:sp>
        <p:nvSpPr>
          <p:cNvPr id="451" name="Text 11">
            <a:extLst>
              <a:ext uri="{FF2B5EF4-FFF2-40B4-BE49-F238E27FC236}">
                <a16:creationId xmlns:a16="http://schemas.microsoft.com/office/drawing/2014/main" id="{E95DFF7C-7E4B-D8DB-4E38-2A1769287A29}"/>
              </a:ext>
            </a:extLst>
          </p:cNvPr>
          <p:cNvSpPr txBox="1"/>
          <p:nvPr/>
        </p:nvSpPr>
        <p:spPr>
          <a:xfrm>
            <a:off x="7822786" y="5005854"/>
            <a:ext cx="364002" cy="114791"/>
          </a:xfrm>
          <a:prstGeom prst="rect">
            <a:avLst/>
          </a:prstGeom>
          <a:noFill/>
          <a:ln/>
        </p:spPr>
        <p:txBody>
          <a:bodyPr wrap="square" lIns="0" tIns="0" rIns="0" bIns="0" rtlCol="0" anchor="ctr"/>
          <a:lstStyle/>
          <a:p>
            <a:pPr marL="0" indent="0" algn="l">
              <a:buNone/>
            </a:pPr>
            <a:r>
              <a:rPr lang="en-US" sz="800" b="1" dirty="0">
                <a:solidFill>
                  <a:srgbClr val="4ADE80"/>
                </a:solidFill>
                <a:latin typeface="Roboto" pitchFamily="34" charset="0"/>
                <a:ea typeface="Roboto" pitchFamily="34" charset="-122"/>
                <a:cs typeface="Roboto" pitchFamily="34" charset="-120"/>
              </a:rPr>
              <a:t>100%</a:t>
            </a:r>
            <a:endParaRPr lang="en-US" sz="800" dirty="0"/>
          </a:p>
        </p:txBody>
      </p:sp>
      <p:sp>
        <p:nvSpPr>
          <p:cNvPr id="452" name="Shape 12">
            <a:extLst>
              <a:ext uri="{FF2B5EF4-FFF2-40B4-BE49-F238E27FC236}">
                <a16:creationId xmlns:a16="http://schemas.microsoft.com/office/drawing/2014/main" id="{E3150EF7-404F-37AC-6550-1144F39B5698}"/>
              </a:ext>
            </a:extLst>
          </p:cNvPr>
          <p:cNvSpPr/>
          <p:nvPr/>
        </p:nvSpPr>
        <p:spPr>
          <a:xfrm>
            <a:off x="4345262" y="5546005"/>
            <a:ext cx="3774902" cy="7862"/>
          </a:xfrm>
          <a:prstGeom prst="rect">
            <a:avLst/>
          </a:prstGeom>
          <a:solidFill>
            <a:srgbClr val="FFFFFF">
              <a:alpha val="5000"/>
            </a:srgbClr>
          </a:solidFill>
          <a:ln w="12700">
            <a:solidFill>
              <a:srgbClr val="FFFFFF">
                <a:alpha val="0"/>
              </a:srgbClr>
            </a:solidFill>
            <a:prstDash val="solid"/>
          </a:ln>
        </p:spPr>
        <p:txBody>
          <a:bodyPr/>
          <a:lstStyle/>
          <a:p>
            <a:endParaRPr lang="en-AE" sz="1400"/>
          </a:p>
        </p:txBody>
      </p:sp>
      <p:sp>
        <p:nvSpPr>
          <p:cNvPr id="453" name="Shape 13">
            <a:extLst>
              <a:ext uri="{FF2B5EF4-FFF2-40B4-BE49-F238E27FC236}">
                <a16:creationId xmlns:a16="http://schemas.microsoft.com/office/drawing/2014/main" id="{327FBA41-DB07-A01B-1FD7-3B53130F298F}"/>
              </a:ext>
            </a:extLst>
          </p:cNvPr>
          <p:cNvSpPr/>
          <p:nvPr/>
        </p:nvSpPr>
        <p:spPr>
          <a:xfrm>
            <a:off x="4345262" y="5431213"/>
            <a:ext cx="51188" cy="49533"/>
          </a:xfrm>
          <a:prstGeom prst="ellipse">
            <a:avLst/>
          </a:prstGeom>
          <a:solidFill>
            <a:srgbClr val="22C55E"/>
          </a:solidFill>
          <a:ln w="12700">
            <a:solidFill>
              <a:srgbClr val="FFFFFF">
                <a:alpha val="0"/>
              </a:srgbClr>
            </a:solidFill>
            <a:prstDash val="solid"/>
          </a:ln>
        </p:spPr>
        <p:txBody>
          <a:bodyPr/>
          <a:lstStyle/>
          <a:p>
            <a:endParaRPr lang="en-AE" sz="1400"/>
          </a:p>
        </p:txBody>
      </p:sp>
      <p:sp>
        <p:nvSpPr>
          <p:cNvPr id="454" name="Text 14">
            <a:extLst>
              <a:ext uri="{FF2B5EF4-FFF2-40B4-BE49-F238E27FC236}">
                <a16:creationId xmlns:a16="http://schemas.microsoft.com/office/drawing/2014/main" id="{A6082E7C-661A-AB24-C2CB-7022A0EDB9D0}"/>
              </a:ext>
            </a:extLst>
          </p:cNvPr>
          <p:cNvSpPr txBox="1"/>
          <p:nvPr/>
        </p:nvSpPr>
        <p:spPr>
          <a:xfrm>
            <a:off x="4497199" y="5406839"/>
            <a:ext cx="1481198" cy="98281"/>
          </a:xfrm>
          <a:prstGeom prst="rect">
            <a:avLst/>
          </a:prstGeom>
          <a:noFill/>
          <a:ln/>
        </p:spPr>
        <p:txBody>
          <a:bodyPr wrap="square" lIns="0" tIns="0" rIns="0" bIns="0" rtlCol="0" anchor="ctr"/>
          <a:lstStyle/>
          <a:p>
            <a:pPr marL="0" indent="0" algn="l">
              <a:buNone/>
            </a:pPr>
            <a:r>
              <a:rPr lang="en-US" sz="700" dirty="0">
                <a:solidFill>
                  <a:srgbClr val="FFFFFF"/>
                </a:solidFill>
                <a:latin typeface="Roboto" pitchFamily="34" charset="0"/>
                <a:ea typeface="Roboto" pitchFamily="34" charset="-122"/>
                <a:cs typeface="Roboto" pitchFamily="34" charset="-120"/>
              </a:rPr>
              <a:t>Mu'asherat KPI Compliance</a:t>
            </a:r>
            <a:endParaRPr lang="en-US" sz="700" dirty="0"/>
          </a:p>
        </p:txBody>
      </p:sp>
      <p:sp>
        <p:nvSpPr>
          <p:cNvPr id="455" name="Text 15">
            <a:extLst>
              <a:ext uri="{FF2B5EF4-FFF2-40B4-BE49-F238E27FC236}">
                <a16:creationId xmlns:a16="http://schemas.microsoft.com/office/drawing/2014/main" id="{14D7E05A-1ABA-E6A7-68F4-29ECE0042BAE}"/>
              </a:ext>
            </a:extLst>
          </p:cNvPr>
          <p:cNvSpPr txBox="1"/>
          <p:nvPr/>
        </p:nvSpPr>
        <p:spPr>
          <a:xfrm>
            <a:off x="7822786" y="5398191"/>
            <a:ext cx="364002" cy="114791"/>
          </a:xfrm>
          <a:prstGeom prst="rect">
            <a:avLst/>
          </a:prstGeom>
          <a:noFill/>
          <a:ln/>
        </p:spPr>
        <p:txBody>
          <a:bodyPr wrap="square" lIns="0" tIns="0" rIns="0" bIns="0" rtlCol="0" anchor="ctr"/>
          <a:lstStyle/>
          <a:p>
            <a:pPr marL="0" indent="0" algn="l">
              <a:buNone/>
            </a:pPr>
            <a:r>
              <a:rPr lang="en-US" sz="800" b="1" dirty="0">
                <a:solidFill>
                  <a:srgbClr val="4ADE80"/>
                </a:solidFill>
                <a:latin typeface="Roboto" pitchFamily="34" charset="0"/>
                <a:ea typeface="Roboto" pitchFamily="34" charset="-122"/>
                <a:cs typeface="Roboto" pitchFamily="34" charset="-120"/>
              </a:rPr>
              <a:t>100%</a:t>
            </a:r>
            <a:endParaRPr lang="en-US" sz="800" dirty="0"/>
          </a:p>
        </p:txBody>
      </p:sp>
      <p:sp>
        <p:nvSpPr>
          <p:cNvPr id="456" name="Shape 16">
            <a:extLst>
              <a:ext uri="{FF2B5EF4-FFF2-40B4-BE49-F238E27FC236}">
                <a16:creationId xmlns:a16="http://schemas.microsoft.com/office/drawing/2014/main" id="{93E324D0-D51B-1936-1DC6-99557EB68B2E}"/>
              </a:ext>
            </a:extLst>
          </p:cNvPr>
          <p:cNvSpPr/>
          <p:nvPr/>
        </p:nvSpPr>
        <p:spPr>
          <a:xfrm>
            <a:off x="4345262" y="5939127"/>
            <a:ext cx="3774902" cy="7862"/>
          </a:xfrm>
          <a:prstGeom prst="rect">
            <a:avLst/>
          </a:prstGeom>
          <a:solidFill>
            <a:srgbClr val="FFFFFF">
              <a:alpha val="5000"/>
            </a:srgbClr>
          </a:solidFill>
          <a:ln w="12700">
            <a:solidFill>
              <a:srgbClr val="FFFFFF">
                <a:alpha val="0"/>
              </a:srgbClr>
            </a:solidFill>
            <a:prstDash val="solid"/>
          </a:ln>
        </p:spPr>
        <p:txBody>
          <a:bodyPr/>
          <a:lstStyle/>
          <a:p>
            <a:endParaRPr lang="en-AE" sz="1400"/>
          </a:p>
        </p:txBody>
      </p:sp>
      <p:sp>
        <p:nvSpPr>
          <p:cNvPr id="458" name="Shape 17">
            <a:extLst>
              <a:ext uri="{FF2B5EF4-FFF2-40B4-BE49-F238E27FC236}">
                <a16:creationId xmlns:a16="http://schemas.microsoft.com/office/drawing/2014/main" id="{0CFB62B0-3C61-726F-23DA-C61F3BE2EB4B}"/>
              </a:ext>
            </a:extLst>
          </p:cNvPr>
          <p:cNvSpPr/>
          <p:nvPr/>
        </p:nvSpPr>
        <p:spPr>
          <a:xfrm>
            <a:off x="4345262" y="5823549"/>
            <a:ext cx="51188" cy="49533"/>
          </a:xfrm>
          <a:prstGeom prst="ellipse">
            <a:avLst/>
          </a:prstGeom>
          <a:solidFill>
            <a:srgbClr val="3B82F6"/>
          </a:solidFill>
          <a:ln w="12700">
            <a:solidFill>
              <a:srgbClr val="FFFFFF">
                <a:alpha val="0"/>
              </a:srgbClr>
            </a:solidFill>
            <a:prstDash val="solid"/>
          </a:ln>
        </p:spPr>
        <p:txBody>
          <a:bodyPr/>
          <a:lstStyle/>
          <a:p>
            <a:endParaRPr lang="en-AE" sz="1400"/>
          </a:p>
        </p:txBody>
      </p:sp>
      <p:sp>
        <p:nvSpPr>
          <p:cNvPr id="459" name="Text 18">
            <a:extLst>
              <a:ext uri="{FF2B5EF4-FFF2-40B4-BE49-F238E27FC236}">
                <a16:creationId xmlns:a16="http://schemas.microsoft.com/office/drawing/2014/main" id="{874B0C41-B0AB-631D-93E7-71610A49970D}"/>
              </a:ext>
            </a:extLst>
          </p:cNvPr>
          <p:cNvSpPr txBox="1"/>
          <p:nvPr/>
        </p:nvSpPr>
        <p:spPr>
          <a:xfrm>
            <a:off x="4497199" y="5799176"/>
            <a:ext cx="1621761" cy="98281"/>
          </a:xfrm>
          <a:prstGeom prst="rect">
            <a:avLst/>
          </a:prstGeom>
          <a:noFill/>
          <a:ln/>
        </p:spPr>
        <p:txBody>
          <a:bodyPr wrap="square" lIns="0" tIns="0" rIns="0" bIns="0" rtlCol="0" anchor="ctr"/>
          <a:lstStyle/>
          <a:p>
            <a:pPr marL="0" indent="0" algn="l">
              <a:buNone/>
            </a:pPr>
            <a:r>
              <a:rPr lang="en-US" sz="700" dirty="0">
                <a:solidFill>
                  <a:srgbClr val="FFFFFF"/>
                </a:solidFill>
                <a:latin typeface="Roboto" pitchFamily="34" charset="0"/>
                <a:ea typeface="Roboto" pitchFamily="34" charset="-122"/>
                <a:cs typeface="Roboto" pitchFamily="34" charset="-120"/>
              </a:rPr>
              <a:t>Data Ingestion (External/DDA)</a:t>
            </a:r>
            <a:endParaRPr lang="en-US" sz="700" dirty="0"/>
          </a:p>
        </p:txBody>
      </p:sp>
      <p:sp>
        <p:nvSpPr>
          <p:cNvPr id="460" name="Text 19">
            <a:extLst>
              <a:ext uri="{FF2B5EF4-FFF2-40B4-BE49-F238E27FC236}">
                <a16:creationId xmlns:a16="http://schemas.microsoft.com/office/drawing/2014/main" id="{B5B68103-B552-C0C9-C008-1EE1E0FC8F4D}"/>
              </a:ext>
            </a:extLst>
          </p:cNvPr>
          <p:cNvSpPr txBox="1"/>
          <p:nvPr/>
        </p:nvSpPr>
        <p:spPr>
          <a:xfrm>
            <a:off x="7822786" y="5791313"/>
            <a:ext cx="364002" cy="114791"/>
          </a:xfrm>
          <a:prstGeom prst="rect">
            <a:avLst/>
          </a:prstGeom>
          <a:noFill/>
          <a:ln/>
        </p:spPr>
        <p:txBody>
          <a:bodyPr wrap="square" lIns="0" tIns="0" rIns="0" bIns="0" rtlCol="0" anchor="ctr"/>
          <a:lstStyle/>
          <a:p>
            <a:pPr marL="0" indent="0" algn="l">
              <a:buNone/>
            </a:pPr>
            <a:r>
              <a:rPr lang="en-US" sz="800" b="1" dirty="0">
                <a:solidFill>
                  <a:srgbClr val="60A5FA"/>
                </a:solidFill>
                <a:latin typeface="Roboto" pitchFamily="34" charset="0"/>
                <a:ea typeface="Roboto" pitchFamily="34" charset="-122"/>
                <a:cs typeface="Roboto" pitchFamily="34" charset="-120"/>
              </a:rPr>
              <a:t>100%</a:t>
            </a:r>
            <a:endParaRPr lang="en-US" sz="800" dirty="0"/>
          </a:p>
        </p:txBody>
      </p:sp>
      <p:sp>
        <p:nvSpPr>
          <p:cNvPr id="461" name="Shape 20">
            <a:extLst>
              <a:ext uri="{FF2B5EF4-FFF2-40B4-BE49-F238E27FC236}">
                <a16:creationId xmlns:a16="http://schemas.microsoft.com/office/drawing/2014/main" id="{6D2C0655-1090-68C4-B1F6-5A39B0071AAE}"/>
              </a:ext>
            </a:extLst>
          </p:cNvPr>
          <p:cNvSpPr/>
          <p:nvPr/>
        </p:nvSpPr>
        <p:spPr>
          <a:xfrm>
            <a:off x="4345262" y="6261488"/>
            <a:ext cx="51188" cy="49533"/>
          </a:xfrm>
          <a:prstGeom prst="ellipse">
            <a:avLst/>
          </a:prstGeom>
          <a:solidFill>
            <a:srgbClr val="3B82F6"/>
          </a:solidFill>
          <a:ln w="12700">
            <a:solidFill>
              <a:srgbClr val="FFFFFF">
                <a:alpha val="0"/>
              </a:srgbClr>
            </a:solidFill>
            <a:prstDash val="solid"/>
          </a:ln>
        </p:spPr>
        <p:txBody>
          <a:bodyPr/>
          <a:lstStyle/>
          <a:p>
            <a:endParaRPr lang="en-AE" sz="1400"/>
          </a:p>
        </p:txBody>
      </p:sp>
      <p:sp>
        <p:nvSpPr>
          <p:cNvPr id="462" name="Text 21">
            <a:extLst>
              <a:ext uri="{FF2B5EF4-FFF2-40B4-BE49-F238E27FC236}">
                <a16:creationId xmlns:a16="http://schemas.microsoft.com/office/drawing/2014/main" id="{68A34DD2-5FFF-A67C-7AAA-5B60A1DB35D4}"/>
              </a:ext>
            </a:extLst>
          </p:cNvPr>
          <p:cNvSpPr txBox="1"/>
          <p:nvPr/>
        </p:nvSpPr>
        <p:spPr>
          <a:xfrm>
            <a:off x="4497199" y="6237115"/>
            <a:ext cx="1451135" cy="98281"/>
          </a:xfrm>
          <a:prstGeom prst="rect">
            <a:avLst/>
          </a:prstGeom>
          <a:noFill/>
          <a:ln/>
        </p:spPr>
        <p:txBody>
          <a:bodyPr wrap="square" lIns="0" tIns="0" rIns="0" bIns="0" rtlCol="0" anchor="ctr"/>
          <a:lstStyle/>
          <a:p>
            <a:pPr marL="0" indent="0" algn="l">
              <a:buNone/>
            </a:pPr>
            <a:r>
              <a:rPr lang="en-US" sz="700" dirty="0">
                <a:solidFill>
                  <a:srgbClr val="FFFFFF"/>
                </a:solidFill>
                <a:latin typeface="Roboto" pitchFamily="34" charset="0"/>
                <a:ea typeface="Roboto" pitchFamily="34" charset="-122"/>
                <a:cs typeface="Roboto" pitchFamily="34" charset="-120"/>
              </a:rPr>
              <a:t>Service Requests Resolved</a:t>
            </a:r>
            <a:endParaRPr lang="en-US" sz="700" dirty="0"/>
          </a:p>
        </p:txBody>
      </p:sp>
      <p:sp>
        <p:nvSpPr>
          <p:cNvPr id="463" name="Text 22">
            <a:extLst>
              <a:ext uri="{FF2B5EF4-FFF2-40B4-BE49-F238E27FC236}">
                <a16:creationId xmlns:a16="http://schemas.microsoft.com/office/drawing/2014/main" id="{248EA14F-46DA-3A8F-0748-1EAF25CCB6DE}"/>
              </a:ext>
            </a:extLst>
          </p:cNvPr>
          <p:cNvSpPr txBox="1"/>
          <p:nvPr/>
        </p:nvSpPr>
        <p:spPr>
          <a:xfrm>
            <a:off x="7845536" y="6183650"/>
            <a:ext cx="338815" cy="114791"/>
          </a:xfrm>
          <a:prstGeom prst="rect">
            <a:avLst/>
          </a:prstGeom>
          <a:noFill/>
          <a:ln/>
        </p:spPr>
        <p:txBody>
          <a:bodyPr wrap="square" lIns="0" tIns="0" rIns="0" bIns="0" rtlCol="0" anchor="ctr"/>
          <a:lstStyle/>
          <a:p>
            <a:pPr marL="0" indent="0" algn="l">
              <a:buNone/>
            </a:pPr>
            <a:r>
              <a:rPr lang="en-US" sz="800" b="1" dirty="0">
                <a:solidFill>
                  <a:srgbClr val="FFFFFF"/>
                </a:solidFill>
                <a:latin typeface="Roboto" pitchFamily="34" charset="0"/>
                <a:ea typeface="Roboto" pitchFamily="34" charset="-122"/>
                <a:cs typeface="Roboto" pitchFamily="34" charset="-120"/>
              </a:rPr>
              <a:t>160+</a:t>
            </a:r>
            <a:endParaRPr lang="en-US" sz="800" dirty="0"/>
          </a:p>
        </p:txBody>
      </p:sp>
      <p:sp>
        <p:nvSpPr>
          <p:cNvPr id="464" name="Text 23">
            <a:extLst>
              <a:ext uri="{FF2B5EF4-FFF2-40B4-BE49-F238E27FC236}">
                <a16:creationId xmlns:a16="http://schemas.microsoft.com/office/drawing/2014/main" id="{4AB9D68B-EC54-99BE-6FAE-255D77679BDC}"/>
              </a:ext>
            </a:extLst>
          </p:cNvPr>
          <p:cNvSpPr txBox="1"/>
          <p:nvPr/>
        </p:nvSpPr>
        <p:spPr>
          <a:xfrm>
            <a:off x="7774036" y="6314952"/>
            <a:ext cx="415190" cy="73907"/>
          </a:xfrm>
          <a:prstGeom prst="rect">
            <a:avLst/>
          </a:prstGeom>
          <a:noFill/>
          <a:ln/>
        </p:spPr>
        <p:txBody>
          <a:bodyPr wrap="square" lIns="0" tIns="0" rIns="0" bIns="0" rtlCol="0" anchor="ctr"/>
          <a:lstStyle/>
          <a:p>
            <a:pPr marL="0" indent="0" algn="l">
              <a:buNone/>
            </a:pPr>
            <a:r>
              <a:rPr lang="en-US" sz="600" dirty="0">
                <a:solidFill>
                  <a:srgbClr val="4ADE80"/>
                </a:solidFill>
                <a:latin typeface="Roboto" pitchFamily="34" charset="0"/>
                <a:ea typeface="Roboto" pitchFamily="34" charset="-122"/>
                <a:cs typeface="Roboto" pitchFamily="34" charset="-120"/>
              </a:rPr>
              <a:t>100% SLA</a:t>
            </a:r>
            <a:endParaRPr lang="en-US" sz="600" dirty="0"/>
          </a:p>
        </p:txBody>
      </p:sp>
      <p:sp>
        <p:nvSpPr>
          <p:cNvPr id="465" name="Text 24">
            <a:extLst>
              <a:ext uri="{FF2B5EF4-FFF2-40B4-BE49-F238E27FC236}">
                <a16:creationId xmlns:a16="http://schemas.microsoft.com/office/drawing/2014/main" id="{C05AAF04-E43A-0D89-7D3A-296092B92432}"/>
              </a:ext>
            </a:extLst>
          </p:cNvPr>
          <p:cNvSpPr txBox="1"/>
          <p:nvPr/>
        </p:nvSpPr>
        <p:spPr>
          <a:xfrm>
            <a:off x="8524384" y="4690177"/>
            <a:ext cx="1134258" cy="98281"/>
          </a:xfrm>
          <a:prstGeom prst="rect">
            <a:avLst/>
          </a:prstGeom>
          <a:noFill/>
          <a:ln/>
        </p:spPr>
        <p:txBody>
          <a:bodyPr wrap="square" lIns="0" tIns="0" rIns="0" bIns="0" rtlCol="0" anchor="ctr"/>
          <a:lstStyle/>
          <a:p>
            <a:pPr marL="0" indent="0" algn="l">
              <a:buNone/>
            </a:pPr>
            <a:r>
              <a:rPr lang="en-US" sz="700" b="1" kern="0" spc="90" dirty="0">
                <a:solidFill>
                  <a:srgbClr val="D1D5DB"/>
                </a:solidFill>
                <a:latin typeface="Montserrat" pitchFamily="34" charset="0"/>
                <a:ea typeface="Montserrat" pitchFamily="34" charset="-122"/>
                <a:cs typeface="Montserrat" pitchFamily="34" charset="-120"/>
              </a:rPr>
              <a:t>Modernization</a:t>
            </a:r>
            <a:endParaRPr lang="en-US" sz="700" dirty="0"/>
          </a:p>
        </p:txBody>
      </p:sp>
      <p:pic>
        <p:nvPicPr>
          <p:cNvPr id="469" name="Image 0" descr="preencoded.png">
            <a:extLst>
              <a:ext uri="{FF2B5EF4-FFF2-40B4-BE49-F238E27FC236}">
                <a16:creationId xmlns:a16="http://schemas.microsoft.com/office/drawing/2014/main" id="{3FD97019-79E8-9721-1C0A-93E1BED390CE}"/>
              </a:ext>
            </a:extLst>
          </p:cNvPr>
          <p:cNvPicPr>
            <a:picLocks noChangeAspect="1"/>
          </p:cNvPicPr>
          <p:nvPr/>
        </p:nvPicPr>
        <p:blipFill>
          <a:blip r:embed="rId12"/>
          <a:srcRect t="-7" b="-7"/>
          <a:stretch/>
        </p:blipFill>
        <p:spPr>
          <a:xfrm>
            <a:off x="769423" y="1683181"/>
            <a:ext cx="3228085" cy="4947056"/>
          </a:xfrm>
          <a:prstGeom prst="rect">
            <a:avLst/>
          </a:prstGeom>
        </p:spPr>
      </p:pic>
      <p:sp>
        <p:nvSpPr>
          <p:cNvPr id="471" name="Shape 27">
            <a:extLst>
              <a:ext uri="{FF2B5EF4-FFF2-40B4-BE49-F238E27FC236}">
                <a16:creationId xmlns:a16="http://schemas.microsoft.com/office/drawing/2014/main" id="{736AC366-6E72-FC98-F4E7-977FB83BB869}"/>
              </a:ext>
            </a:extLst>
          </p:cNvPr>
          <p:cNvSpPr/>
          <p:nvPr/>
        </p:nvSpPr>
        <p:spPr>
          <a:xfrm>
            <a:off x="981488" y="1887605"/>
            <a:ext cx="719068" cy="155676"/>
          </a:xfrm>
          <a:prstGeom prst="roundRect">
            <a:avLst>
              <a:gd name="adj" fmla="val 212653"/>
            </a:avLst>
          </a:prstGeom>
          <a:solidFill>
            <a:srgbClr val="FFC107"/>
          </a:solidFill>
          <a:ln w="12700">
            <a:solidFill>
              <a:srgbClr val="FFFFFF">
                <a:alpha val="0"/>
              </a:srgbClr>
            </a:solidFill>
            <a:prstDash val="solid"/>
          </a:ln>
        </p:spPr>
        <p:txBody>
          <a:bodyPr/>
          <a:lstStyle/>
          <a:p>
            <a:endParaRPr lang="en-AE" sz="1400"/>
          </a:p>
        </p:txBody>
      </p:sp>
      <p:sp>
        <p:nvSpPr>
          <p:cNvPr id="472" name="Text 28">
            <a:extLst>
              <a:ext uri="{FF2B5EF4-FFF2-40B4-BE49-F238E27FC236}">
                <a16:creationId xmlns:a16="http://schemas.microsoft.com/office/drawing/2014/main" id="{A6E6D2C9-5F13-52A3-E92E-D1558847C95A}"/>
              </a:ext>
            </a:extLst>
          </p:cNvPr>
          <p:cNvSpPr txBox="1"/>
          <p:nvPr/>
        </p:nvSpPr>
        <p:spPr>
          <a:xfrm>
            <a:off x="1015207" y="1887605"/>
            <a:ext cx="787318" cy="155676"/>
          </a:xfrm>
          <a:prstGeom prst="rect">
            <a:avLst/>
          </a:prstGeom>
          <a:solidFill>
            <a:srgbClr val="FFFFFF">
              <a:alpha val="0"/>
            </a:srgbClr>
          </a:solidFill>
          <a:ln>
            <a:solidFill>
              <a:srgbClr val="FFFFFF">
                <a:alpha val="0"/>
              </a:srgbClr>
            </a:solidFill>
          </a:ln>
        </p:spPr>
        <p:txBody>
          <a:bodyPr wrap="square" lIns="76200" tIns="25400" rIns="76200" bIns="25400" rtlCol="0" anchor="ctr"/>
          <a:lstStyle/>
          <a:p>
            <a:pPr marL="0" indent="0" algn="l">
              <a:buNone/>
            </a:pPr>
            <a:r>
              <a:rPr lang="en-US" sz="600" b="1" kern="0" spc="38" dirty="0">
                <a:solidFill>
                  <a:srgbClr val="2C3E50"/>
                </a:solidFill>
                <a:latin typeface="Roboto" pitchFamily="34" charset="0"/>
                <a:ea typeface="Roboto" pitchFamily="34" charset="-122"/>
                <a:cs typeface="Roboto" pitchFamily="34" charset="-120"/>
              </a:rPr>
              <a:t>High Impact</a:t>
            </a:r>
            <a:endParaRPr lang="en-US" sz="600" dirty="0"/>
          </a:p>
        </p:txBody>
      </p:sp>
      <p:sp>
        <p:nvSpPr>
          <p:cNvPr id="473" name="Text 29">
            <a:extLst>
              <a:ext uri="{FF2B5EF4-FFF2-40B4-BE49-F238E27FC236}">
                <a16:creationId xmlns:a16="http://schemas.microsoft.com/office/drawing/2014/main" id="{04C7821C-FE36-EFB7-B186-6FA1C35620C8}"/>
              </a:ext>
            </a:extLst>
          </p:cNvPr>
          <p:cNvSpPr txBox="1"/>
          <p:nvPr/>
        </p:nvSpPr>
        <p:spPr>
          <a:xfrm>
            <a:off x="1763117" y="1892322"/>
            <a:ext cx="1760700" cy="147814"/>
          </a:xfrm>
          <a:prstGeom prst="rect">
            <a:avLst/>
          </a:prstGeom>
          <a:noFill/>
          <a:ln/>
        </p:spPr>
        <p:txBody>
          <a:bodyPr wrap="square" lIns="0" tIns="0" rIns="0" bIns="0" rtlCol="0" anchor="ctr"/>
          <a:lstStyle/>
          <a:p>
            <a:pPr marL="0" indent="0" algn="l">
              <a:buNone/>
            </a:pPr>
            <a:r>
              <a:rPr lang="en-US" sz="1100" b="1" kern="0" spc="34" dirty="0">
                <a:solidFill>
                  <a:srgbClr val="FFC107"/>
                </a:solidFill>
                <a:latin typeface="Montserrat" pitchFamily="34" charset="0"/>
                <a:ea typeface="Montserrat" pitchFamily="34" charset="-122"/>
                <a:cs typeface="Montserrat" pitchFamily="34" charset="-120"/>
              </a:rPr>
              <a:t>AI Value Creation</a:t>
            </a:r>
            <a:endParaRPr lang="en-US" sz="1100" dirty="0"/>
          </a:p>
        </p:txBody>
      </p:sp>
      <p:sp>
        <p:nvSpPr>
          <p:cNvPr id="474" name="Shape 30">
            <a:extLst>
              <a:ext uri="{FF2B5EF4-FFF2-40B4-BE49-F238E27FC236}">
                <a16:creationId xmlns:a16="http://schemas.microsoft.com/office/drawing/2014/main" id="{46FB5FAD-C211-E212-6676-2A00623B016E}"/>
              </a:ext>
            </a:extLst>
          </p:cNvPr>
          <p:cNvSpPr/>
          <p:nvPr/>
        </p:nvSpPr>
        <p:spPr>
          <a:xfrm>
            <a:off x="1000174" y="3410999"/>
            <a:ext cx="2809645" cy="1195879"/>
          </a:xfrm>
          <a:prstGeom prst="roundRect">
            <a:avLst>
              <a:gd name="adj" fmla="val 7205"/>
            </a:avLst>
          </a:prstGeom>
          <a:solidFill>
            <a:srgbClr val="FFFFFF">
              <a:alpha val="5000"/>
            </a:srgbClr>
          </a:solidFill>
          <a:ln w="12700">
            <a:solidFill>
              <a:srgbClr val="FFFFFF">
                <a:alpha val="10000"/>
              </a:srgbClr>
            </a:solidFill>
            <a:prstDash val="solid"/>
          </a:ln>
        </p:spPr>
        <p:txBody>
          <a:bodyPr/>
          <a:lstStyle/>
          <a:p>
            <a:endParaRPr lang="en-AE" sz="1400"/>
          </a:p>
        </p:txBody>
      </p:sp>
      <p:sp>
        <p:nvSpPr>
          <p:cNvPr id="475" name="Text 31">
            <a:extLst>
              <a:ext uri="{FF2B5EF4-FFF2-40B4-BE49-F238E27FC236}">
                <a16:creationId xmlns:a16="http://schemas.microsoft.com/office/drawing/2014/main" id="{0A82F48C-E161-D64A-9637-F455CEE70C27}"/>
              </a:ext>
            </a:extLst>
          </p:cNvPr>
          <p:cNvSpPr txBox="1"/>
          <p:nvPr/>
        </p:nvSpPr>
        <p:spPr>
          <a:xfrm>
            <a:off x="1178112" y="3583187"/>
            <a:ext cx="2552893" cy="164326"/>
          </a:xfrm>
          <a:prstGeom prst="rect">
            <a:avLst/>
          </a:prstGeom>
          <a:noFill/>
          <a:ln/>
        </p:spPr>
        <p:txBody>
          <a:bodyPr wrap="square" lIns="0" tIns="0" rIns="0" bIns="0" rtlCol="0" anchor="ctr"/>
          <a:lstStyle/>
          <a:p>
            <a:pPr marL="0" indent="0" algn="l">
              <a:buNone/>
            </a:pPr>
            <a:r>
              <a:rPr lang="en-US" sz="1050" b="1" dirty="0">
                <a:solidFill>
                  <a:srgbClr val="FFFFFF"/>
                </a:solidFill>
                <a:latin typeface="Montserrat" pitchFamily="34" charset="0"/>
                <a:ea typeface="Montserrat" pitchFamily="34" charset="-122"/>
                <a:cs typeface="Montserrat" pitchFamily="34" charset="-120"/>
              </a:rPr>
              <a:t>Copilot Adoption Suite</a:t>
            </a:r>
            <a:endParaRPr lang="en-US" sz="1050" dirty="0"/>
          </a:p>
        </p:txBody>
      </p:sp>
      <p:sp>
        <p:nvSpPr>
          <p:cNvPr id="476" name="Text 32">
            <a:extLst>
              <a:ext uri="{FF2B5EF4-FFF2-40B4-BE49-F238E27FC236}">
                <a16:creationId xmlns:a16="http://schemas.microsoft.com/office/drawing/2014/main" id="{ED9AEF03-3F76-1C24-1E21-DBC6EE0EACEE}"/>
              </a:ext>
            </a:extLst>
          </p:cNvPr>
          <p:cNvSpPr txBox="1"/>
          <p:nvPr/>
        </p:nvSpPr>
        <p:spPr>
          <a:xfrm>
            <a:off x="1178112" y="3779749"/>
            <a:ext cx="2522830" cy="320002"/>
          </a:xfrm>
          <a:prstGeom prst="rect">
            <a:avLst/>
          </a:prstGeom>
          <a:noFill/>
          <a:ln/>
        </p:spPr>
        <p:txBody>
          <a:bodyPr wrap="square" lIns="0" tIns="0" rIns="0" bIns="0" rtlCol="0" anchor="ctr"/>
          <a:lstStyle/>
          <a:p>
            <a:pPr marL="0" indent="0" algn="l">
              <a:buNone/>
            </a:pPr>
            <a:r>
              <a:rPr lang="en-US" sz="800" dirty="0">
                <a:solidFill>
                  <a:srgbClr val="D1D5DB"/>
                </a:solidFill>
                <a:latin typeface="Roboto" pitchFamily="34" charset="0"/>
                <a:ea typeface="Roboto" pitchFamily="34" charset="-122"/>
                <a:cs typeface="Roboto" pitchFamily="34" charset="-120"/>
              </a:rPr>
              <a:t> Tracking AI tool usage across </a:t>
            </a:r>
            <a:r>
              <a:rPr lang="en-US" sz="800" dirty="0">
                <a:solidFill>
                  <a:srgbClr val="FFFFFF"/>
                </a:solidFill>
                <a:latin typeface="Roboto" pitchFamily="34" charset="0"/>
                <a:ea typeface="Roboto" pitchFamily="34" charset="-122"/>
                <a:cs typeface="Roboto" pitchFamily="34" charset="-120"/>
              </a:rPr>
              <a:t>Microsoft 365</a:t>
            </a:r>
            <a:r>
              <a:rPr lang="en-US" sz="800" dirty="0">
                <a:solidFill>
                  <a:srgbClr val="D1D5DB"/>
                </a:solidFill>
                <a:latin typeface="Roboto" pitchFamily="34" charset="0"/>
                <a:ea typeface="Roboto" pitchFamily="34" charset="-122"/>
                <a:cs typeface="Roboto" pitchFamily="34" charset="-120"/>
              </a:rPr>
              <a:t> applications. </a:t>
            </a:r>
            <a:endParaRPr lang="en-US" sz="800" dirty="0"/>
          </a:p>
        </p:txBody>
      </p:sp>
      <p:pic>
        <p:nvPicPr>
          <p:cNvPr id="477" name="Image 1" descr="preencoded.png">
            <a:extLst>
              <a:ext uri="{FF2B5EF4-FFF2-40B4-BE49-F238E27FC236}">
                <a16:creationId xmlns:a16="http://schemas.microsoft.com/office/drawing/2014/main" id="{0971EA15-E37A-1282-C256-B0FF54BC06C6}"/>
              </a:ext>
            </a:extLst>
          </p:cNvPr>
          <p:cNvPicPr>
            <a:picLocks noChangeAspect="1"/>
          </p:cNvPicPr>
          <p:nvPr/>
        </p:nvPicPr>
        <p:blipFill>
          <a:blip r:embed="rId13"/>
          <a:srcRect l="-2083" r="-2083"/>
          <a:stretch/>
        </p:blipFill>
        <p:spPr>
          <a:xfrm>
            <a:off x="1178112" y="4193313"/>
            <a:ext cx="2449705" cy="7862"/>
          </a:xfrm>
          <a:prstGeom prst="rect">
            <a:avLst/>
          </a:prstGeom>
        </p:spPr>
      </p:pic>
      <p:sp>
        <p:nvSpPr>
          <p:cNvPr id="482" name="Text 33">
            <a:extLst>
              <a:ext uri="{FF2B5EF4-FFF2-40B4-BE49-F238E27FC236}">
                <a16:creationId xmlns:a16="http://schemas.microsoft.com/office/drawing/2014/main" id="{C9A22C22-F8C4-6E13-26CD-00BCB7461DFA}"/>
              </a:ext>
            </a:extLst>
          </p:cNvPr>
          <p:cNvSpPr txBox="1"/>
          <p:nvPr/>
        </p:nvSpPr>
        <p:spPr>
          <a:xfrm>
            <a:off x="1178112" y="4300243"/>
            <a:ext cx="2552893" cy="131303"/>
          </a:xfrm>
          <a:prstGeom prst="rect">
            <a:avLst/>
          </a:prstGeom>
          <a:noFill/>
          <a:ln/>
        </p:spPr>
        <p:txBody>
          <a:bodyPr wrap="square" lIns="0" tIns="0" rIns="0" bIns="0" rtlCol="0" anchor="ctr"/>
          <a:lstStyle/>
          <a:p>
            <a:pPr marL="0" indent="0" algn="l">
              <a:buNone/>
            </a:pPr>
            <a:r>
              <a:rPr lang="en-US" sz="700" i="1" dirty="0">
                <a:solidFill>
                  <a:srgbClr val="D1D5DB"/>
                </a:solidFill>
                <a:latin typeface="Roboto" pitchFamily="34" charset="0"/>
                <a:ea typeface="Roboto" pitchFamily="34" charset="-122"/>
                <a:cs typeface="Roboto" pitchFamily="34" charset="-120"/>
              </a:rPr>
              <a:t>Driving productivity across divisions</a:t>
            </a:r>
            <a:endParaRPr lang="en-US" sz="700" dirty="0"/>
          </a:p>
        </p:txBody>
      </p:sp>
      <p:pic>
        <p:nvPicPr>
          <p:cNvPr id="483" name="Image 2" descr="preencoded.png">
            <a:extLst>
              <a:ext uri="{FF2B5EF4-FFF2-40B4-BE49-F238E27FC236}">
                <a16:creationId xmlns:a16="http://schemas.microsoft.com/office/drawing/2014/main" id="{D0966BA2-B5B7-EAC4-CB92-2764024F49AE}"/>
              </a:ext>
            </a:extLst>
          </p:cNvPr>
          <p:cNvPicPr>
            <a:picLocks noChangeAspect="1"/>
          </p:cNvPicPr>
          <p:nvPr/>
        </p:nvPicPr>
        <p:blipFill>
          <a:blip r:embed="rId14"/>
          <a:srcRect t="-24" b="-24"/>
          <a:stretch/>
        </p:blipFill>
        <p:spPr>
          <a:xfrm>
            <a:off x="4201448" y="1912765"/>
            <a:ext cx="3396274" cy="573959"/>
          </a:xfrm>
          <a:prstGeom prst="rect">
            <a:avLst/>
          </a:prstGeom>
        </p:spPr>
      </p:pic>
      <p:sp>
        <p:nvSpPr>
          <p:cNvPr id="484" name="Text 34">
            <a:extLst>
              <a:ext uri="{FF2B5EF4-FFF2-40B4-BE49-F238E27FC236}">
                <a16:creationId xmlns:a16="http://schemas.microsoft.com/office/drawing/2014/main" id="{612F7B2A-A421-0694-7597-0E1EE359AF8A}"/>
              </a:ext>
            </a:extLst>
          </p:cNvPr>
          <p:cNvSpPr txBox="1"/>
          <p:nvPr/>
        </p:nvSpPr>
        <p:spPr>
          <a:xfrm>
            <a:off x="4319261" y="1994534"/>
            <a:ext cx="1235821" cy="164326"/>
          </a:xfrm>
          <a:prstGeom prst="rect">
            <a:avLst/>
          </a:prstGeom>
          <a:noFill/>
          <a:ln/>
        </p:spPr>
        <p:txBody>
          <a:bodyPr wrap="square" lIns="0" tIns="0" rIns="0" bIns="0" rtlCol="0" anchor="ctr"/>
          <a:lstStyle/>
          <a:p>
            <a:pPr marL="0" indent="0" algn="l">
              <a:buNone/>
            </a:pPr>
            <a:r>
              <a:rPr lang="en-US" sz="1050" b="1" dirty="0">
                <a:solidFill>
                  <a:srgbClr val="FFFFFF"/>
                </a:solidFill>
                <a:latin typeface="Montserrat" pitchFamily="34" charset="0"/>
                <a:ea typeface="Montserrat" pitchFamily="34" charset="-122"/>
                <a:cs typeface="Montserrat" pitchFamily="34" charset="-120"/>
              </a:rPr>
              <a:t>Smart Response</a:t>
            </a:r>
            <a:endParaRPr lang="en-US" sz="1050" dirty="0"/>
          </a:p>
        </p:txBody>
      </p:sp>
      <p:sp>
        <p:nvSpPr>
          <p:cNvPr id="486" name="Text 36">
            <a:extLst>
              <a:ext uri="{FF2B5EF4-FFF2-40B4-BE49-F238E27FC236}">
                <a16:creationId xmlns:a16="http://schemas.microsoft.com/office/drawing/2014/main" id="{5DA20DBA-B784-BDD6-D19B-F04CB664BE60}"/>
              </a:ext>
            </a:extLst>
          </p:cNvPr>
          <p:cNvSpPr txBox="1"/>
          <p:nvPr/>
        </p:nvSpPr>
        <p:spPr>
          <a:xfrm>
            <a:off x="4319261" y="2227566"/>
            <a:ext cx="3209299" cy="156462"/>
          </a:xfrm>
          <a:prstGeom prst="rect">
            <a:avLst/>
          </a:prstGeom>
          <a:noFill/>
          <a:ln/>
        </p:spPr>
        <p:txBody>
          <a:bodyPr wrap="square" lIns="0" tIns="0" rIns="0" bIns="0" rtlCol="0" anchor="ctr"/>
          <a:lstStyle/>
          <a:p>
            <a:r>
              <a:rPr lang="en-US" sz="600" dirty="0">
                <a:solidFill>
                  <a:srgbClr val="E5E7EB"/>
                </a:solidFill>
                <a:latin typeface="Roboto" panose="02000000000000000000" pitchFamily="2" charset="0"/>
                <a:ea typeface="Roboto" panose="02000000000000000000" pitchFamily="2" charset="0"/>
                <a:cs typeface="Roboto" panose="02000000000000000000" pitchFamily="2" charset="0"/>
              </a:rPr>
              <a:t>Resolves notifications during </a:t>
            </a:r>
            <a:r>
              <a:rPr lang="en-US" sz="600" dirty="0">
                <a:solidFill>
                  <a:srgbClr val="FACC15"/>
                </a:solidFill>
                <a:latin typeface="Roboto" panose="02000000000000000000" pitchFamily="2" charset="0"/>
                <a:ea typeface="Roboto" panose="02000000000000000000" pitchFamily="2" charset="0"/>
                <a:cs typeface="Roboto" panose="02000000000000000000" pitchFamily="2" charset="0"/>
              </a:rPr>
              <a:t>peak demand</a:t>
            </a:r>
            <a:r>
              <a:rPr lang="en-US" sz="600" dirty="0">
                <a:solidFill>
                  <a:srgbClr val="E5E7EB"/>
                </a:solidFill>
                <a:latin typeface="Roboto" panose="02000000000000000000" pitchFamily="2" charset="0"/>
                <a:ea typeface="Roboto" panose="02000000000000000000" pitchFamily="2" charset="0"/>
                <a:cs typeface="Roboto" panose="02000000000000000000" pitchFamily="2" charset="0"/>
              </a:rPr>
              <a:t> (irregular weather).</a:t>
            </a:r>
            <a:r>
              <a:rPr lang="en-US" sz="600" dirty="0">
                <a:latin typeface="Roboto" panose="02000000000000000000" pitchFamily="2" charset="0"/>
                <a:ea typeface="Roboto" panose="02000000000000000000" pitchFamily="2" charset="0"/>
                <a:cs typeface="Roboto" panose="02000000000000000000" pitchFamily="2" charset="0"/>
              </a:rPr>
              <a:t> </a:t>
            </a:r>
            <a:r>
              <a:rPr lang="en-US" sz="600" dirty="0">
                <a:solidFill>
                  <a:schemeClr val="bg1"/>
                </a:solidFill>
                <a:latin typeface="Roboto" panose="02000000000000000000" pitchFamily="2" charset="0"/>
                <a:ea typeface="Roboto" panose="02000000000000000000" pitchFamily="2" charset="0"/>
                <a:cs typeface="Roboto" panose="02000000000000000000" pitchFamily="2" charset="0"/>
              </a:rPr>
              <a:t>reducing refresh time by ~27% and enabling near real-time visibility</a:t>
            </a:r>
          </a:p>
        </p:txBody>
      </p:sp>
      <p:pic>
        <p:nvPicPr>
          <p:cNvPr id="487" name="Image 3" descr="preencoded.png">
            <a:extLst>
              <a:ext uri="{FF2B5EF4-FFF2-40B4-BE49-F238E27FC236}">
                <a16:creationId xmlns:a16="http://schemas.microsoft.com/office/drawing/2014/main" id="{8F408036-ECFF-B739-BE96-698F132548A7}"/>
              </a:ext>
            </a:extLst>
          </p:cNvPr>
          <p:cNvPicPr>
            <a:picLocks noChangeAspect="1"/>
          </p:cNvPicPr>
          <p:nvPr/>
        </p:nvPicPr>
        <p:blipFill>
          <a:blip r:embed="rId15"/>
          <a:srcRect t="-24" b="-24"/>
          <a:stretch/>
        </p:blipFill>
        <p:spPr>
          <a:xfrm>
            <a:off x="7665160" y="1912765"/>
            <a:ext cx="3396274" cy="573959"/>
          </a:xfrm>
          <a:prstGeom prst="rect">
            <a:avLst/>
          </a:prstGeom>
        </p:spPr>
      </p:pic>
      <p:sp>
        <p:nvSpPr>
          <p:cNvPr id="488" name="Text 37">
            <a:extLst>
              <a:ext uri="{FF2B5EF4-FFF2-40B4-BE49-F238E27FC236}">
                <a16:creationId xmlns:a16="http://schemas.microsoft.com/office/drawing/2014/main" id="{696AA81B-5C28-410F-33D7-DBF2399856D3}"/>
              </a:ext>
            </a:extLst>
          </p:cNvPr>
          <p:cNvSpPr txBox="1"/>
          <p:nvPr/>
        </p:nvSpPr>
        <p:spPr>
          <a:xfrm>
            <a:off x="7783785" y="1994534"/>
            <a:ext cx="1227696" cy="164326"/>
          </a:xfrm>
          <a:prstGeom prst="rect">
            <a:avLst/>
          </a:prstGeom>
          <a:noFill/>
          <a:ln/>
        </p:spPr>
        <p:txBody>
          <a:bodyPr wrap="square" lIns="0" tIns="0" rIns="0" bIns="0" rtlCol="0" anchor="ctr"/>
          <a:lstStyle/>
          <a:p>
            <a:pPr marL="0" indent="0" algn="l">
              <a:buNone/>
            </a:pPr>
            <a:r>
              <a:rPr lang="en-US" sz="1050" b="1" dirty="0">
                <a:solidFill>
                  <a:srgbClr val="FFFFFF"/>
                </a:solidFill>
                <a:latin typeface="Montserrat" pitchFamily="34" charset="0"/>
                <a:ea typeface="Montserrat" pitchFamily="34" charset="-122"/>
                <a:cs typeface="Montserrat" pitchFamily="34" charset="-120"/>
              </a:rPr>
              <a:t>Planned Outage</a:t>
            </a:r>
            <a:endParaRPr lang="en-US" sz="1050" dirty="0"/>
          </a:p>
        </p:txBody>
      </p:sp>
      <p:sp>
        <p:nvSpPr>
          <p:cNvPr id="490" name="Text 39">
            <a:extLst>
              <a:ext uri="{FF2B5EF4-FFF2-40B4-BE49-F238E27FC236}">
                <a16:creationId xmlns:a16="http://schemas.microsoft.com/office/drawing/2014/main" id="{C7CECF2E-1FCC-C174-C30C-EFF700E1A526}"/>
              </a:ext>
            </a:extLst>
          </p:cNvPr>
          <p:cNvSpPr txBox="1"/>
          <p:nvPr/>
        </p:nvSpPr>
        <p:spPr>
          <a:xfrm>
            <a:off x="7783785" y="2216934"/>
            <a:ext cx="3301211" cy="131303"/>
          </a:xfrm>
          <a:prstGeom prst="rect">
            <a:avLst/>
          </a:prstGeom>
          <a:noFill/>
          <a:ln/>
        </p:spPr>
        <p:txBody>
          <a:bodyPr wrap="square" lIns="0" tIns="0" rIns="0" bIns="0" rtlCol="0" anchor="ctr"/>
          <a:lstStyle/>
          <a:p>
            <a:pPr marL="0" indent="0" algn="l">
              <a:buNone/>
            </a:pPr>
            <a:r>
              <a:rPr lang="en-US" sz="600" dirty="0">
                <a:solidFill>
                  <a:srgbClr val="E5E7EB"/>
                </a:solidFill>
                <a:latin typeface="Roboto" pitchFamily="34" charset="0"/>
                <a:ea typeface="Roboto" pitchFamily="34" charset="-122"/>
                <a:cs typeface="Roboto" pitchFamily="34" charset="-120"/>
              </a:rPr>
              <a:t>Tracks </a:t>
            </a:r>
            <a:r>
              <a:rPr lang="en-US" sz="600" dirty="0">
                <a:solidFill>
                  <a:srgbClr val="FB923C"/>
                </a:solidFill>
                <a:latin typeface="Roboto" pitchFamily="34" charset="0"/>
                <a:ea typeface="Roboto" pitchFamily="34" charset="-122"/>
                <a:cs typeface="Roboto" pitchFamily="34" charset="-120"/>
              </a:rPr>
              <a:t>SAIDI/SAIFI</a:t>
            </a:r>
            <a:r>
              <a:rPr lang="en-US" sz="600" dirty="0">
                <a:solidFill>
                  <a:srgbClr val="E5E7EB"/>
                </a:solidFill>
                <a:latin typeface="Roboto" pitchFamily="34" charset="0"/>
                <a:ea typeface="Roboto" pitchFamily="34" charset="-122"/>
                <a:cs typeface="Roboto" pitchFamily="34" charset="-120"/>
              </a:rPr>
              <a:t> performance + MDG utilization.</a:t>
            </a:r>
            <a:endParaRPr lang="en-US" sz="600" dirty="0"/>
          </a:p>
        </p:txBody>
      </p:sp>
      <p:sp>
        <p:nvSpPr>
          <p:cNvPr id="496" name="Text 43">
            <a:extLst>
              <a:ext uri="{FF2B5EF4-FFF2-40B4-BE49-F238E27FC236}">
                <a16:creationId xmlns:a16="http://schemas.microsoft.com/office/drawing/2014/main" id="{C0D3C2BB-B65B-A0AD-D361-07DCDD782616}"/>
              </a:ext>
            </a:extLst>
          </p:cNvPr>
          <p:cNvSpPr txBox="1"/>
          <p:nvPr/>
        </p:nvSpPr>
        <p:spPr>
          <a:xfrm>
            <a:off x="7783785" y="2633752"/>
            <a:ext cx="2557644" cy="123089"/>
          </a:xfrm>
          <a:prstGeom prst="rect">
            <a:avLst/>
          </a:prstGeom>
          <a:noFill/>
          <a:ln/>
        </p:spPr>
        <p:txBody>
          <a:bodyPr wrap="square" lIns="0" tIns="0" rIns="0" bIns="0" rtlCol="0" anchor="ctr"/>
          <a:lstStyle/>
          <a:p>
            <a:pPr marL="0" indent="0" algn="l">
              <a:buNone/>
            </a:pPr>
            <a:r>
              <a:rPr lang="en-US" sz="1000" b="1" dirty="0">
                <a:solidFill>
                  <a:srgbClr val="FFFFFF"/>
                </a:solidFill>
                <a:latin typeface="Montserrat" pitchFamily="34" charset="0"/>
                <a:ea typeface="Montserrat" pitchFamily="34" charset="-122"/>
                <a:cs typeface="Montserrat" pitchFamily="34" charset="-120"/>
              </a:rPr>
              <a:t>MD Dashboard (Water Gen. &amp; Storage)</a:t>
            </a:r>
          </a:p>
        </p:txBody>
      </p:sp>
      <p:sp>
        <p:nvSpPr>
          <p:cNvPr id="498" name="Text 45">
            <a:extLst>
              <a:ext uri="{FF2B5EF4-FFF2-40B4-BE49-F238E27FC236}">
                <a16:creationId xmlns:a16="http://schemas.microsoft.com/office/drawing/2014/main" id="{2DFA2C3A-EF19-68AB-BB2E-8A0B553178FF}"/>
              </a:ext>
            </a:extLst>
          </p:cNvPr>
          <p:cNvSpPr txBox="1"/>
          <p:nvPr/>
        </p:nvSpPr>
        <p:spPr>
          <a:xfrm>
            <a:off x="7783785" y="2872101"/>
            <a:ext cx="3453150" cy="131303"/>
          </a:xfrm>
          <a:prstGeom prst="rect">
            <a:avLst/>
          </a:prstGeom>
          <a:noFill/>
          <a:ln/>
        </p:spPr>
        <p:txBody>
          <a:bodyPr wrap="square" lIns="0" tIns="0" rIns="0" bIns="0" rtlCol="0" anchor="ctr"/>
          <a:lstStyle/>
          <a:p>
            <a:r>
              <a:rPr lang="en-US" sz="600" dirty="0">
                <a:solidFill>
                  <a:srgbClr val="E5E7EB"/>
                </a:solidFill>
                <a:latin typeface="Roboto" pitchFamily="34" charset="0"/>
                <a:ea typeface="Roboto" pitchFamily="34" charset="-122"/>
                <a:cs typeface="Roboto" pitchFamily="34" charset="-120"/>
              </a:rPr>
              <a:t>Real-time </a:t>
            </a:r>
            <a:r>
              <a:rPr lang="en-US" sz="600" dirty="0" err="1">
                <a:solidFill>
                  <a:srgbClr val="22D3EE"/>
                </a:solidFill>
                <a:latin typeface="Roboto" pitchFamily="34" charset="0"/>
                <a:ea typeface="Roboto" pitchFamily="34" charset="-122"/>
                <a:cs typeface="Roboto" pitchFamily="34" charset="-120"/>
              </a:rPr>
              <a:t>Hassyan</a:t>
            </a:r>
            <a:r>
              <a:rPr lang="en-US" sz="600" dirty="0">
                <a:solidFill>
                  <a:srgbClr val="22D3EE"/>
                </a:solidFill>
                <a:latin typeface="Roboto" pitchFamily="34" charset="0"/>
                <a:ea typeface="Roboto" pitchFamily="34" charset="-122"/>
                <a:cs typeface="Roboto" pitchFamily="34" charset="-120"/>
              </a:rPr>
              <a:t> (IWP)</a:t>
            </a:r>
            <a:r>
              <a:rPr lang="en-US" sz="600" dirty="0">
                <a:solidFill>
                  <a:srgbClr val="E5E7EB"/>
                </a:solidFill>
                <a:latin typeface="Roboto" pitchFamily="34" charset="0"/>
                <a:ea typeface="Roboto" pitchFamily="34" charset="-122"/>
                <a:cs typeface="Roboto" pitchFamily="34" charset="-120"/>
              </a:rPr>
              <a:t> visibility for executive decisions in Daily statistics Dashboard.</a:t>
            </a:r>
            <a:endParaRPr lang="en-US" sz="600" dirty="0"/>
          </a:p>
        </p:txBody>
      </p:sp>
      <p:pic>
        <p:nvPicPr>
          <p:cNvPr id="507" name="Image 8" descr="preencoded.png">
            <a:extLst>
              <a:ext uri="{FF2B5EF4-FFF2-40B4-BE49-F238E27FC236}">
                <a16:creationId xmlns:a16="http://schemas.microsoft.com/office/drawing/2014/main" id="{657A6F7F-FF1E-86C6-E8B9-B7AD47BF3DD1}"/>
              </a:ext>
            </a:extLst>
          </p:cNvPr>
          <p:cNvPicPr>
            <a:picLocks noChangeAspect="1"/>
          </p:cNvPicPr>
          <p:nvPr/>
        </p:nvPicPr>
        <p:blipFill>
          <a:blip r:embed="rId16"/>
          <a:srcRect t="-24" b="-24"/>
          <a:stretch/>
        </p:blipFill>
        <p:spPr>
          <a:xfrm>
            <a:off x="4201448" y="3830417"/>
            <a:ext cx="3396274" cy="573959"/>
          </a:xfrm>
          <a:prstGeom prst="rect">
            <a:avLst/>
          </a:prstGeom>
        </p:spPr>
      </p:pic>
      <p:sp>
        <p:nvSpPr>
          <p:cNvPr id="508" name="Text 52">
            <a:extLst>
              <a:ext uri="{FF2B5EF4-FFF2-40B4-BE49-F238E27FC236}">
                <a16:creationId xmlns:a16="http://schemas.microsoft.com/office/drawing/2014/main" id="{367285E1-83C0-04E0-F6DA-79D179BB989F}"/>
              </a:ext>
            </a:extLst>
          </p:cNvPr>
          <p:cNvSpPr txBox="1"/>
          <p:nvPr/>
        </p:nvSpPr>
        <p:spPr>
          <a:xfrm>
            <a:off x="4319261" y="3912187"/>
            <a:ext cx="2898448" cy="164326"/>
          </a:xfrm>
          <a:prstGeom prst="rect">
            <a:avLst/>
          </a:prstGeom>
          <a:noFill/>
          <a:ln/>
        </p:spPr>
        <p:txBody>
          <a:bodyPr wrap="square" lIns="0" tIns="0" rIns="0" bIns="0" rtlCol="0" anchor="ctr"/>
          <a:lstStyle/>
          <a:p>
            <a:pPr marL="0" indent="0" algn="l">
              <a:buNone/>
            </a:pPr>
            <a:r>
              <a:rPr lang="en-US" sz="1050" b="1" dirty="0">
                <a:solidFill>
                  <a:srgbClr val="FFFFFF"/>
                </a:solidFill>
                <a:latin typeface="Montserrat" pitchFamily="34" charset="0"/>
                <a:ea typeface="Montserrat" pitchFamily="34" charset="-122"/>
                <a:cs typeface="Montserrat" pitchFamily="34" charset="-120"/>
              </a:rPr>
              <a:t>Smart Service Solutions (SSS) Dashboard </a:t>
            </a:r>
            <a:endParaRPr lang="en-US" sz="1050" dirty="0"/>
          </a:p>
        </p:txBody>
      </p:sp>
      <p:sp>
        <p:nvSpPr>
          <p:cNvPr id="510" name="Text 54">
            <a:extLst>
              <a:ext uri="{FF2B5EF4-FFF2-40B4-BE49-F238E27FC236}">
                <a16:creationId xmlns:a16="http://schemas.microsoft.com/office/drawing/2014/main" id="{40943A07-DB26-0546-3498-8DFC8C9D0D8D}"/>
              </a:ext>
            </a:extLst>
          </p:cNvPr>
          <p:cNvSpPr txBox="1"/>
          <p:nvPr/>
        </p:nvSpPr>
        <p:spPr>
          <a:xfrm>
            <a:off x="4319261" y="4171800"/>
            <a:ext cx="3621339" cy="131303"/>
          </a:xfrm>
          <a:prstGeom prst="rect">
            <a:avLst/>
          </a:prstGeom>
          <a:noFill/>
          <a:ln/>
        </p:spPr>
        <p:txBody>
          <a:bodyPr wrap="square" lIns="0" tIns="0" rIns="0" bIns="0" rtlCol="0" anchor="ctr"/>
          <a:lstStyle/>
          <a:p>
            <a:pPr marL="0" indent="0" algn="l">
              <a:buNone/>
            </a:pPr>
            <a:r>
              <a:rPr lang="en-US" sz="600" dirty="0">
                <a:solidFill>
                  <a:srgbClr val="E5E7EB"/>
                </a:solidFill>
                <a:latin typeface="Roboto" pitchFamily="34" charset="0"/>
                <a:ea typeface="Roboto" pitchFamily="34" charset="-122"/>
                <a:cs typeface="Roboto" pitchFamily="34" charset="-120"/>
              </a:rPr>
              <a:t>Identifies and displays </a:t>
            </a:r>
            <a:r>
              <a:rPr lang="en-US" sz="600" dirty="0">
                <a:solidFill>
                  <a:srgbClr val="F472B6"/>
                </a:solidFill>
                <a:latin typeface="Roboto" pitchFamily="34" charset="0"/>
                <a:ea typeface="Roboto" pitchFamily="34" charset="-122"/>
                <a:cs typeface="Roboto" pitchFamily="34" charset="-120"/>
              </a:rPr>
              <a:t>Service &amp; General Inquiries</a:t>
            </a:r>
            <a:r>
              <a:rPr lang="en-US" sz="600" dirty="0">
                <a:solidFill>
                  <a:srgbClr val="E5E7EB"/>
                </a:solidFill>
                <a:latin typeface="Roboto" pitchFamily="34" charset="0"/>
                <a:ea typeface="Roboto" pitchFamily="34" charset="-122"/>
                <a:cs typeface="Roboto" pitchFamily="34" charset="-120"/>
              </a:rPr>
              <a:t> statistics.</a:t>
            </a:r>
            <a:endParaRPr lang="en-US" sz="600" dirty="0"/>
          </a:p>
        </p:txBody>
      </p:sp>
      <p:sp>
        <p:nvSpPr>
          <p:cNvPr id="511" name="Shape 57">
            <a:extLst>
              <a:ext uri="{FF2B5EF4-FFF2-40B4-BE49-F238E27FC236}">
                <a16:creationId xmlns:a16="http://schemas.microsoft.com/office/drawing/2014/main" id="{A87F4920-4E08-C4A1-4236-F242AF53A80E}"/>
              </a:ext>
            </a:extLst>
          </p:cNvPr>
          <p:cNvSpPr/>
          <p:nvPr/>
        </p:nvSpPr>
        <p:spPr>
          <a:xfrm>
            <a:off x="8359852" y="4846246"/>
            <a:ext cx="34125" cy="1785563"/>
          </a:xfrm>
          <a:prstGeom prst="roundRect">
            <a:avLst>
              <a:gd name="adj" fmla="val 174748"/>
            </a:avLst>
          </a:prstGeom>
          <a:solidFill>
            <a:srgbClr val="FFFFFF">
              <a:alpha val="5000"/>
            </a:srgbClr>
          </a:solidFill>
          <a:ln w="12700">
            <a:solidFill>
              <a:srgbClr val="FFFFFF">
                <a:alpha val="0"/>
              </a:srgbClr>
            </a:solidFill>
            <a:prstDash val="solid"/>
          </a:ln>
        </p:spPr>
        <p:txBody>
          <a:bodyPr/>
          <a:lstStyle/>
          <a:p>
            <a:endParaRPr lang="en-AE" sz="1400"/>
          </a:p>
        </p:txBody>
      </p:sp>
      <p:sp>
        <p:nvSpPr>
          <p:cNvPr id="512" name="Text 58">
            <a:extLst>
              <a:ext uri="{FF2B5EF4-FFF2-40B4-BE49-F238E27FC236}">
                <a16:creationId xmlns:a16="http://schemas.microsoft.com/office/drawing/2014/main" id="{04262078-970B-4FB2-48F4-43E60ED6F8BB}"/>
              </a:ext>
            </a:extLst>
          </p:cNvPr>
          <p:cNvSpPr txBox="1"/>
          <p:nvPr/>
        </p:nvSpPr>
        <p:spPr>
          <a:xfrm>
            <a:off x="930299" y="2129570"/>
            <a:ext cx="2912021" cy="123441"/>
          </a:xfrm>
          <a:prstGeom prst="rect">
            <a:avLst/>
          </a:prstGeom>
          <a:noFill/>
          <a:ln/>
        </p:spPr>
        <p:txBody>
          <a:bodyPr wrap="square" lIns="0" tIns="0" rIns="0" bIns="0" rtlCol="0" anchor="ctr"/>
          <a:lstStyle/>
          <a:p>
            <a:pPr marL="0" indent="0" algn="ctr">
              <a:buNone/>
            </a:pPr>
            <a:r>
              <a:rPr lang="en-US" sz="600" kern="0" spc="75" dirty="0">
                <a:solidFill>
                  <a:srgbClr val="D1D5DB"/>
                </a:solidFill>
                <a:latin typeface="Roboto" pitchFamily="34" charset="0"/>
                <a:ea typeface="Roboto" pitchFamily="34" charset="-122"/>
                <a:cs typeface="Roboto" pitchFamily="34" charset="-120"/>
              </a:rPr>
              <a:t>Value Realization (Oct 2024 - Mar 2026)</a:t>
            </a:r>
            <a:endParaRPr lang="en-US" sz="600" dirty="0"/>
          </a:p>
        </p:txBody>
      </p:sp>
      <p:sp>
        <p:nvSpPr>
          <p:cNvPr id="513" name="Text 59">
            <a:extLst>
              <a:ext uri="{FF2B5EF4-FFF2-40B4-BE49-F238E27FC236}">
                <a16:creationId xmlns:a16="http://schemas.microsoft.com/office/drawing/2014/main" id="{5F8F530E-FBE4-D641-D566-E8C7A7CBE531}"/>
              </a:ext>
            </a:extLst>
          </p:cNvPr>
          <p:cNvSpPr txBox="1"/>
          <p:nvPr/>
        </p:nvSpPr>
        <p:spPr>
          <a:xfrm>
            <a:off x="1565743" y="2569703"/>
            <a:ext cx="1257759" cy="491403"/>
          </a:xfrm>
          <a:prstGeom prst="rect">
            <a:avLst/>
          </a:prstGeom>
          <a:noFill/>
          <a:ln/>
        </p:spPr>
        <p:txBody>
          <a:bodyPr wrap="square" lIns="0" tIns="0" rIns="0" bIns="0" rtlCol="0" anchor="ctr"/>
          <a:lstStyle/>
          <a:p>
            <a:pPr marL="0" indent="0" algn="l">
              <a:buNone/>
            </a:pPr>
            <a:r>
              <a:rPr lang="en-US" sz="4000" b="1" kern="0" spc="-225" dirty="0">
                <a:solidFill>
                  <a:srgbClr val="FFFFFF"/>
                </a:solidFill>
                <a:latin typeface="Roboto" pitchFamily="34" charset="0"/>
                <a:ea typeface="Roboto" pitchFamily="34" charset="-122"/>
                <a:cs typeface="Roboto" pitchFamily="34" charset="-120"/>
              </a:rPr>
              <a:t>56.9</a:t>
            </a:r>
            <a:endParaRPr lang="en-US" sz="4000" dirty="0"/>
          </a:p>
        </p:txBody>
      </p:sp>
      <p:sp>
        <p:nvSpPr>
          <p:cNvPr id="514" name="Text 60">
            <a:extLst>
              <a:ext uri="{FF2B5EF4-FFF2-40B4-BE49-F238E27FC236}">
                <a16:creationId xmlns:a16="http://schemas.microsoft.com/office/drawing/2014/main" id="{4D5F015D-C2CB-D6F1-2B95-B721E08CE31A}"/>
              </a:ext>
            </a:extLst>
          </p:cNvPr>
          <p:cNvSpPr txBox="1"/>
          <p:nvPr/>
        </p:nvSpPr>
        <p:spPr>
          <a:xfrm>
            <a:off x="2566686" y="2673850"/>
            <a:ext cx="745880" cy="196561"/>
          </a:xfrm>
          <a:prstGeom prst="rect">
            <a:avLst/>
          </a:prstGeom>
          <a:noFill/>
          <a:ln/>
        </p:spPr>
        <p:txBody>
          <a:bodyPr wrap="square" lIns="0" tIns="0" rIns="0" bIns="0" rtlCol="0" anchor="ctr"/>
          <a:lstStyle/>
          <a:p>
            <a:pPr marL="0" indent="0" algn="l">
              <a:buNone/>
            </a:pPr>
            <a:r>
              <a:rPr lang="en-US" sz="1400" b="1" dirty="0">
                <a:solidFill>
                  <a:srgbClr val="FFC107"/>
                </a:solidFill>
                <a:latin typeface="Roboto" pitchFamily="34" charset="0"/>
                <a:ea typeface="Roboto" pitchFamily="34" charset="-122"/>
                <a:cs typeface="Roboto" pitchFamily="34" charset="-120"/>
              </a:rPr>
              <a:t>Million</a:t>
            </a:r>
            <a:endParaRPr lang="en-US" sz="1400" dirty="0"/>
          </a:p>
        </p:txBody>
      </p:sp>
      <p:sp>
        <p:nvSpPr>
          <p:cNvPr id="515" name="Text 61">
            <a:extLst>
              <a:ext uri="{FF2B5EF4-FFF2-40B4-BE49-F238E27FC236}">
                <a16:creationId xmlns:a16="http://schemas.microsoft.com/office/drawing/2014/main" id="{FD68F80E-CE7B-8F18-EA6B-8F7B1C869324}"/>
              </a:ext>
            </a:extLst>
          </p:cNvPr>
          <p:cNvSpPr txBox="1"/>
          <p:nvPr/>
        </p:nvSpPr>
        <p:spPr>
          <a:xfrm>
            <a:off x="2566686" y="2886922"/>
            <a:ext cx="296565" cy="114791"/>
          </a:xfrm>
          <a:prstGeom prst="rect">
            <a:avLst/>
          </a:prstGeom>
          <a:noFill/>
          <a:ln/>
        </p:spPr>
        <p:txBody>
          <a:bodyPr wrap="square" lIns="0" tIns="0" rIns="0" bIns="0" rtlCol="0" anchor="ctr"/>
          <a:lstStyle/>
          <a:p>
            <a:pPr marL="0" indent="0" algn="l">
              <a:buNone/>
            </a:pPr>
            <a:r>
              <a:rPr lang="en-US" sz="800" b="1" dirty="0">
                <a:solidFill>
                  <a:srgbClr val="9CA3AF"/>
                </a:solidFill>
                <a:latin typeface="Roboto" pitchFamily="34" charset="0"/>
                <a:ea typeface="Roboto" pitchFamily="34" charset="-122"/>
                <a:cs typeface="Roboto" pitchFamily="34" charset="-120"/>
              </a:rPr>
              <a:t>AED</a:t>
            </a:r>
            <a:endParaRPr lang="en-US" sz="800" dirty="0"/>
          </a:p>
        </p:txBody>
      </p:sp>
      <p:pic>
        <p:nvPicPr>
          <p:cNvPr id="516" name="Image 9" descr="preencoded.png">
            <a:extLst>
              <a:ext uri="{FF2B5EF4-FFF2-40B4-BE49-F238E27FC236}">
                <a16:creationId xmlns:a16="http://schemas.microsoft.com/office/drawing/2014/main" id="{626631B3-3635-54D1-0E59-68A04117011B}"/>
              </a:ext>
            </a:extLst>
          </p:cNvPr>
          <p:cNvPicPr>
            <a:picLocks noChangeAspect="1"/>
          </p:cNvPicPr>
          <p:nvPr/>
        </p:nvPicPr>
        <p:blipFill>
          <a:blip r:embed="rId17"/>
          <a:srcRect t="-398" b="-398"/>
          <a:stretch/>
        </p:blipFill>
        <p:spPr>
          <a:xfrm>
            <a:off x="1261394" y="3053969"/>
            <a:ext cx="2244141" cy="39311"/>
          </a:xfrm>
          <a:prstGeom prst="rect">
            <a:avLst/>
          </a:prstGeom>
          <a:solidFill>
            <a:srgbClr val="FFC107"/>
          </a:solidFill>
        </p:spPr>
      </p:pic>
      <p:sp>
        <p:nvSpPr>
          <p:cNvPr id="517" name="Text 62">
            <a:extLst>
              <a:ext uri="{FF2B5EF4-FFF2-40B4-BE49-F238E27FC236}">
                <a16:creationId xmlns:a16="http://schemas.microsoft.com/office/drawing/2014/main" id="{A312F694-7D5E-20F7-9A77-4943C4DCF747}"/>
              </a:ext>
            </a:extLst>
          </p:cNvPr>
          <p:cNvSpPr txBox="1"/>
          <p:nvPr/>
        </p:nvSpPr>
        <p:spPr>
          <a:xfrm>
            <a:off x="1212643" y="3132039"/>
            <a:ext cx="2341642" cy="123441"/>
          </a:xfrm>
          <a:prstGeom prst="rect">
            <a:avLst/>
          </a:prstGeom>
          <a:noFill/>
          <a:ln/>
        </p:spPr>
        <p:txBody>
          <a:bodyPr wrap="square" lIns="0" tIns="0" rIns="0" bIns="0" rtlCol="0" anchor="ctr"/>
          <a:lstStyle/>
          <a:p>
            <a:pPr marL="0" indent="0" algn="ctr">
              <a:buNone/>
            </a:pPr>
            <a:r>
              <a:rPr lang="en-US" sz="600" dirty="0">
                <a:solidFill>
                  <a:srgbClr val="FFC107"/>
                </a:solidFill>
                <a:latin typeface="Roboto" pitchFamily="34" charset="0"/>
                <a:ea typeface="Roboto" pitchFamily="34" charset="-122"/>
                <a:cs typeface="Roboto" pitchFamily="34" charset="-120"/>
              </a:rPr>
              <a:t>Cumulative Savings Achieved</a:t>
            </a:r>
            <a:endParaRPr lang="en-US" sz="600" dirty="0"/>
          </a:p>
        </p:txBody>
      </p:sp>
      <p:sp>
        <p:nvSpPr>
          <p:cNvPr id="518" name="Shape 63">
            <a:extLst>
              <a:ext uri="{FF2B5EF4-FFF2-40B4-BE49-F238E27FC236}">
                <a16:creationId xmlns:a16="http://schemas.microsoft.com/office/drawing/2014/main" id="{3510DB48-2C80-3352-C83C-13AC267B9353}"/>
              </a:ext>
            </a:extLst>
          </p:cNvPr>
          <p:cNvSpPr/>
          <p:nvPr/>
        </p:nvSpPr>
        <p:spPr>
          <a:xfrm>
            <a:off x="8528853" y="5374594"/>
            <a:ext cx="2395267" cy="7862"/>
          </a:xfrm>
          <a:prstGeom prst="rect">
            <a:avLst/>
          </a:prstGeom>
          <a:solidFill>
            <a:srgbClr val="FFFFFF">
              <a:alpha val="10000"/>
            </a:srgbClr>
          </a:solidFill>
          <a:ln w="12700">
            <a:solidFill>
              <a:srgbClr val="FFFFFF">
                <a:alpha val="0"/>
              </a:srgbClr>
            </a:solidFill>
            <a:prstDash val="solid"/>
          </a:ln>
        </p:spPr>
        <p:txBody>
          <a:bodyPr/>
          <a:lstStyle/>
          <a:p>
            <a:endParaRPr lang="en-AE" sz="1400"/>
          </a:p>
        </p:txBody>
      </p:sp>
      <p:sp>
        <p:nvSpPr>
          <p:cNvPr id="519" name="Text 64">
            <a:extLst>
              <a:ext uri="{FF2B5EF4-FFF2-40B4-BE49-F238E27FC236}">
                <a16:creationId xmlns:a16="http://schemas.microsoft.com/office/drawing/2014/main" id="{5B9F7318-147D-3879-A837-389F59BE2734}"/>
              </a:ext>
            </a:extLst>
          </p:cNvPr>
          <p:cNvSpPr txBox="1"/>
          <p:nvPr/>
        </p:nvSpPr>
        <p:spPr>
          <a:xfrm>
            <a:off x="8528853" y="5013716"/>
            <a:ext cx="2491142" cy="147814"/>
          </a:xfrm>
          <a:prstGeom prst="rect">
            <a:avLst/>
          </a:prstGeom>
          <a:noFill/>
          <a:ln/>
        </p:spPr>
        <p:txBody>
          <a:bodyPr wrap="square" lIns="0" tIns="0" rIns="0" bIns="0" rtlCol="0" anchor="ctr"/>
          <a:lstStyle/>
          <a:p>
            <a:pPr marL="0" indent="0" algn="l">
              <a:buNone/>
            </a:pPr>
            <a:r>
              <a:rPr lang="en-US" sz="1100" b="1" dirty="0">
                <a:solidFill>
                  <a:srgbClr val="FFFFFF"/>
                </a:solidFill>
                <a:latin typeface="Montserrat" pitchFamily="34" charset="0"/>
                <a:ea typeface="Montserrat" pitchFamily="34" charset="-122"/>
                <a:cs typeface="Montserrat" pitchFamily="34" charset="-120"/>
              </a:rPr>
              <a:t>Real-time Architecture</a:t>
            </a:r>
            <a:endParaRPr lang="en-US" sz="1100" dirty="0"/>
          </a:p>
        </p:txBody>
      </p:sp>
      <p:sp>
        <p:nvSpPr>
          <p:cNvPr id="520" name="Text 65">
            <a:extLst>
              <a:ext uri="{FF2B5EF4-FFF2-40B4-BE49-F238E27FC236}">
                <a16:creationId xmlns:a16="http://schemas.microsoft.com/office/drawing/2014/main" id="{53256385-5F2F-BA99-98A0-4A526713F720}"/>
              </a:ext>
            </a:extLst>
          </p:cNvPr>
          <p:cNvSpPr txBox="1"/>
          <p:nvPr/>
        </p:nvSpPr>
        <p:spPr>
          <a:xfrm>
            <a:off x="8528853" y="5193767"/>
            <a:ext cx="2491142" cy="82556"/>
          </a:xfrm>
          <a:prstGeom prst="rect">
            <a:avLst/>
          </a:prstGeom>
          <a:noFill/>
          <a:ln/>
        </p:spPr>
        <p:txBody>
          <a:bodyPr wrap="square" lIns="0" tIns="0" rIns="0" bIns="0" rtlCol="0" anchor="ctr"/>
          <a:lstStyle/>
          <a:p>
            <a:pPr marL="0" indent="0" algn="l">
              <a:buNone/>
            </a:pPr>
            <a:r>
              <a:rPr lang="en-US" sz="600" kern="0" spc="19" dirty="0">
                <a:solidFill>
                  <a:srgbClr val="FFC107"/>
                </a:solidFill>
                <a:latin typeface="Roboto" pitchFamily="34" charset="0"/>
                <a:ea typeface="Roboto" pitchFamily="34" charset="-122"/>
                <a:cs typeface="Roboto" pitchFamily="34" charset="-120"/>
              </a:rPr>
              <a:t>Streaming &amp; Event-Driven Platform</a:t>
            </a:r>
            <a:endParaRPr lang="en-US" sz="600" dirty="0"/>
          </a:p>
        </p:txBody>
      </p:sp>
      <p:sp>
        <p:nvSpPr>
          <p:cNvPr id="521" name="Text 66">
            <a:extLst>
              <a:ext uri="{FF2B5EF4-FFF2-40B4-BE49-F238E27FC236}">
                <a16:creationId xmlns:a16="http://schemas.microsoft.com/office/drawing/2014/main" id="{E0DD6287-3803-3EDF-8356-40ED2CA6FDD5}"/>
              </a:ext>
            </a:extLst>
          </p:cNvPr>
          <p:cNvSpPr txBox="1"/>
          <p:nvPr/>
        </p:nvSpPr>
        <p:spPr>
          <a:xfrm>
            <a:off x="8528853" y="5553867"/>
            <a:ext cx="2491142" cy="98281"/>
          </a:xfrm>
          <a:prstGeom prst="rect">
            <a:avLst/>
          </a:prstGeom>
          <a:noFill/>
          <a:ln/>
        </p:spPr>
        <p:txBody>
          <a:bodyPr wrap="square" lIns="0" tIns="0" rIns="0" bIns="0" rtlCol="0" anchor="ctr"/>
          <a:lstStyle/>
          <a:p>
            <a:pPr marL="0" indent="0" algn="l">
              <a:buNone/>
            </a:pPr>
            <a:r>
              <a:rPr lang="en-US" sz="700" b="1" dirty="0">
                <a:solidFill>
                  <a:srgbClr val="FFFFFF"/>
                </a:solidFill>
                <a:latin typeface="Roboto" pitchFamily="34" charset="0"/>
                <a:ea typeface="Roboto" pitchFamily="34" charset="-122"/>
                <a:cs typeface="Roboto" pitchFamily="34" charset="-120"/>
              </a:rPr>
              <a:t>Enables Near Real-Time Dashboards</a:t>
            </a:r>
            <a:endParaRPr lang="en-US" sz="700" dirty="0"/>
          </a:p>
        </p:txBody>
      </p:sp>
      <p:sp>
        <p:nvSpPr>
          <p:cNvPr id="522" name="Text 67">
            <a:extLst>
              <a:ext uri="{FF2B5EF4-FFF2-40B4-BE49-F238E27FC236}">
                <a16:creationId xmlns:a16="http://schemas.microsoft.com/office/drawing/2014/main" id="{801FF92C-53AF-EEFB-FFEA-26CC8DC39423}"/>
              </a:ext>
            </a:extLst>
          </p:cNvPr>
          <p:cNvSpPr txBox="1"/>
          <p:nvPr/>
        </p:nvSpPr>
        <p:spPr>
          <a:xfrm>
            <a:off x="8528853" y="5668659"/>
            <a:ext cx="2491142" cy="245912"/>
          </a:xfrm>
          <a:prstGeom prst="rect">
            <a:avLst/>
          </a:prstGeom>
          <a:noFill/>
          <a:ln/>
        </p:spPr>
        <p:txBody>
          <a:bodyPr wrap="square" lIns="0" tIns="0" rIns="0" bIns="0" rtlCol="0" anchor="ctr"/>
          <a:lstStyle/>
          <a:p>
            <a:pPr marL="0" indent="0" algn="l">
              <a:buNone/>
            </a:pPr>
            <a:r>
              <a:rPr lang="en-US" sz="700" dirty="0">
                <a:solidFill>
                  <a:srgbClr val="9CA3AF"/>
                </a:solidFill>
                <a:latin typeface="Roboto" pitchFamily="34" charset="0"/>
                <a:ea typeface="Roboto" pitchFamily="34" charset="-122"/>
                <a:cs typeface="Roboto" pitchFamily="34" charset="-120"/>
              </a:rPr>
              <a:t>For 2 Dashboards </a:t>
            </a:r>
          </a:p>
          <a:p>
            <a:pPr marL="0" indent="0" algn="l">
              <a:buNone/>
            </a:pPr>
            <a:r>
              <a:rPr lang="en-US" sz="700" dirty="0">
                <a:solidFill>
                  <a:srgbClr val="9CA3AF"/>
                </a:solidFill>
                <a:latin typeface="Roboto" pitchFamily="34" charset="0"/>
                <a:ea typeface="Roboto" pitchFamily="34" charset="-122"/>
                <a:cs typeface="Roboto" pitchFamily="34" charset="-120"/>
              </a:rPr>
              <a:t>Example: </a:t>
            </a:r>
            <a:r>
              <a:rPr lang="en-US" sz="700" dirty="0">
                <a:solidFill>
                  <a:srgbClr val="009688"/>
                </a:solidFill>
                <a:latin typeface="Roboto" pitchFamily="34" charset="0"/>
                <a:ea typeface="Roboto" pitchFamily="34" charset="-122"/>
                <a:cs typeface="Roboto" pitchFamily="34" charset="-120"/>
              </a:rPr>
              <a:t>DEWA SLA Services</a:t>
            </a:r>
            <a:endParaRPr lang="en-US" sz="700" dirty="0"/>
          </a:p>
        </p:txBody>
      </p:sp>
      <p:sp>
        <p:nvSpPr>
          <p:cNvPr id="523" name="Text 68">
            <a:extLst>
              <a:ext uri="{FF2B5EF4-FFF2-40B4-BE49-F238E27FC236}">
                <a16:creationId xmlns:a16="http://schemas.microsoft.com/office/drawing/2014/main" id="{6BCA23B1-0C94-6EE4-3B85-88A8992E125F}"/>
              </a:ext>
            </a:extLst>
          </p:cNvPr>
          <p:cNvSpPr txBox="1"/>
          <p:nvPr/>
        </p:nvSpPr>
        <p:spPr>
          <a:xfrm>
            <a:off x="8528853" y="6054451"/>
            <a:ext cx="2491142" cy="98281"/>
          </a:xfrm>
          <a:prstGeom prst="rect">
            <a:avLst/>
          </a:prstGeom>
          <a:noFill/>
          <a:ln/>
        </p:spPr>
        <p:txBody>
          <a:bodyPr wrap="square" lIns="0" tIns="0" rIns="0" bIns="0" rtlCol="0" anchor="ctr"/>
          <a:lstStyle/>
          <a:p>
            <a:pPr marL="0" indent="0" algn="l">
              <a:buNone/>
            </a:pPr>
            <a:r>
              <a:rPr lang="en-US" sz="700" b="1" dirty="0">
                <a:solidFill>
                  <a:srgbClr val="FFFFFF"/>
                </a:solidFill>
                <a:latin typeface="Roboto" pitchFamily="34" charset="0"/>
                <a:ea typeface="Roboto" pitchFamily="34" charset="-122"/>
                <a:cs typeface="Roboto" pitchFamily="34" charset="-120"/>
              </a:rPr>
              <a:t>Intelligent Automation (Power Automate)</a:t>
            </a:r>
            <a:endParaRPr lang="en-US" sz="700" dirty="0"/>
          </a:p>
        </p:txBody>
      </p:sp>
      <p:sp>
        <p:nvSpPr>
          <p:cNvPr id="524" name="Text 69">
            <a:extLst>
              <a:ext uri="{FF2B5EF4-FFF2-40B4-BE49-F238E27FC236}">
                <a16:creationId xmlns:a16="http://schemas.microsoft.com/office/drawing/2014/main" id="{5EC31083-B916-8E2B-914A-F1B554983A70}"/>
              </a:ext>
            </a:extLst>
          </p:cNvPr>
          <p:cNvSpPr txBox="1"/>
          <p:nvPr/>
        </p:nvSpPr>
        <p:spPr>
          <a:xfrm>
            <a:off x="8563427" y="6180129"/>
            <a:ext cx="2077479" cy="335818"/>
          </a:xfrm>
          <a:prstGeom prst="rect">
            <a:avLst/>
          </a:prstGeom>
          <a:noFill/>
          <a:ln/>
        </p:spPr>
        <p:txBody>
          <a:bodyPr wrap="square" lIns="0" tIns="0" rIns="0" bIns="0" rtlCol="0" anchor="ctr"/>
          <a:lstStyle/>
          <a:p>
            <a:pPr marL="0" indent="0" algn="l">
              <a:buNone/>
            </a:pPr>
            <a:r>
              <a:rPr lang="en-US" sz="700" dirty="0">
                <a:solidFill>
                  <a:srgbClr val="9CA3AF"/>
                </a:solidFill>
                <a:latin typeface="Roboto" pitchFamily="34" charset="0"/>
                <a:ea typeface="Roboto" pitchFamily="34" charset="-122"/>
                <a:cs typeface="Roboto" pitchFamily="34" charset="-120"/>
              </a:rPr>
              <a:t>Delivers </a:t>
            </a:r>
            <a:r>
              <a:rPr lang="en-US" sz="700" dirty="0">
                <a:solidFill>
                  <a:srgbClr val="93C5FD"/>
                </a:solidFill>
                <a:latin typeface="Roboto" pitchFamily="34" charset="0"/>
                <a:ea typeface="Roboto" pitchFamily="34" charset="-122"/>
                <a:cs typeface="Roboto" pitchFamily="34" charset="-120"/>
              </a:rPr>
              <a:t>immediate insights &amp; fully automated process start to end for</a:t>
            </a:r>
            <a:r>
              <a:rPr lang="en-US" sz="700" dirty="0">
                <a:solidFill>
                  <a:schemeClr val="bg1"/>
                </a:solidFill>
                <a:latin typeface="Roboto" pitchFamily="34" charset="0"/>
                <a:ea typeface="Roboto" pitchFamily="34" charset="-122"/>
                <a:cs typeface="Roboto" pitchFamily="34" charset="-120"/>
              </a:rPr>
              <a:t> 5 Dashboards</a:t>
            </a:r>
          </a:p>
          <a:p>
            <a:pPr marL="0" indent="0" algn="l">
              <a:buNone/>
            </a:pPr>
            <a:endParaRPr lang="en-US" sz="700" dirty="0"/>
          </a:p>
        </p:txBody>
      </p:sp>
      <p:pic>
        <p:nvPicPr>
          <p:cNvPr id="525" name="Image 11" descr="preencoded.png">
            <a:extLst>
              <a:ext uri="{FF2B5EF4-FFF2-40B4-BE49-F238E27FC236}">
                <a16:creationId xmlns:a16="http://schemas.microsoft.com/office/drawing/2014/main" id="{2D636F6D-9E02-2433-BD6F-31DFF95D9293}"/>
              </a:ext>
            </a:extLst>
          </p:cNvPr>
          <p:cNvPicPr>
            <a:picLocks noChangeAspect="1"/>
          </p:cNvPicPr>
          <p:nvPr/>
        </p:nvPicPr>
        <p:blipFill>
          <a:blip r:embed="rId18"/>
          <a:srcRect t="-2" b="-2"/>
          <a:stretch/>
        </p:blipFill>
        <p:spPr>
          <a:xfrm>
            <a:off x="1090257" y="4633174"/>
            <a:ext cx="2511950" cy="1919096"/>
          </a:xfrm>
          <a:prstGeom prst="rect">
            <a:avLst/>
          </a:prstGeom>
        </p:spPr>
      </p:pic>
      <p:sp>
        <p:nvSpPr>
          <p:cNvPr id="526" name="Text 12">
            <a:extLst>
              <a:ext uri="{FF2B5EF4-FFF2-40B4-BE49-F238E27FC236}">
                <a16:creationId xmlns:a16="http://schemas.microsoft.com/office/drawing/2014/main" id="{83932350-EBC8-1FBD-4B45-4821A49ED146}"/>
              </a:ext>
            </a:extLst>
          </p:cNvPr>
          <p:cNvSpPr txBox="1"/>
          <p:nvPr/>
        </p:nvSpPr>
        <p:spPr>
          <a:xfrm>
            <a:off x="615144" y="1404062"/>
            <a:ext cx="2771370" cy="220130"/>
          </a:xfrm>
          <a:prstGeom prst="rect">
            <a:avLst/>
          </a:prstGeom>
          <a:noFill/>
          <a:ln/>
        </p:spPr>
        <p:txBody>
          <a:bodyPr wrap="square" lIns="0" tIns="0" rIns="0" bIns="0" rtlCol="0" anchor="ctr"/>
          <a:lstStyle/>
          <a:p>
            <a:pPr marL="0" indent="0" algn="l">
              <a:buNone/>
            </a:pPr>
            <a:r>
              <a:rPr lang="en-US" sz="1800" b="1" dirty="0">
                <a:solidFill>
                  <a:srgbClr val="FFFFFF"/>
                </a:solidFill>
                <a:latin typeface="Inter" pitchFamily="34" charset="0"/>
                <a:ea typeface="Inter" pitchFamily="34" charset="-122"/>
                <a:cs typeface="Inter" pitchFamily="34" charset="-120"/>
              </a:rPr>
              <a:t>Business Intelligence (BI)</a:t>
            </a:r>
            <a:endParaRPr lang="en-US" sz="1800" dirty="0"/>
          </a:p>
        </p:txBody>
      </p:sp>
      <p:grpSp>
        <p:nvGrpSpPr>
          <p:cNvPr id="542" name="Group 541">
            <a:extLst>
              <a:ext uri="{FF2B5EF4-FFF2-40B4-BE49-F238E27FC236}">
                <a16:creationId xmlns:a16="http://schemas.microsoft.com/office/drawing/2014/main" id="{001C0E9D-D442-28B7-EB9C-CB6393ECA53D}"/>
              </a:ext>
            </a:extLst>
          </p:cNvPr>
          <p:cNvGrpSpPr/>
          <p:nvPr/>
        </p:nvGrpSpPr>
        <p:grpSpPr>
          <a:xfrm>
            <a:off x="7675899" y="3178190"/>
            <a:ext cx="3668922" cy="603277"/>
            <a:chOff x="4201448" y="3161882"/>
            <a:chExt cx="3668922" cy="603277"/>
          </a:xfrm>
        </p:grpSpPr>
        <p:pic>
          <p:nvPicPr>
            <p:cNvPr id="499" name="Image 6" descr="preencoded.png">
              <a:extLst>
                <a:ext uri="{FF2B5EF4-FFF2-40B4-BE49-F238E27FC236}">
                  <a16:creationId xmlns:a16="http://schemas.microsoft.com/office/drawing/2014/main" id="{540533E1-D548-F418-9C00-4AC19162DF60}"/>
                </a:ext>
              </a:extLst>
            </p:cNvPr>
            <p:cNvPicPr>
              <a:picLocks noChangeAspect="1"/>
            </p:cNvPicPr>
            <p:nvPr/>
          </p:nvPicPr>
          <p:blipFill>
            <a:blip r:embed="rId19"/>
            <a:srcRect t="-24" b="-24"/>
            <a:stretch/>
          </p:blipFill>
          <p:spPr>
            <a:xfrm>
              <a:off x="4201448" y="3191200"/>
              <a:ext cx="3396274" cy="573959"/>
            </a:xfrm>
            <a:prstGeom prst="rect">
              <a:avLst/>
            </a:prstGeom>
          </p:spPr>
        </p:pic>
        <p:sp>
          <p:nvSpPr>
            <p:cNvPr id="500" name="Text 46">
              <a:extLst>
                <a:ext uri="{FF2B5EF4-FFF2-40B4-BE49-F238E27FC236}">
                  <a16:creationId xmlns:a16="http://schemas.microsoft.com/office/drawing/2014/main" id="{94C94732-BE14-F106-59EE-6EAE5C8B5465}"/>
                </a:ext>
              </a:extLst>
            </p:cNvPr>
            <p:cNvSpPr txBox="1"/>
            <p:nvPr/>
          </p:nvSpPr>
          <p:spPr>
            <a:xfrm>
              <a:off x="4319261" y="3272969"/>
              <a:ext cx="2836280" cy="104357"/>
            </a:xfrm>
            <a:prstGeom prst="rect">
              <a:avLst/>
            </a:prstGeom>
            <a:noFill/>
            <a:ln/>
          </p:spPr>
          <p:txBody>
            <a:bodyPr wrap="square" lIns="0" tIns="0" rIns="0" bIns="0" rtlCol="0" anchor="ctr"/>
            <a:lstStyle/>
            <a:p>
              <a:pPr marL="0" indent="0" algn="l">
                <a:buNone/>
              </a:pPr>
              <a:r>
                <a:rPr lang="en-US" sz="1000" b="1" dirty="0">
                  <a:solidFill>
                    <a:srgbClr val="FFFFFF"/>
                  </a:solidFill>
                  <a:latin typeface="Montserrat" pitchFamily="34" charset="0"/>
                  <a:ea typeface="Montserrat" pitchFamily="34" charset="-122"/>
                  <a:cs typeface="Montserrat" pitchFamily="34" charset="-120"/>
                </a:rPr>
                <a:t>DM Housing fee &amp; Sewerage charges</a:t>
              </a:r>
              <a:endParaRPr lang="en-US" sz="1000" dirty="0"/>
            </a:p>
          </p:txBody>
        </p:sp>
        <p:sp>
          <p:nvSpPr>
            <p:cNvPr id="502" name="Text 48">
              <a:extLst>
                <a:ext uri="{FF2B5EF4-FFF2-40B4-BE49-F238E27FC236}">
                  <a16:creationId xmlns:a16="http://schemas.microsoft.com/office/drawing/2014/main" id="{056487E4-2CC0-8D87-55BD-2533F810DC0D}"/>
                </a:ext>
              </a:extLst>
            </p:cNvPr>
            <p:cNvSpPr txBox="1"/>
            <p:nvPr/>
          </p:nvSpPr>
          <p:spPr>
            <a:xfrm>
              <a:off x="4341393" y="3475285"/>
              <a:ext cx="3509213" cy="248606"/>
            </a:xfrm>
            <a:prstGeom prst="rect">
              <a:avLst/>
            </a:prstGeom>
            <a:noFill/>
            <a:ln/>
          </p:spPr>
          <p:txBody>
            <a:bodyPr wrap="square" lIns="0" tIns="0" rIns="0" bIns="0" rtlCol="0" anchor="ctr"/>
            <a:lstStyle/>
            <a:p>
              <a:pPr marL="0" indent="0" algn="l">
                <a:buNone/>
              </a:pPr>
              <a:r>
                <a:rPr lang="en-US" sz="600" dirty="0">
                  <a:solidFill>
                    <a:schemeClr val="bg1"/>
                  </a:solidFill>
                  <a:latin typeface="Roboto" pitchFamily="34" charset="0"/>
                  <a:ea typeface="Roboto" pitchFamily="34" charset="-122"/>
                  <a:cs typeface="Roboto" pitchFamily="34" charset="-120"/>
                </a:rPr>
                <a:t>enhanced visibility &amp; operational efficiency through six automated reports for Housing Fee and Sewerage charges</a:t>
              </a:r>
              <a:endParaRPr lang="en-US" sz="600" dirty="0">
                <a:solidFill>
                  <a:schemeClr val="bg1"/>
                </a:solidFill>
              </a:endParaRPr>
            </a:p>
          </p:txBody>
        </p:sp>
        <p:sp>
          <p:nvSpPr>
            <p:cNvPr id="531" name="TextBox 530">
              <a:extLst>
                <a:ext uri="{FF2B5EF4-FFF2-40B4-BE49-F238E27FC236}">
                  <a16:creationId xmlns:a16="http://schemas.microsoft.com/office/drawing/2014/main" id="{1D76F2BF-5275-4F3B-EB0F-89497950751D}"/>
                </a:ext>
              </a:extLst>
            </p:cNvPr>
            <p:cNvSpPr txBox="1"/>
            <p:nvPr/>
          </p:nvSpPr>
          <p:spPr>
            <a:xfrm>
              <a:off x="7155541" y="3161882"/>
              <a:ext cx="714829" cy="215444"/>
            </a:xfrm>
            <a:prstGeom prst="rect">
              <a:avLst/>
            </a:prstGeom>
            <a:noFill/>
          </p:spPr>
          <p:txBody>
            <a:bodyPr wrap="square">
              <a:spAutoFit/>
            </a:bodyPr>
            <a:lstStyle/>
            <a:p>
              <a:r>
                <a:rPr lang="en-US" sz="800" b="1" dirty="0">
                  <a:solidFill>
                    <a:schemeClr val="bg1"/>
                  </a:solidFill>
                </a:rPr>
                <a:t>Billing </a:t>
              </a:r>
              <a:endParaRPr lang="en-AE" sz="800" b="1" dirty="0">
                <a:solidFill>
                  <a:schemeClr val="bg1"/>
                </a:solidFill>
              </a:endParaRPr>
            </a:p>
          </p:txBody>
        </p:sp>
      </p:grpSp>
      <p:sp>
        <p:nvSpPr>
          <p:cNvPr id="532" name="TextBox 531">
            <a:extLst>
              <a:ext uri="{FF2B5EF4-FFF2-40B4-BE49-F238E27FC236}">
                <a16:creationId xmlns:a16="http://schemas.microsoft.com/office/drawing/2014/main" id="{8D40D812-5DC5-B0C6-39A5-D2081DEDACD8}"/>
              </a:ext>
            </a:extLst>
          </p:cNvPr>
          <p:cNvSpPr txBox="1"/>
          <p:nvPr/>
        </p:nvSpPr>
        <p:spPr>
          <a:xfrm>
            <a:off x="7155541" y="3807768"/>
            <a:ext cx="903515" cy="215444"/>
          </a:xfrm>
          <a:prstGeom prst="rect">
            <a:avLst/>
          </a:prstGeom>
          <a:noFill/>
        </p:spPr>
        <p:txBody>
          <a:bodyPr wrap="square">
            <a:spAutoFit/>
          </a:bodyPr>
          <a:lstStyle/>
          <a:p>
            <a:r>
              <a:rPr lang="en-US" sz="800" b="1" dirty="0">
                <a:solidFill>
                  <a:schemeClr val="bg1"/>
                </a:solidFill>
              </a:rPr>
              <a:t>I&amp;TF</a:t>
            </a:r>
            <a:endParaRPr lang="en-AE" sz="800" b="1" dirty="0">
              <a:solidFill>
                <a:schemeClr val="bg1"/>
              </a:solidFill>
            </a:endParaRPr>
          </a:p>
        </p:txBody>
      </p:sp>
      <p:sp>
        <p:nvSpPr>
          <p:cNvPr id="533" name="TextBox 532">
            <a:extLst>
              <a:ext uri="{FF2B5EF4-FFF2-40B4-BE49-F238E27FC236}">
                <a16:creationId xmlns:a16="http://schemas.microsoft.com/office/drawing/2014/main" id="{8F6EF6B2-0DED-ED5C-E2B0-03BDB1B51D8A}"/>
              </a:ext>
            </a:extLst>
          </p:cNvPr>
          <p:cNvSpPr txBox="1"/>
          <p:nvPr/>
        </p:nvSpPr>
        <p:spPr>
          <a:xfrm>
            <a:off x="7155541" y="1920912"/>
            <a:ext cx="714829" cy="215444"/>
          </a:xfrm>
          <a:prstGeom prst="rect">
            <a:avLst/>
          </a:prstGeom>
          <a:noFill/>
        </p:spPr>
        <p:txBody>
          <a:bodyPr wrap="square">
            <a:spAutoFit/>
          </a:bodyPr>
          <a:lstStyle/>
          <a:p>
            <a:r>
              <a:rPr lang="en-US" sz="800" b="1" dirty="0">
                <a:solidFill>
                  <a:schemeClr val="bg1"/>
                </a:solidFill>
              </a:rPr>
              <a:t>I&amp;TF</a:t>
            </a:r>
            <a:endParaRPr lang="en-AE" sz="800" b="1" dirty="0">
              <a:solidFill>
                <a:schemeClr val="bg1"/>
              </a:solidFill>
            </a:endParaRPr>
          </a:p>
        </p:txBody>
      </p:sp>
      <p:sp>
        <p:nvSpPr>
          <p:cNvPr id="534" name="TextBox 533">
            <a:extLst>
              <a:ext uri="{FF2B5EF4-FFF2-40B4-BE49-F238E27FC236}">
                <a16:creationId xmlns:a16="http://schemas.microsoft.com/office/drawing/2014/main" id="{77CBE938-6962-ABD8-F038-B27F6227B74E}"/>
              </a:ext>
            </a:extLst>
          </p:cNvPr>
          <p:cNvSpPr txBox="1"/>
          <p:nvPr/>
        </p:nvSpPr>
        <p:spPr>
          <a:xfrm>
            <a:off x="10729686" y="1920912"/>
            <a:ext cx="591455" cy="215444"/>
          </a:xfrm>
          <a:prstGeom prst="rect">
            <a:avLst/>
          </a:prstGeom>
          <a:noFill/>
        </p:spPr>
        <p:txBody>
          <a:bodyPr wrap="square">
            <a:spAutoFit/>
          </a:bodyPr>
          <a:lstStyle/>
          <a:p>
            <a:r>
              <a:rPr lang="en-US" sz="800" b="1" dirty="0">
                <a:solidFill>
                  <a:schemeClr val="bg1"/>
                </a:solidFill>
              </a:rPr>
              <a:t>DP</a:t>
            </a:r>
            <a:endParaRPr lang="en-AE" sz="800" b="1" dirty="0">
              <a:solidFill>
                <a:schemeClr val="bg1"/>
              </a:solidFill>
            </a:endParaRPr>
          </a:p>
        </p:txBody>
      </p:sp>
      <p:sp>
        <p:nvSpPr>
          <p:cNvPr id="535" name="TextBox 534">
            <a:extLst>
              <a:ext uri="{FF2B5EF4-FFF2-40B4-BE49-F238E27FC236}">
                <a16:creationId xmlns:a16="http://schemas.microsoft.com/office/drawing/2014/main" id="{5D88F899-ADC5-4E53-A6CE-886A8C11AACC}"/>
              </a:ext>
            </a:extLst>
          </p:cNvPr>
          <p:cNvSpPr txBox="1"/>
          <p:nvPr/>
        </p:nvSpPr>
        <p:spPr>
          <a:xfrm>
            <a:off x="10585938" y="2541396"/>
            <a:ext cx="735203" cy="215444"/>
          </a:xfrm>
          <a:prstGeom prst="rect">
            <a:avLst/>
          </a:prstGeom>
          <a:noFill/>
        </p:spPr>
        <p:txBody>
          <a:bodyPr wrap="square">
            <a:spAutoFit/>
          </a:bodyPr>
          <a:lstStyle/>
          <a:p>
            <a:r>
              <a:rPr lang="en-US" sz="800" b="1" dirty="0">
                <a:solidFill>
                  <a:schemeClr val="bg1"/>
                </a:solidFill>
              </a:rPr>
              <a:t>I&amp;TF</a:t>
            </a:r>
            <a:endParaRPr lang="en-AE" sz="800" b="1" dirty="0">
              <a:solidFill>
                <a:schemeClr val="bg1"/>
              </a:solidFill>
            </a:endParaRPr>
          </a:p>
        </p:txBody>
      </p:sp>
      <p:grpSp>
        <p:nvGrpSpPr>
          <p:cNvPr id="543" name="Group 542">
            <a:extLst>
              <a:ext uri="{FF2B5EF4-FFF2-40B4-BE49-F238E27FC236}">
                <a16:creationId xmlns:a16="http://schemas.microsoft.com/office/drawing/2014/main" id="{6B4EC2ED-2CAA-752E-B97D-D99F6A1106BC}"/>
              </a:ext>
            </a:extLst>
          </p:cNvPr>
          <p:cNvGrpSpPr/>
          <p:nvPr/>
        </p:nvGrpSpPr>
        <p:grpSpPr>
          <a:xfrm>
            <a:off x="4201448" y="3150874"/>
            <a:ext cx="3655981" cy="603277"/>
            <a:chOff x="7665160" y="3161882"/>
            <a:chExt cx="3655981" cy="603277"/>
          </a:xfrm>
        </p:grpSpPr>
        <p:pic>
          <p:nvPicPr>
            <p:cNvPr id="503" name="Image 7" descr="preencoded.png">
              <a:extLst>
                <a:ext uri="{FF2B5EF4-FFF2-40B4-BE49-F238E27FC236}">
                  <a16:creationId xmlns:a16="http://schemas.microsoft.com/office/drawing/2014/main" id="{03AB6709-1A5D-006D-EF6B-EF55306A7A3B}"/>
                </a:ext>
              </a:extLst>
            </p:cNvPr>
            <p:cNvPicPr>
              <a:picLocks noChangeAspect="1"/>
            </p:cNvPicPr>
            <p:nvPr/>
          </p:nvPicPr>
          <p:blipFill>
            <a:blip r:embed="rId20"/>
            <a:srcRect t="-24" b="-24"/>
            <a:stretch/>
          </p:blipFill>
          <p:spPr>
            <a:xfrm>
              <a:off x="7665160" y="3191200"/>
              <a:ext cx="3396274" cy="573959"/>
            </a:xfrm>
            <a:prstGeom prst="rect">
              <a:avLst/>
            </a:prstGeom>
          </p:spPr>
        </p:pic>
        <p:sp>
          <p:nvSpPr>
            <p:cNvPr id="504" name="Text 49">
              <a:extLst>
                <a:ext uri="{FF2B5EF4-FFF2-40B4-BE49-F238E27FC236}">
                  <a16:creationId xmlns:a16="http://schemas.microsoft.com/office/drawing/2014/main" id="{ACE6A969-73BA-808D-0294-212148362A58}"/>
                </a:ext>
              </a:extLst>
            </p:cNvPr>
            <p:cNvSpPr txBox="1"/>
            <p:nvPr/>
          </p:nvSpPr>
          <p:spPr>
            <a:xfrm>
              <a:off x="7783785" y="3272969"/>
              <a:ext cx="1481198" cy="164326"/>
            </a:xfrm>
            <a:prstGeom prst="rect">
              <a:avLst/>
            </a:prstGeom>
            <a:noFill/>
            <a:ln/>
          </p:spPr>
          <p:txBody>
            <a:bodyPr wrap="square" lIns="0" tIns="0" rIns="0" bIns="0" rtlCol="0" anchor="ctr"/>
            <a:lstStyle/>
            <a:p>
              <a:pPr marL="0" indent="0" algn="l">
                <a:buNone/>
              </a:pPr>
              <a:r>
                <a:rPr lang="en-US" sz="1050" b="1" dirty="0">
                  <a:solidFill>
                    <a:srgbClr val="FFFFFF"/>
                  </a:solidFill>
                  <a:latin typeface="Montserrat" pitchFamily="34" charset="0"/>
                  <a:ea typeface="Montserrat" pitchFamily="34" charset="-122"/>
                  <a:cs typeface="Montserrat" pitchFamily="34" charset="-120"/>
                </a:rPr>
                <a:t>Copilot Dashboard</a:t>
              </a:r>
              <a:endParaRPr lang="en-US" sz="1050" dirty="0"/>
            </a:p>
          </p:txBody>
        </p:sp>
        <p:sp>
          <p:nvSpPr>
            <p:cNvPr id="506" name="Text 51">
              <a:extLst>
                <a:ext uri="{FF2B5EF4-FFF2-40B4-BE49-F238E27FC236}">
                  <a16:creationId xmlns:a16="http://schemas.microsoft.com/office/drawing/2014/main" id="{42DD5043-9257-ED01-D58C-2CCF6168E281}"/>
                </a:ext>
              </a:extLst>
            </p:cNvPr>
            <p:cNvSpPr txBox="1"/>
            <p:nvPr/>
          </p:nvSpPr>
          <p:spPr>
            <a:xfrm>
              <a:off x="7783785" y="3511318"/>
              <a:ext cx="3301211" cy="131303"/>
            </a:xfrm>
            <a:prstGeom prst="rect">
              <a:avLst/>
            </a:prstGeom>
            <a:noFill/>
            <a:ln/>
          </p:spPr>
          <p:txBody>
            <a:bodyPr wrap="square" lIns="0" tIns="0" rIns="0" bIns="0" rtlCol="0" anchor="ctr"/>
            <a:lstStyle/>
            <a:p>
              <a:pPr marL="0" indent="0" algn="l">
                <a:buNone/>
              </a:pPr>
              <a:r>
                <a:rPr lang="en-US" sz="600" dirty="0">
                  <a:solidFill>
                    <a:srgbClr val="E5E7EB"/>
                  </a:solidFill>
                  <a:latin typeface="Roboto" pitchFamily="34" charset="0"/>
                  <a:ea typeface="Roboto" pitchFamily="34" charset="-122"/>
                  <a:cs typeface="Roboto" pitchFamily="34" charset="-120"/>
                </a:rPr>
                <a:t>Daily </a:t>
              </a:r>
              <a:r>
                <a:rPr lang="en-US" sz="600" dirty="0">
                  <a:solidFill>
                    <a:srgbClr val="60A5FA"/>
                  </a:solidFill>
                  <a:latin typeface="Roboto" pitchFamily="34" charset="0"/>
                  <a:ea typeface="Roboto" pitchFamily="34" charset="-122"/>
                  <a:cs typeface="Roboto" pitchFamily="34" charset="-120"/>
                </a:rPr>
                <a:t>AI adoption insights</a:t>
              </a:r>
              <a:r>
                <a:rPr lang="en-US" sz="600" dirty="0">
                  <a:solidFill>
                    <a:srgbClr val="E5E7EB"/>
                  </a:solidFill>
                  <a:latin typeface="Roboto" pitchFamily="34" charset="0"/>
                  <a:ea typeface="Roboto" pitchFamily="34" charset="-122"/>
                  <a:cs typeface="Roboto" pitchFamily="34" charset="-120"/>
                </a:rPr>
                <a:t> + training ROI tracking.</a:t>
              </a:r>
              <a:endParaRPr lang="en-US" sz="600" dirty="0"/>
            </a:p>
          </p:txBody>
        </p:sp>
        <p:sp>
          <p:nvSpPr>
            <p:cNvPr id="536" name="TextBox 535">
              <a:extLst>
                <a:ext uri="{FF2B5EF4-FFF2-40B4-BE49-F238E27FC236}">
                  <a16:creationId xmlns:a16="http://schemas.microsoft.com/office/drawing/2014/main" id="{D63C4509-F6C2-89E0-52A5-BE0311340FBF}"/>
                </a:ext>
              </a:extLst>
            </p:cNvPr>
            <p:cNvSpPr txBox="1"/>
            <p:nvPr/>
          </p:nvSpPr>
          <p:spPr>
            <a:xfrm>
              <a:off x="10675257" y="3161882"/>
              <a:ext cx="645884" cy="215444"/>
            </a:xfrm>
            <a:prstGeom prst="rect">
              <a:avLst/>
            </a:prstGeom>
            <a:noFill/>
          </p:spPr>
          <p:txBody>
            <a:bodyPr wrap="square">
              <a:spAutoFit/>
            </a:bodyPr>
            <a:lstStyle/>
            <a:p>
              <a:r>
                <a:rPr lang="en-US" sz="800" b="1" dirty="0">
                  <a:solidFill>
                    <a:schemeClr val="bg1"/>
                  </a:solidFill>
                </a:rPr>
                <a:t>I&amp;TF</a:t>
              </a:r>
              <a:endParaRPr lang="en-AE" sz="800" b="1" dirty="0">
                <a:solidFill>
                  <a:schemeClr val="bg1"/>
                </a:solidFill>
              </a:endParaRPr>
            </a:p>
          </p:txBody>
        </p:sp>
      </p:grpSp>
      <p:pic>
        <p:nvPicPr>
          <p:cNvPr id="537" name="Image 4" descr="preencoded.png">
            <a:extLst>
              <a:ext uri="{FF2B5EF4-FFF2-40B4-BE49-F238E27FC236}">
                <a16:creationId xmlns:a16="http://schemas.microsoft.com/office/drawing/2014/main" id="{084926EB-D511-8372-6EE0-2570EDBB5252}"/>
              </a:ext>
            </a:extLst>
          </p:cNvPr>
          <p:cNvPicPr>
            <a:picLocks noChangeAspect="1"/>
          </p:cNvPicPr>
          <p:nvPr/>
        </p:nvPicPr>
        <p:blipFill>
          <a:blip r:embed="rId21"/>
          <a:srcRect t="-24" b="-24"/>
          <a:stretch/>
        </p:blipFill>
        <p:spPr>
          <a:xfrm>
            <a:off x="7672821" y="2560936"/>
            <a:ext cx="3396274" cy="573959"/>
          </a:xfrm>
          <a:prstGeom prst="rect">
            <a:avLst/>
          </a:prstGeom>
        </p:spPr>
      </p:pic>
      <p:grpSp>
        <p:nvGrpSpPr>
          <p:cNvPr id="544" name="Group 543">
            <a:extLst>
              <a:ext uri="{FF2B5EF4-FFF2-40B4-BE49-F238E27FC236}">
                <a16:creationId xmlns:a16="http://schemas.microsoft.com/office/drawing/2014/main" id="{F27E7C6D-7AEB-FEED-5EE4-374E51836529}"/>
              </a:ext>
            </a:extLst>
          </p:cNvPr>
          <p:cNvGrpSpPr/>
          <p:nvPr/>
        </p:nvGrpSpPr>
        <p:grpSpPr>
          <a:xfrm>
            <a:off x="4201448" y="2538402"/>
            <a:ext cx="3655981" cy="584545"/>
            <a:chOff x="7665160" y="2541396"/>
            <a:chExt cx="3655981" cy="584545"/>
          </a:xfrm>
        </p:grpSpPr>
        <p:pic>
          <p:nvPicPr>
            <p:cNvPr id="545" name="Image 5" descr="preencoded.png">
              <a:extLst>
                <a:ext uri="{FF2B5EF4-FFF2-40B4-BE49-F238E27FC236}">
                  <a16:creationId xmlns:a16="http://schemas.microsoft.com/office/drawing/2014/main" id="{B324AB93-4BC7-DC2E-3FC8-4FA5907A4E39}"/>
                </a:ext>
              </a:extLst>
            </p:cNvPr>
            <p:cNvPicPr>
              <a:picLocks noChangeAspect="1"/>
            </p:cNvPicPr>
            <p:nvPr/>
          </p:nvPicPr>
          <p:blipFill>
            <a:blip r:embed="rId22"/>
            <a:srcRect t="-24" b="-24"/>
            <a:stretch/>
          </p:blipFill>
          <p:spPr>
            <a:xfrm>
              <a:off x="7665160" y="2551982"/>
              <a:ext cx="3396274" cy="573959"/>
            </a:xfrm>
            <a:prstGeom prst="rect">
              <a:avLst/>
            </a:prstGeom>
          </p:spPr>
        </p:pic>
        <p:sp>
          <p:nvSpPr>
            <p:cNvPr id="546" name="Text 43">
              <a:extLst>
                <a:ext uri="{FF2B5EF4-FFF2-40B4-BE49-F238E27FC236}">
                  <a16:creationId xmlns:a16="http://schemas.microsoft.com/office/drawing/2014/main" id="{A47C5D1C-02C4-CABC-9315-3BBAD9C2DE4D}"/>
                </a:ext>
              </a:extLst>
            </p:cNvPr>
            <p:cNvSpPr txBox="1"/>
            <p:nvPr/>
          </p:nvSpPr>
          <p:spPr>
            <a:xfrm>
              <a:off x="7783785" y="2633752"/>
              <a:ext cx="2557644" cy="123089"/>
            </a:xfrm>
            <a:prstGeom prst="rect">
              <a:avLst/>
            </a:prstGeom>
            <a:noFill/>
            <a:ln/>
          </p:spPr>
          <p:txBody>
            <a:bodyPr wrap="square" lIns="0" tIns="0" rIns="0" bIns="0" rtlCol="0" anchor="ctr"/>
            <a:lstStyle/>
            <a:p>
              <a:pPr marL="0" indent="0" algn="l">
                <a:buNone/>
              </a:pPr>
              <a:r>
                <a:rPr lang="en-US" sz="1050" b="1" dirty="0">
                  <a:solidFill>
                    <a:srgbClr val="FFFFFF"/>
                  </a:solidFill>
                  <a:latin typeface="Montserrat" pitchFamily="34" charset="0"/>
                  <a:ea typeface="Montserrat" pitchFamily="34" charset="-122"/>
                  <a:cs typeface="Montserrat" pitchFamily="34" charset="-120"/>
                </a:rPr>
                <a:t>Service Transformation Model (STM)</a:t>
              </a:r>
              <a:endParaRPr lang="en-US" sz="1050" dirty="0"/>
            </a:p>
          </p:txBody>
        </p:sp>
        <p:sp>
          <p:nvSpPr>
            <p:cNvPr id="548" name="Text 45">
              <a:extLst>
                <a:ext uri="{FF2B5EF4-FFF2-40B4-BE49-F238E27FC236}">
                  <a16:creationId xmlns:a16="http://schemas.microsoft.com/office/drawing/2014/main" id="{A88AF12B-6AE7-CBC3-1FB6-30C89F120384}"/>
                </a:ext>
              </a:extLst>
            </p:cNvPr>
            <p:cNvSpPr txBox="1"/>
            <p:nvPr/>
          </p:nvSpPr>
          <p:spPr>
            <a:xfrm>
              <a:off x="7783785" y="2866784"/>
              <a:ext cx="3453150" cy="131303"/>
            </a:xfrm>
            <a:prstGeom prst="rect">
              <a:avLst/>
            </a:prstGeom>
            <a:noFill/>
            <a:ln/>
          </p:spPr>
          <p:txBody>
            <a:bodyPr wrap="square" lIns="0" tIns="0" rIns="0" bIns="0" rtlCol="0" anchor="ctr"/>
            <a:lstStyle/>
            <a:p>
              <a:pPr marL="0" indent="0" algn="l">
                <a:buNone/>
              </a:pPr>
              <a:r>
                <a:rPr lang="en-US" sz="600" dirty="0">
                  <a:solidFill>
                    <a:srgbClr val="E5E7EB"/>
                  </a:solidFill>
                  <a:latin typeface="Roboto" pitchFamily="34" charset="0"/>
                  <a:ea typeface="Roboto" pitchFamily="34" charset="-122"/>
                  <a:cs typeface="Roboto" pitchFamily="34" charset="-120"/>
                </a:rPr>
                <a:t>Team formation with automation review and approval workflow </a:t>
              </a:r>
              <a:r>
                <a:rPr lang="en-US" sz="600" dirty="0">
                  <a:solidFill>
                    <a:srgbClr val="C084FC"/>
                  </a:solidFill>
                  <a:latin typeface="Roboto" pitchFamily="34" charset="0"/>
                  <a:ea typeface="Roboto" pitchFamily="34" charset="-122"/>
                  <a:cs typeface="Roboto" pitchFamily="34" charset="-120"/>
                </a:rPr>
                <a:t>(design→implementation)</a:t>
              </a:r>
              <a:r>
                <a:rPr lang="en-US" sz="600" dirty="0">
                  <a:solidFill>
                    <a:srgbClr val="E5E7EB"/>
                  </a:solidFill>
                  <a:latin typeface="Roboto" pitchFamily="34" charset="0"/>
                  <a:ea typeface="Roboto" pitchFamily="34" charset="-122"/>
                  <a:cs typeface="Roboto" pitchFamily="34" charset="-120"/>
                </a:rPr>
                <a:t>.</a:t>
              </a:r>
              <a:endParaRPr lang="en-US" sz="600" dirty="0"/>
            </a:p>
          </p:txBody>
        </p:sp>
        <p:sp>
          <p:nvSpPr>
            <p:cNvPr id="549" name="TextBox 548">
              <a:extLst>
                <a:ext uri="{FF2B5EF4-FFF2-40B4-BE49-F238E27FC236}">
                  <a16:creationId xmlns:a16="http://schemas.microsoft.com/office/drawing/2014/main" id="{1C05E5AD-8DD0-7FC4-AA2B-5D85D17C1BF7}"/>
                </a:ext>
              </a:extLst>
            </p:cNvPr>
            <p:cNvSpPr txBox="1"/>
            <p:nvPr/>
          </p:nvSpPr>
          <p:spPr>
            <a:xfrm>
              <a:off x="10585938" y="2541396"/>
              <a:ext cx="735203" cy="215444"/>
            </a:xfrm>
            <a:prstGeom prst="rect">
              <a:avLst/>
            </a:prstGeom>
            <a:noFill/>
          </p:spPr>
          <p:txBody>
            <a:bodyPr wrap="square">
              <a:spAutoFit/>
            </a:bodyPr>
            <a:lstStyle/>
            <a:p>
              <a:r>
                <a:rPr lang="en-US" sz="800" b="1" dirty="0">
                  <a:solidFill>
                    <a:schemeClr val="bg1"/>
                  </a:solidFill>
                </a:rPr>
                <a:t>I&amp;TF</a:t>
              </a:r>
              <a:endParaRPr lang="en-AE" sz="800" b="1" dirty="0">
                <a:solidFill>
                  <a:schemeClr val="bg1"/>
                </a:solidFill>
              </a:endParaRPr>
            </a:p>
          </p:txBody>
        </p:sp>
      </p:grpSp>
      <p:sp>
        <p:nvSpPr>
          <p:cNvPr id="12" name="Rectangle 11">
            <a:extLst>
              <a:ext uri="{FF2B5EF4-FFF2-40B4-BE49-F238E27FC236}">
                <a16:creationId xmlns:a16="http://schemas.microsoft.com/office/drawing/2014/main" id="{E7FF07CA-7C91-7AE8-EB99-167014564610}"/>
              </a:ext>
            </a:extLst>
          </p:cNvPr>
          <p:cNvSpPr/>
          <p:nvPr/>
        </p:nvSpPr>
        <p:spPr>
          <a:xfrm>
            <a:off x="9993404" y="775884"/>
            <a:ext cx="2198596" cy="576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ysClr val="windowText" lastClr="000000"/>
                </a:solidFill>
                <a:latin typeface="Calibri" panose="020F0502020204030204"/>
              </a:rPr>
              <a:t>Wafa Bamatraf</a:t>
            </a: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794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41CAB-EBD1-743C-3D56-D5B480212058}"/>
            </a:ext>
          </a:extLst>
        </p:cNvPr>
        <p:cNvGrpSpPr/>
        <p:nvPr/>
      </p:nvGrpSpPr>
      <p:grpSpPr>
        <a:xfrm>
          <a:off x="0" y="0"/>
          <a:ext cx="0" cy="0"/>
          <a:chOff x="0" y="0"/>
          <a:chExt cx="0" cy="0"/>
        </a:xfrm>
      </p:grpSpPr>
      <p:sp>
        <p:nvSpPr>
          <p:cNvPr id="6" name="Shape 0">
            <a:extLst>
              <a:ext uri="{FF2B5EF4-FFF2-40B4-BE49-F238E27FC236}">
                <a16:creationId xmlns:a16="http://schemas.microsoft.com/office/drawing/2014/main" id="{85D4F610-74EA-7155-7D27-886AECB120DA}"/>
              </a:ext>
            </a:extLst>
          </p:cNvPr>
          <p:cNvSpPr/>
          <p:nvPr/>
        </p:nvSpPr>
        <p:spPr>
          <a:xfrm>
            <a:off x="1" y="0"/>
            <a:ext cx="12192000" cy="6858000"/>
          </a:xfrm>
          <a:prstGeom prst="rect">
            <a:avLst/>
          </a:prstGeom>
          <a:solidFill>
            <a:srgbClr val="263E4A"/>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4" name="Text 2">
            <a:extLst>
              <a:ext uri="{FF2B5EF4-FFF2-40B4-BE49-F238E27FC236}">
                <a16:creationId xmlns:a16="http://schemas.microsoft.com/office/drawing/2014/main" id="{37E07E6C-7223-B9AD-E515-6E60BD3D36FD}"/>
              </a:ext>
            </a:extLst>
          </p:cNvPr>
          <p:cNvSpPr txBox="1"/>
          <p:nvPr/>
        </p:nvSpPr>
        <p:spPr>
          <a:xfrm>
            <a:off x="402162" y="234119"/>
            <a:ext cx="5516575" cy="361188"/>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Alhasbah Executive Summary</a:t>
            </a:r>
          </a:p>
        </p:txBody>
      </p:sp>
      <p:sp>
        <p:nvSpPr>
          <p:cNvPr id="5" name="Text 3">
            <a:extLst>
              <a:ext uri="{FF2B5EF4-FFF2-40B4-BE49-F238E27FC236}">
                <a16:creationId xmlns:a16="http://schemas.microsoft.com/office/drawing/2014/main" id="{BCC03324-80A8-8C4A-DE3E-5EABF02E85CC}"/>
              </a:ext>
            </a:extLst>
          </p:cNvPr>
          <p:cNvSpPr txBox="1"/>
          <p:nvPr/>
        </p:nvSpPr>
        <p:spPr>
          <a:xfrm>
            <a:off x="402163" y="595307"/>
            <a:ext cx="7379208" cy="484128"/>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B0BEC5"/>
                </a:solidFill>
                <a:effectLst/>
                <a:uLnTx/>
                <a:uFillTx/>
                <a:latin typeface="Roboto" pitchFamily="34" charset="0"/>
                <a:ea typeface="Roboto" pitchFamily="34" charset="-122"/>
                <a:cs typeface="Roboto" pitchFamily="34" charset="-120"/>
              </a:rPr>
              <a:t>AI-Enabled Efficiency Transformation - Strategic initiative to position DEWA as a first AI-Native Global Utility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B0BEC5"/>
              </a:solidFill>
              <a:effectLst/>
              <a:uLnTx/>
              <a:uFillTx/>
              <a:latin typeface="Roboto" pitchFamily="34" charset="0"/>
              <a:ea typeface="Roboto" pitchFamily="34" charset="-122"/>
              <a:cs typeface="Roboto" pitchFamily="34" charset="-120"/>
            </a:endParaRPr>
          </a:p>
        </p:txBody>
      </p:sp>
      <p:sp>
        <p:nvSpPr>
          <p:cNvPr id="7" name="Shape 7">
            <a:extLst>
              <a:ext uri="{FF2B5EF4-FFF2-40B4-BE49-F238E27FC236}">
                <a16:creationId xmlns:a16="http://schemas.microsoft.com/office/drawing/2014/main" id="{D2A14A74-1CE0-0E4D-1561-D760281F223A}"/>
              </a:ext>
            </a:extLst>
          </p:cNvPr>
          <p:cNvSpPr/>
          <p:nvPr/>
        </p:nvSpPr>
        <p:spPr>
          <a:xfrm>
            <a:off x="286207" y="1047902"/>
            <a:ext cx="1600200" cy="905256"/>
          </a:xfrm>
          <a:prstGeom prst="roundRect">
            <a:avLst>
              <a:gd name="adj" fmla="val 12759"/>
            </a:avLst>
          </a:prstGeom>
          <a:solidFill>
            <a:srgbClr val="FFFFFF">
              <a:alpha val="5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8" name="Shape 8">
            <a:extLst>
              <a:ext uri="{FF2B5EF4-FFF2-40B4-BE49-F238E27FC236}">
                <a16:creationId xmlns:a16="http://schemas.microsoft.com/office/drawing/2014/main" id="{005C5A21-12E2-D621-FD62-FA057A326A27}"/>
              </a:ext>
            </a:extLst>
          </p:cNvPr>
          <p:cNvSpPr/>
          <p:nvPr/>
        </p:nvSpPr>
        <p:spPr>
          <a:xfrm>
            <a:off x="286207" y="1047902"/>
            <a:ext cx="28346" cy="905256"/>
          </a:xfrm>
          <a:prstGeom prst="roundRect">
            <a:avLst>
              <a:gd name="adj" fmla="val 407476"/>
            </a:avLst>
          </a:prstGeom>
          <a:solidFill>
            <a:srgbClr val="00E676"/>
          </a:solidFill>
          <a:ln w="12700">
            <a:solidFill>
              <a:srgbClr val="00E676">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pic>
        <p:nvPicPr>
          <p:cNvPr id="9" name="Image 0" descr="preencoded.png">
            <a:extLst>
              <a:ext uri="{FF2B5EF4-FFF2-40B4-BE49-F238E27FC236}">
                <a16:creationId xmlns:a16="http://schemas.microsoft.com/office/drawing/2014/main" id="{593EDF44-DC93-960D-557B-F1E80575B35B}"/>
              </a:ext>
            </a:extLst>
          </p:cNvPr>
          <p:cNvPicPr>
            <a:picLocks noChangeAspect="1"/>
          </p:cNvPicPr>
          <p:nvPr/>
        </p:nvPicPr>
        <p:blipFill>
          <a:blip r:embed="rId3"/>
          <a:srcRect/>
          <a:stretch/>
        </p:blipFill>
        <p:spPr>
          <a:xfrm>
            <a:off x="381305" y="1143000"/>
            <a:ext cx="152705" cy="152705"/>
          </a:xfrm>
          <a:prstGeom prst="rect">
            <a:avLst/>
          </a:prstGeom>
        </p:spPr>
      </p:pic>
      <p:sp>
        <p:nvSpPr>
          <p:cNvPr id="11" name="Text 9">
            <a:extLst>
              <a:ext uri="{FF2B5EF4-FFF2-40B4-BE49-F238E27FC236}">
                <a16:creationId xmlns:a16="http://schemas.microsoft.com/office/drawing/2014/main" id="{A6915E29-B03A-47D4-D1E2-E1FCE4B61DE7}"/>
              </a:ext>
            </a:extLst>
          </p:cNvPr>
          <p:cNvSpPr txBox="1"/>
          <p:nvPr/>
        </p:nvSpPr>
        <p:spPr>
          <a:xfrm>
            <a:off x="381305" y="1314907"/>
            <a:ext cx="1457554" cy="133502"/>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B0BEC5"/>
                </a:solidFill>
                <a:effectLst/>
                <a:uLnTx/>
                <a:uFillTx/>
                <a:latin typeface="Dubai" panose="020B0503030403030204" pitchFamily="34" charset="-78"/>
                <a:ea typeface="Inter" pitchFamily="34" charset="-122"/>
                <a:cs typeface="Dubai" panose="020B0503030403030204" pitchFamily="34" charset="-78"/>
              </a:rPr>
              <a:t>Initiatives Launched</a:t>
            </a:r>
            <a:endParaRPr kumimoji="0" lang="en-US" sz="800" b="1"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2" name="Text 10">
            <a:extLst>
              <a:ext uri="{FF2B5EF4-FFF2-40B4-BE49-F238E27FC236}">
                <a16:creationId xmlns:a16="http://schemas.microsoft.com/office/drawing/2014/main" id="{1CD9792A-2975-E04B-4A32-F7EB4AE28CB6}"/>
              </a:ext>
            </a:extLst>
          </p:cNvPr>
          <p:cNvSpPr txBox="1"/>
          <p:nvPr/>
        </p:nvSpPr>
        <p:spPr>
          <a:xfrm>
            <a:off x="381305" y="1447495"/>
            <a:ext cx="1457554" cy="305410"/>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0" cap="none" spc="-37" normalizeH="0" baseline="0" noProof="0">
                <a:ln>
                  <a:noFill/>
                </a:ln>
                <a:solidFill>
                  <a:srgbClr val="FFFFFF"/>
                </a:solidFill>
                <a:effectLst/>
                <a:uLnTx/>
                <a:uFillTx/>
                <a:latin typeface="Dubai" panose="020B0503030403030204" pitchFamily="34" charset="-78"/>
                <a:ea typeface="Inter" pitchFamily="34" charset="-122"/>
                <a:cs typeface="Dubai" panose="020B0503030403030204" pitchFamily="34" charset="-78"/>
              </a:rPr>
              <a:t>20+</a:t>
            </a:r>
            <a:endParaRPr kumimoji="0" lang="en-US" sz="21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3" name="Text 11">
            <a:extLst>
              <a:ext uri="{FF2B5EF4-FFF2-40B4-BE49-F238E27FC236}">
                <a16:creationId xmlns:a16="http://schemas.microsoft.com/office/drawing/2014/main" id="{49791408-2E66-5D7A-61AD-69A6EA743590}"/>
              </a:ext>
            </a:extLst>
          </p:cNvPr>
          <p:cNvSpPr txBox="1"/>
          <p:nvPr/>
        </p:nvSpPr>
        <p:spPr>
          <a:xfrm>
            <a:off x="381305" y="1772107"/>
            <a:ext cx="1457554" cy="114300"/>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0A4AE"/>
                </a:solidFill>
                <a:effectLst/>
                <a:uLnTx/>
                <a:uFillTx/>
                <a:latin typeface="Dubai" panose="020B0503030403030204" pitchFamily="34" charset="-78"/>
                <a:ea typeface="Inter" pitchFamily="34" charset="-122"/>
                <a:cs typeface="Dubai" panose="020B0503030403030204" pitchFamily="34" charset="-78"/>
              </a:rPr>
              <a:t>Domain level initiatives</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4" name="Shape 12">
            <a:extLst>
              <a:ext uri="{FF2B5EF4-FFF2-40B4-BE49-F238E27FC236}">
                <a16:creationId xmlns:a16="http://schemas.microsoft.com/office/drawing/2014/main" id="{93D875F4-6F5F-9B1B-F3B2-E22CA952ABD4}"/>
              </a:ext>
            </a:extLst>
          </p:cNvPr>
          <p:cNvSpPr/>
          <p:nvPr/>
        </p:nvSpPr>
        <p:spPr>
          <a:xfrm>
            <a:off x="1952244" y="1047902"/>
            <a:ext cx="1600200" cy="905256"/>
          </a:xfrm>
          <a:prstGeom prst="roundRect">
            <a:avLst>
              <a:gd name="adj" fmla="val 12759"/>
            </a:avLst>
          </a:prstGeom>
          <a:solidFill>
            <a:srgbClr val="FFFFFF">
              <a:alpha val="5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5" name="Shape 13">
            <a:extLst>
              <a:ext uri="{FF2B5EF4-FFF2-40B4-BE49-F238E27FC236}">
                <a16:creationId xmlns:a16="http://schemas.microsoft.com/office/drawing/2014/main" id="{02B9DF61-7DF2-DC45-210C-69B0800E4B7B}"/>
              </a:ext>
            </a:extLst>
          </p:cNvPr>
          <p:cNvSpPr/>
          <p:nvPr/>
        </p:nvSpPr>
        <p:spPr>
          <a:xfrm>
            <a:off x="1952244" y="1047902"/>
            <a:ext cx="28346" cy="905256"/>
          </a:xfrm>
          <a:prstGeom prst="roundRect">
            <a:avLst>
              <a:gd name="adj" fmla="val 407476"/>
            </a:avLst>
          </a:prstGeom>
          <a:solidFill>
            <a:srgbClr val="00E676"/>
          </a:solidFill>
          <a:ln w="12700">
            <a:solidFill>
              <a:srgbClr val="00E676">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pic>
        <p:nvPicPr>
          <p:cNvPr id="17" name="Image 1" descr="preencoded.png">
            <a:extLst>
              <a:ext uri="{FF2B5EF4-FFF2-40B4-BE49-F238E27FC236}">
                <a16:creationId xmlns:a16="http://schemas.microsoft.com/office/drawing/2014/main" id="{CCDB0160-3BA5-D9C6-D124-306488D413A8}"/>
              </a:ext>
            </a:extLst>
          </p:cNvPr>
          <p:cNvPicPr>
            <a:picLocks noChangeAspect="1"/>
          </p:cNvPicPr>
          <p:nvPr/>
        </p:nvPicPr>
        <p:blipFill>
          <a:blip r:embed="rId4"/>
          <a:srcRect t="-180" b="-180"/>
          <a:stretch/>
        </p:blipFill>
        <p:spPr>
          <a:xfrm>
            <a:off x="2048256" y="1143000"/>
            <a:ext cx="190195" cy="152705"/>
          </a:xfrm>
          <a:prstGeom prst="rect">
            <a:avLst/>
          </a:prstGeom>
        </p:spPr>
      </p:pic>
      <p:sp>
        <p:nvSpPr>
          <p:cNvPr id="18" name="Text 14">
            <a:extLst>
              <a:ext uri="{FF2B5EF4-FFF2-40B4-BE49-F238E27FC236}">
                <a16:creationId xmlns:a16="http://schemas.microsoft.com/office/drawing/2014/main" id="{846C4D7F-FD81-774D-820D-FFCA0D77C8CD}"/>
              </a:ext>
            </a:extLst>
          </p:cNvPr>
          <p:cNvSpPr txBox="1"/>
          <p:nvPr/>
        </p:nvSpPr>
        <p:spPr>
          <a:xfrm>
            <a:off x="2048256" y="1314907"/>
            <a:ext cx="1457554" cy="133502"/>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B0BEC5"/>
                </a:solidFill>
                <a:effectLst/>
                <a:uLnTx/>
                <a:uFillTx/>
                <a:latin typeface="Dubai" panose="020B0503030403030204" pitchFamily="34" charset="-78"/>
                <a:ea typeface="Inter" pitchFamily="34" charset="-122"/>
                <a:cs typeface="Dubai" panose="020B0503030403030204" pitchFamily="34" charset="-78"/>
              </a:rPr>
              <a:t>Leaders Mobilized</a:t>
            </a:r>
            <a:endParaRPr kumimoji="0" lang="en-US" sz="800" b="1"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3" name="Text 15">
            <a:extLst>
              <a:ext uri="{FF2B5EF4-FFF2-40B4-BE49-F238E27FC236}">
                <a16:creationId xmlns:a16="http://schemas.microsoft.com/office/drawing/2014/main" id="{09ABA151-BAD7-4296-167A-E93DD33C1459}"/>
              </a:ext>
            </a:extLst>
          </p:cNvPr>
          <p:cNvSpPr txBox="1"/>
          <p:nvPr/>
        </p:nvSpPr>
        <p:spPr>
          <a:xfrm>
            <a:off x="2048256" y="1447495"/>
            <a:ext cx="1457554" cy="305410"/>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0" cap="none" spc="-37"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150+</a:t>
            </a:r>
            <a:endParaRPr kumimoji="0" lang="en-US" sz="21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5" name="Text 16">
            <a:extLst>
              <a:ext uri="{FF2B5EF4-FFF2-40B4-BE49-F238E27FC236}">
                <a16:creationId xmlns:a16="http://schemas.microsoft.com/office/drawing/2014/main" id="{2432A0FB-9B3F-2989-B824-19CEB86F3A38}"/>
              </a:ext>
            </a:extLst>
          </p:cNvPr>
          <p:cNvSpPr txBox="1"/>
          <p:nvPr/>
        </p:nvSpPr>
        <p:spPr>
          <a:xfrm>
            <a:off x="2048256" y="1772107"/>
            <a:ext cx="1457554" cy="114300"/>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0A4AE"/>
                </a:solidFill>
                <a:effectLst/>
                <a:uLnTx/>
                <a:uFillTx/>
                <a:latin typeface="Dubai" panose="020B0503030403030204" pitchFamily="34" charset="-78"/>
                <a:ea typeface="Inter" pitchFamily="34" charset="-122"/>
                <a:cs typeface="Dubai" panose="020B0503030403030204" pitchFamily="34" charset="-78"/>
              </a:rPr>
              <a:t>DEWA leaders mobilized</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6" name="Shape 17">
            <a:extLst>
              <a:ext uri="{FF2B5EF4-FFF2-40B4-BE49-F238E27FC236}">
                <a16:creationId xmlns:a16="http://schemas.microsoft.com/office/drawing/2014/main" id="{B392D067-EBBD-C398-D437-0F23B2DE76B6}"/>
              </a:ext>
            </a:extLst>
          </p:cNvPr>
          <p:cNvSpPr/>
          <p:nvPr/>
        </p:nvSpPr>
        <p:spPr>
          <a:xfrm>
            <a:off x="3619195" y="1047902"/>
            <a:ext cx="1600200" cy="905256"/>
          </a:xfrm>
          <a:prstGeom prst="roundRect">
            <a:avLst>
              <a:gd name="adj" fmla="val 12759"/>
            </a:avLst>
          </a:prstGeom>
          <a:solidFill>
            <a:srgbClr val="FFFFFF">
              <a:alpha val="5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7" name="Shape 18">
            <a:extLst>
              <a:ext uri="{FF2B5EF4-FFF2-40B4-BE49-F238E27FC236}">
                <a16:creationId xmlns:a16="http://schemas.microsoft.com/office/drawing/2014/main" id="{772EF378-5F62-C70A-795D-774909FBBF9C}"/>
              </a:ext>
            </a:extLst>
          </p:cNvPr>
          <p:cNvSpPr/>
          <p:nvPr/>
        </p:nvSpPr>
        <p:spPr>
          <a:xfrm>
            <a:off x="3619195" y="1047902"/>
            <a:ext cx="28346" cy="905256"/>
          </a:xfrm>
          <a:prstGeom prst="roundRect">
            <a:avLst>
              <a:gd name="adj" fmla="val 407476"/>
            </a:avLst>
          </a:prstGeom>
          <a:solidFill>
            <a:srgbClr val="FFC107"/>
          </a:solidFill>
          <a:ln w="12700">
            <a:solidFill>
              <a:srgbClr val="FFC107">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pic>
        <p:nvPicPr>
          <p:cNvPr id="28" name="Image 2" descr="preencoded.png">
            <a:extLst>
              <a:ext uri="{FF2B5EF4-FFF2-40B4-BE49-F238E27FC236}">
                <a16:creationId xmlns:a16="http://schemas.microsoft.com/office/drawing/2014/main" id="{C89A402F-E50B-7E37-8C68-24695AD6FD33}"/>
              </a:ext>
            </a:extLst>
          </p:cNvPr>
          <p:cNvPicPr>
            <a:picLocks noChangeAspect="1"/>
          </p:cNvPicPr>
          <p:nvPr/>
        </p:nvPicPr>
        <p:blipFill>
          <a:blip r:embed="rId5"/>
          <a:srcRect l="-33" r="-33"/>
          <a:stretch/>
        </p:blipFill>
        <p:spPr>
          <a:xfrm>
            <a:off x="3715207" y="1143000"/>
            <a:ext cx="171907" cy="152705"/>
          </a:xfrm>
          <a:prstGeom prst="rect">
            <a:avLst/>
          </a:prstGeom>
        </p:spPr>
      </p:pic>
      <p:sp>
        <p:nvSpPr>
          <p:cNvPr id="29" name="Text 19">
            <a:extLst>
              <a:ext uri="{FF2B5EF4-FFF2-40B4-BE49-F238E27FC236}">
                <a16:creationId xmlns:a16="http://schemas.microsoft.com/office/drawing/2014/main" id="{A830E9B5-A9CD-3140-F114-1BCE5146D22B}"/>
              </a:ext>
            </a:extLst>
          </p:cNvPr>
          <p:cNvSpPr txBox="1"/>
          <p:nvPr/>
        </p:nvSpPr>
        <p:spPr>
          <a:xfrm>
            <a:off x="3715207" y="1314907"/>
            <a:ext cx="1457554" cy="133502"/>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B0BEC5"/>
                </a:solidFill>
                <a:effectLst/>
                <a:uLnTx/>
                <a:uFillTx/>
                <a:latin typeface="Dubai" panose="020B0503030403030204" pitchFamily="34" charset="-78"/>
                <a:ea typeface="Inter" pitchFamily="34" charset="-122"/>
                <a:cs typeface="Dubai" panose="020B0503030403030204" pitchFamily="34" charset="-78"/>
              </a:rPr>
              <a:t>Savings Secured</a:t>
            </a:r>
            <a:endParaRPr kumimoji="0" lang="en-US" sz="800" b="1"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0" name="Text 20">
            <a:extLst>
              <a:ext uri="{FF2B5EF4-FFF2-40B4-BE49-F238E27FC236}">
                <a16:creationId xmlns:a16="http://schemas.microsoft.com/office/drawing/2014/main" id="{8BFF319F-FCFC-C5EA-5EA0-82530DDA3789}"/>
              </a:ext>
            </a:extLst>
          </p:cNvPr>
          <p:cNvSpPr txBox="1"/>
          <p:nvPr/>
        </p:nvSpPr>
        <p:spPr>
          <a:xfrm>
            <a:off x="3715207" y="1447495"/>
            <a:ext cx="1457554" cy="305410"/>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6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AED 350M+</a:t>
            </a:r>
            <a:endParaRPr kumimoji="0" lang="en-US" sz="1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1" name="Text 21">
            <a:extLst>
              <a:ext uri="{FF2B5EF4-FFF2-40B4-BE49-F238E27FC236}">
                <a16:creationId xmlns:a16="http://schemas.microsoft.com/office/drawing/2014/main" id="{D31876E7-EFDE-7BA3-AB23-CA93EC4FB9FF}"/>
              </a:ext>
            </a:extLst>
          </p:cNvPr>
          <p:cNvSpPr txBox="1"/>
          <p:nvPr/>
        </p:nvSpPr>
        <p:spPr>
          <a:xfrm>
            <a:off x="3715207" y="1772107"/>
            <a:ext cx="1457554" cy="114300"/>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0A4AE"/>
                </a:solidFill>
                <a:effectLst/>
                <a:uLnTx/>
                <a:uFillTx/>
                <a:latin typeface="Dubai" panose="020B0503030403030204" pitchFamily="34" charset="-78"/>
                <a:ea typeface="Inter" pitchFamily="34" charset="-122"/>
                <a:cs typeface="Dubai" panose="020B0503030403030204" pitchFamily="34" charset="-78"/>
              </a:rPr>
              <a:t>Under execution (L4)</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2" name="Shape 22">
            <a:extLst>
              <a:ext uri="{FF2B5EF4-FFF2-40B4-BE49-F238E27FC236}">
                <a16:creationId xmlns:a16="http://schemas.microsoft.com/office/drawing/2014/main" id="{27CD9CE1-DD6A-03AE-9868-63FA7A22BF90}"/>
              </a:ext>
            </a:extLst>
          </p:cNvPr>
          <p:cNvSpPr/>
          <p:nvPr/>
        </p:nvSpPr>
        <p:spPr>
          <a:xfrm>
            <a:off x="5286146" y="1047902"/>
            <a:ext cx="1600200" cy="905256"/>
          </a:xfrm>
          <a:prstGeom prst="roundRect">
            <a:avLst>
              <a:gd name="adj" fmla="val 12759"/>
            </a:avLst>
          </a:prstGeom>
          <a:solidFill>
            <a:srgbClr val="FFFFFF">
              <a:alpha val="5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3" name="Shape 23">
            <a:extLst>
              <a:ext uri="{FF2B5EF4-FFF2-40B4-BE49-F238E27FC236}">
                <a16:creationId xmlns:a16="http://schemas.microsoft.com/office/drawing/2014/main" id="{70338C1D-0A4F-9C3E-64B8-812FC56CD532}"/>
              </a:ext>
            </a:extLst>
          </p:cNvPr>
          <p:cNvSpPr/>
          <p:nvPr/>
        </p:nvSpPr>
        <p:spPr>
          <a:xfrm>
            <a:off x="5286146" y="1047902"/>
            <a:ext cx="28346" cy="905256"/>
          </a:xfrm>
          <a:prstGeom prst="roundRect">
            <a:avLst>
              <a:gd name="adj" fmla="val 407476"/>
            </a:avLst>
          </a:prstGeom>
          <a:solidFill>
            <a:srgbClr val="AB47BC"/>
          </a:solidFill>
          <a:ln w="12700">
            <a:solidFill>
              <a:srgbClr val="AB47BC">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pic>
        <p:nvPicPr>
          <p:cNvPr id="34" name="Image 3" descr="preencoded.png">
            <a:extLst>
              <a:ext uri="{FF2B5EF4-FFF2-40B4-BE49-F238E27FC236}">
                <a16:creationId xmlns:a16="http://schemas.microsoft.com/office/drawing/2014/main" id="{5C152F3E-409B-D1DF-9303-68279E96E4A1}"/>
              </a:ext>
            </a:extLst>
          </p:cNvPr>
          <p:cNvPicPr>
            <a:picLocks noChangeAspect="1"/>
          </p:cNvPicPr>
          <p:nvPr/>
        </p:nvPicPr>
        <p:blipFill>
          <a:blip r:embed="rId6"/>
          <a:srcRect/>
          <a:stretch/>
        </p:blipFill>
        <p:spPr>
          <a:xfrm>
            <a:off x="5381244" y="1143000"/>
            <a:ext cx="152705" cy="152705"/>
          </a:xfrm>
          <a:prstGeom prst="rect">
            <a:avLst/>
          </a:prstGeom>
        </p:spPr>
      </p:pic>
      <p:sp>
        <p:nvSpPr>
          <p:cNvPr id="35" name="Text 24">
            <a:extLst>
              <a:ext uri="{FF2B5EF4-FFF2-40B4-BE49-F238E27FC236}">
                <a16:creationId xmlns:a16="http://schemas.microsoft.com/office/drawing/2014/main" id="{4187241C-DFE5-2300-1B12-4F871EA97173}"/>
              </a:ext>
            </a:extLst>
          </p:cNvPr>
          <p:cNvSpPr txBox="1"/>
          <p:nvPr/>
        </p:nvSpPr>
        <p:spPr>
          <a:xfrm>
            <a:off x="5381244" y="1314907"/>
            <a:ext cx="1457554" cy="133502"/>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B0BEC5"/>
                </a:solidFill>
                <a:effectLst/>
                <a:uLnTx/>
                <a:uFillTx/>
                <a:latin typeface="Dubai" panose="020B0503030403030204" pitchFamily="34" charset="-78"/>
                <a:ea typeface="Inter" pitchFamily="34" charset="-122"/>
                <a:cs typeface="Dubai" panose="020B0503030403030204" pitchFamily="34" charset="-78"/>
              </a:rPr>
              <a:t>L4/L5 Validated</a:t>
            </a:r>
            <a:endParaRPr kumimoji="0" lang="en-US" sz="800" b="1"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6" name="Text 25">
            <a:extLst>
              <a:ext uri="{FF2B5EF4-FFF2-40B4-BE49-F238E27FC236}">
                <a16:creationId xmlns:a16="http://schemas.microsoft.com/office/drawing/2014/main" id="{A2B62A72-0BE3-0141-DC10-82EBC5BC964D}"/>
              </a:ext>
            </a:extLst>
          </p:cNvPr>
          <p:cNvSpPr txBox="1"/>
          <p:nvPr/>
        </p:nvSpPr>
        <p:spPr>
          <a:xfrm>
            <a:off x="5381244" y="1447495"/>
            <a:ext cx="1457554" cy="305410"/>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0" cap="none" spc="-37"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200M+</a:t>
            </a:r>
            <a:endParaRPr kumimoji="0" lang="en-US" sz="21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7" name="Text 26">
            <a:extLst>
              <a:ext uri="{FF2B5EF4-FFF2-40B4-BE49-F238E27FC236}">
                <a16:creationId xmlns:a16="http://schemas.microsoft.com/office/drawing/2014/main" id="{182C974F-24D1-EB54-4A53-7191B6422F0F}"/>
              </a:ext>
            </a:extLst>
          </p:cNvPr>
          <p:cNvSpPr txBox="1"/>
          <p:nvPr/>
        </p:nvSpPr>
        <p:spPr>
          <a:xfrm>
            <a:off x="5381244" y="1772107"/>
            <a:ext cx="1457554" cy="114300"/>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0A4AE"/>
                </a:solidFill>
                <a:effectLst/>
                <a:uLnTx/>
                <a:uFillTx/>
                <a:latin typeface="Dubai" panose="020B0503030403030204" pitchFamily="34" charset="-78"/>
                <a:ea typeface="Inter" pitchFamily="34" charset="-122"/>
                <a:cs typeface="Dubai" panose="020B0503030403030204" pitchFamily="34" charset="-78"/>
              </a:rPr>
              <a:t>Finance validation</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8" name="Shape 27">
            <a:extLst>
              <a:ext uri="{FF2B5EF4-FFF2-40B4-BE49-F238E27FC236}">
                <a16:creationId xmlns:a16="http://schemas.microsoft.com/office/drawing/2014/main" id="{F837DD30-107F-5255-28F9-78E3C979FD12}"/>
              </a:ext>
            </a:extLst>
          </p:cNvPr>
          <p:cNvSpPr/>
          <p:nvPr/>
        </p:nvSpPr>
        <p:spPr>
          <a:xfrm>
            <a:off x="6953098" y="1047902"/>
            <a:ext cx="1600200" cy="905256"/>
          </a:xfrm>
          <a:prstGeom prst="roundRect">
            <a:avLst>
              <a:gd name="adj" fmla="val 12759"/>
            </a:avLst>
          </a:prstGeom>
          <a:solidFill>
            <a:srgbClr val="FFFFFF">
              <a:alpha val="5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9" name="Shape 28">
            <a:extLst>
              <a:ext uri="{FF2B5EF4-FFF2-40B4-BE49-F238E27FC236}">
                <a16:creationId xmlns:a16="http://schemas.microsoft.com/office/drawing/2014/main" id="{86682342-C067-220B-F0E1-A667D54B226F}"/>
              </a:ext>
            </a:extLst>
          </p:cNvPr>
          <p:cNvSpPr/>
          <p:nvPr/>
        </p:nvSpPr>
        <p:spPr>
          <a:xfrm>
            <a:off x="6953098" y="1047902"/>
            <a:ext cx="28346" cy="905256"/>
          </a:xfrm>
          <a:prstGeom prst="roundRect">
            <a:avLst>
              <a:gd name="adj" fmla="val 407476"/>
            </a:avLst>
          </a:prstGeom>
          <a:solidFill>
            <a:srgbClr val="29B6F6"/>
          </a:solidFill>
          <a:ln w="12700">
            <a:solidFill>
              <a:srgbClr val="29B6F6">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pic>
        <p:nvPicPr>
          <p:cNvPr id="40" name="Image 4" descr="preencoded.png">
            <a:extLst>
              <a:ext uri="{FF2B5EF4-FFF2-40B4-BE49-F238E27FC236}">
                <a16:creationId xmlns:a16="http://schemas.microsoft.com/office/drawing/2014/main" id="{C68EADE5-ECEF-5874-FEEC-A7FA394ACC31}"/>
              </a:ext>
            </a:extLst>
          </p:cNvPr>
          <p:cNvPicPr>
            <a:picLocks noChangeAspect="1"/>
          </p:cNvPicPr>
          <p:nvPr/>
        </p:nvPicPr>
        <p:blipFill>
          <a:blip r:embed="rId7"/>
          <a:srcRect l="-33" r="-33"/>
          <a:stretch/>
        </p:blipFill>
        <p:spPr>
          <a:xfrm>
            <a:off x="7048195" y="1143000"/>
            <a:ext cx="171907" cy="152705"/>
          </a:xfrm>
          <a:prstGeom prst="rect">
            <a:avLst/>
          </a:prstGeom>
        </p:spPr>
      </p:pic>
      <p:sp>
        <p:nvSpPr>
          <p:cNvPr id="41" name="Text 29">
            <a:extLst>
              <a:ext uri="{FF2B5EF4-FFF2-40B4-BE49-F238E27FC236}">
                <a16:creationId xmlns:a16="http://schemas.microsoft.com/office/drawing/2014/main" id="{7D99D57C-6EE0-D959-2C24-AC7D775A23C5}"/>
              </a:ext>
            </a:extLst>
          </p:cNvPr>
          <p:cNvSpPr txBox="1"/>
          <p:nvPr/>
        </p:nvSpPr>
        <p:spPr>
          <a:xfrm>
            <a:off x="7048195" y="1314907"/>
            <a:ext cx="1457554" cy="133502"/>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B0BEC5"/>
                </a:solidFill>
                <a:effectLst/>
                <a:uLnTx/>
                <a:uFillTx/>
                <a:latin typeface="Dubai" panose="020B0503030403030204" pitchFamily="34" charset="-78"/>
                <a:ea typeface="Inter" pitchFamily="34" charset="-122"/>
                <a:cs typeface="Dubai" panose="020B0503030403030204" pitchFamily="34" charset="-78"/>
              </a:rPr>
              <a:t>Realized in L5</a:t>
            </a:r>
            <a:endParaRPr kumimoji="0" lang="en-US" sz="800" b="1"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2" name="Text 30">
            <a:extLst>
              <a:ext uri="{FF2B5EF4-FFF2-40B4-BE49-F238E27FC236}">
                <a16:creationId xmlns:a16="http://schemas.microsoft.com/office/drawing/2014/main" id="{9606E721-D502-848B-BAA9-A22A4C34C146}"/>
              </a:ext>
            </a:extLst>
          </p:cNvPr>
          <p:cNvSpPr txBox="1"/>
          <p:nvPr/>
        </p:nvSpPr>
        <p:spPr>
          <a:xfrm>
            <a:off x="7048195" y="1447495"/>
            <a:ext cx="1457554" cy="305410"/>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0" cap="none" spc="-37"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31M</a:t>
            </a:r>
            <a:endParaRPr kumimoji="0" lang="en-US" sz="21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3" name="Text 31">
            <a:extLst>
              <a:ext uri="{FF2B5EF4-FFF2-40B4-BE49-F238E27FC236}">
                <a16:creationId xmlns:a16="http://schemas.microsoft.com/office/drawing/2014/main" id="{51F3B3E6-0499-BC63-21EC-C7A1C1F2C553}"/>
              </a:ext>
            </a:extLst>
          </p:cNvPr>
          <p:cNvSpPr txBox="1"/>
          <p:nvPr/>
        </p:nvSpPr>
        <p:spPr>
          <a:xfrm>
            <a:off x="7048195" y="1772107"/>
            <a:ext cx="1457554" cy="114300"/>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0A4AE"/>
                </a:solidFill>
                <a:effectLst/>
                <a:uLnTx/>
                <a:uFillTx/>
                <a:latin typeface="Dubai" panose="020B0503030403030204" pitchFamily="34" charset="-78"/>
                <a:ea typeface="Inter" pitchFamily="34" charset="-122"/>
                <a:cs typeface="Dubai" panose="020B0503030403030204" pitchFamily="34" charset="-78"/>
              </a:rPr>
              <a:t>Till now</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4" name="Shape 32">
            <a:extLst>
              <a:ext uri="{FF2B5EF4-FFF2-40B4-BE49-F238E27FC236}">
                <a16:creationId xmlns:a16="http://schemas.microsoft.com/office/drawing/2014/main" id="{9FDC1B5F-C36B-5008-7E7B-606581153F46}"/>
              </a:ext>
            </a:extLst>
          </p:cNvPr>
          <p:cNvSpPr/>
          <p:nvPr/>
        </p:nvSpPr>
        <p:spPr>
          <a:xfrm>
            <a:off x="8620049" y="1047902"/>
            <a:ext cx="1600200" cy="905256"/>
          </a:xfrm>
          <a:prstGeom prst="roundRect">
            <a:avLst>
              <a:gd name="adj" fmla="val 12759"/>
            </a:avLst>
          </a:prstGeom>
          <a:solidFill>
            <a:srgbClr val="FFFFFF">
              <a:alpha val="5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5" name="Shape 33">
            <a:extLst>
              <a:ext uri="{FF2B5EF4-FFF2-40B4-BE49-F238E27FC236}">
                <a16:creationId xmlns:a16="http://schemas.microsoft.com/office/drawing/2014/main" id="{32C6E2B3-D5C1-4BC4-306B-D64B89713EB8}"/>
              </a:ext>
            </a:extLst>
          </p:cNvPr>
          <p:cNvSpPr/>
          <p:nvPr/>
        </p:nvSpPr>
        <p:spPr>
          <a:xfrm>
            <a:off x="8620049" y="1047902"/>
            <a:ext cx="28346" cy="905256"/>
          </a:xfrm>
          <a:prstGeom prst="roundRect">
            <a:avLst>
              <a:gd name="adj" fmla="val 407476"/>
            </a:avLst>
          </a:prstGeom>
          <a:solidFill>
            <a:srgbClr val="9C27B0"/>
          </a:solidFill>
          <a:ln w="12700">
            <a:solidFill>
              <a:srgbClr val="9C27B0">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pic>
        <p:nvPicPr>
          <p:cNvPr id="46" name="Image 5" descr="preencoded.png">
            <a:extLst>
              <a:ext uri="{FF2B5EF4-FFF2-40B4-BE49-F238E27FC236}">
                <a16:creationId xmlns:a16="http://schemas.microsoft.com/office/drawing/2014/main" id="{5B329D3B-75EA-789B-991C-C4092E39548B}"/>
              </a:ext>
            </a:extLst>
          </p:cNvPr>
          <p:cNvPicPr>
            <a:picLocks noChangeAspect="1"/>
          </p:cNvPicPr>
          <p:nvPr/>
        </p:nvPicPr>
        <p:blipFill>
          <a:blip r:embed="rId8"/>
          <a:srcRect t="-180" b="-180"/>
          <a:stretch/>
        </p:blipFill>
        <p:spPr>
          <a:xfrm>
            <a:off x="8715146" y="1143000"/>
            <a:ext cx="190195" cy="152705"/>
          </a:xfrm>
          <a:prstGeom prst="rect">
            <a:avLst/>
          </a:prstGeom>
        </p:spPr>
      </p:pic>
      <p:sp>
        <p:nvSpPr>
          <p:cNvPr id="47" name="Text 34">
            <a:extLst>
              <a:ext uri="{FF2B5EF4-FFF2-40B4-BE49-F238E27FC236}">
                <a16:creationId xmlns:a16="http://schemas.microsoft.com/office/drawing/2014/main" id="{31C48933-781C-8892-A088-6EBA6C393BBB}"/>
              </a:ext>
            </a:extLst>
          </p:cNvPr>
          <p:cNvSpPr txBox="1"/>
          <p:nvPr/>
        </p:nvSpPr>
        <p:spPr>
          <a:xfrm>
            <a:off x="8715146" y="1314907"/>
            <a:ext cx="1457554" cy="133502"/>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B0BEC5"/>
                </a:solidFill>
                <a:effectLst/>
                <a:uLnTx/>
                <a:uFillTx/>
                <a:latin typeface="Dubai" panose="020B0503030403030204" pitchFamily="34" charset="-78"/>
                <a:ea typeface="Inter" pitchFamily="34" charset="-122"/>
                <a:cs typeface="Dubai" panose="020B0503030403030204" pitchFamily="34" charset="-78"/>
              </a:rPr>
              <a:t>AI Agents/ Automation</a:t>
            </a:r>
            <a:endParaRPr kumimoji="0" lang="en-US" sz="800" b="1"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8" name="Text 35">
            <a:extLst>
              <a:ext uri="{FF2B5EF4-FFF2-40B4-BE49-F238E27FC236}">
                <a16:creationId xmlns:a16="http://schemas.microsoft.com/office/drawing/2014/main" id="{A692707F-E40F-0179-9E56-8EAC2509EFAA}"/>
              </a:ext>
            </a:extLst>
          </p:cNvPr>
          <p:cNvSpPr txBox="1"/>
          <p:nvPr/>
        </p:nvSpPr>
        <p:spPr>
          <a:xfrm>
            <a:off x="8715146" y="1447495"/>
            <a:ext cx="1457554" cy="305410"/>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0" cap="none" spc="-37"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90+</a:t>
            </a:r>
            <a:endParaRPr kumimoji="0" lang="en-US" sz="21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2" name="Text 36">
            <a:extLst>
              <a:ext uri="{FF2B5EF4-FFF2-40B4-BE49-F238E27FC236}">
                <a16:creationId xmlns:a16="http://schemas.microsoft.com/office/drawing/2014/main" id="{2B4F3A26-867D-F389-46E1-CD0B9360043E}"/>
              </a:ext>
            </a:extLst>
          </p:cNvPr>
          <p:cNvSpPr txBox="1"/>
          <p:nvPr/>
        </p:nvSpPr>
        <p:spPr>
          <a:xfrm>
            <a:off x="8715146" y="1772107"/>
            <a:ext cx="1457554" cy="114300"/>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0A4AE"/>
                </a:solidFill>
                <a:effectLst/>
                <a:uLnTx/>
                <a:uFillTx/>
                <a:latin typeface="Dubai" panose="020B0503030403030204" pitchFamily="34" charset="-78"/>
                <a:ea typeface="Inter" pitchFamily="34" charset="-122"/>
                <a:cs typeface="Dubai" panose="020B0503030403030204" pitchFamily="34" charset="-78"/>
              </a:rPr>
              <a:t>Identified initiatives</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3" name="Shape 37">
            <a:extLst>
              <a:ext uri="{FF2B5EF4-FFF2-40B4-BE49-F238E27FC236}">
                <a16:creationId xmlns:a16="http://schemas.microsoft.com/office/drawing/2014/main" id="{1FC1EB09-FBDA-D065-6AE8-2FFC1573FC0D}"/>
              </a:ext>
            </a:extLst>
          </p:cNvPr>
          <p:cNvSpPr/>
          <p:nvPr/>
        </p:nvSpPr>
        <p:spPr>
          <a:xfrm>
            <a:off x="10287000" y="1047902"/>
            <a:ext cx="1600200" cy="905256"/>
          </a:xfrm>
          <a:prstGeom prst="roundRect">
            <a:avLst>
              <a:gd name="adj" fmla="val 12759"/>
            </a:avLst>
          </a:prstGeom>
          <a:solidFill>
            <a:srgbClr val="FFFFFF">
              <a:alpha val="5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4" name="Shape 38">
            <a:extLst>
              <a:ext uri="{FF2B5EF4-FFF2-40B4-BE49-F238E27FC236}">
                <a16:creationId xmlns:a16="http://schemas.microsoft.com/office/drawing/2014/main" id="{5D0DCEB6-407F-D782-9DEC-CA05CE92113F}"/>
              </a:ext>
            </a:extLst>
          </p:cNvPr>
          <p:cNvSpPr/>
          <p:nvPr/>
        </p:nvSpPr>
        <p:spPr>
          <a:xfrm>
            <a:off x="10287000" y="1047902"/>
            <a:ext cx="28346" cy="905256"/>
          </a:xfrm>
          <a:prstGeom prst="roundRect">
            <a:avLst>
              <a:gd name="adj" fmla="val 407476"/>
            </a:avLst>
          </a:prstGeom>
          <a:solidFill>
            <a:srgbClr val="FF5722"/>
          </a:solidFill>
          <a:ln w="12700">
            <a:solidFill>
              <a:srgbClr val="FF5722">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pic>
        <p:nvPicPr>
          <p:cNvPr id="55" name="Image 6" descr="preencoded.png">
            <a:extLst>
              <a:ext uri="{FF2B5EF4-FFF2-40B4-BE49-F238E27FC236}">
                <a16:creationId xmlns:a16="http://schemas.microsoft.com/office/drawing/2014/main" id="{D81FEFB3-C424-C6E7-5B81-469B9A361779}"/>
              </a:ext>
            </a:extLst>
          </p:cNvPr>
          <p:cNvPicPr>
            <a:picLocks noChangeAspect="1"/>
          </p:cNvPicPr>
          <p:nvPr/>
        </p:nvPicPr>
        <p:blipFill>
          <a:blip r:embed="rId9"/>
          <a:srcRect t="-180" b="-180"/>
          <a:stretch/>
        </p:blipFill>
        <p:spPr>
          <a:xfrm>
            <a:off x="10382098" y="1143000"/>
            <a:ext cx="190195" cy="152705"/>
          </a:xfrm>
          <a:prstGeom prst="rect">
            <a:avLst/>
          </a:prstGeom>
        </p:spPr>
      </p:pic>
      <p:sp>
        <p:nvSpPr>
          <p:cNvPr id="56" name="Text 39">
            <a:extLst>
              <a:ext uri="{FF2B5EF4-FFF2-40B4-BE49-F238E27FC236}">
                <a16:creationId xmlns:a16="http://schemas.microsoft.com/office/drawing/2014/main" id="{7584B8C0-36A7-4350-F958-949D1FAB15DD}"/>
              </a:ext>
            </a:extLst>
          </p:cNvPr>
          <p:cNvSpPr txBox="1"/>
          <p:nvPr/>
        </p:nvSpPr>
        <p:spPr>
          <a:xfrm>
            <a:off x="10382098" y="1314907"/>
            <a:ext cx="1457554" cy="133502"/>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B0BEC5"/>
                </a:solidFill>
                <a:effectLst/>
                <a:uLnTx/>
                <a:uFillTx/>
                <a:latin typeface="Dubai" panose="020B0503030403030204" pitchFamily="34" charset="-78"/>
                <a:ea typeface="Inter" pitchFamily="34" charset="-122"/>
                <a:cs typeface="Dubai" panose="020B0503030403030204" pitchFamily="34" charset="-78"/>
              </a:rPr>
              <a:t>Workflow Initiatives</a:t>
            </a:r>
            <a:endParaRPr kumimoji="0" lang="en-US" sz="800" b="1"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7" name="Text 40">
            <a:extLst>
              <a:ext uri="{FF2B5EF4-FFF2-40B4-BE49-F238E27FC236}">
                <a16:creationId xmlns:a16="http://schemas.microsoft.com/office/drawing/2014/main" id="{6D79B250-B77F-CD34-BB9E-FA9C73AE3E22}"/>
              </a:ext>
            </a:extLst>
          </p:cNvPr>
          <p:cNvSpPr txBox="1"/>
          <p:nvPr/>
        </p:nvSpPr>
        <p:spPr>
          <a:xfrm>
            <a:off x="10382098" y="1447495"/>
            <a:ext cx="1457554" cy="305410"/>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0" cap="none" spc="-37"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107</a:t>
            </a:r>
            <a:endParaRPr kumimoji="0" lang="en-US" sz="21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8" name="Text 41">
            <a:extLst>
              <a:ext uri="{FF2B5EF4-FFF2-40B4-BE49-F238E27FC236}">
                <a16:creationId xmlns:a16="http://schemas.microsoft.com/office/drawing/2014/main" id="{A3D32E47-4331-1446-F197-3CAC97F6F934}"/>
              </a:ext>
            </a:extLst>
          </p:cNvPr>
          <p:cNvSpPr txBox="1"/>
          <p:nvPr/>
        </p:nvSpPr>
        <p:spPr>
          <a:xfrm>
            <a:off x="10382098" y="1772107"/>
            <a:ext cx="1457554" cy="114300"/>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0A4AE"/>
                </a:solidFill>
                <a:effectLst/>
                <a:uLnTx/>
                <a:uFillTx/>
                <a:latin typeface="Dubai" panose="020B0503030403030204" pitchFamily="34" charset="-78"/>
                <a:ea typeface="Inter" pitchFamily="34" charset="-122"/>
                <a:cs typeface="Dubai" panose="020B0503030403030204" pitchFamily="34" charset="-78"/>
              </a:rPr>
              <a:t>16% Completed</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9" name="Shape 1">
            <a:extLst>
              <a:ext uri="{FF2B5EF4-FFF2-40B4-BE49-F238E27FC236}">
                <a16:creationId xmlns:a16="http://schemas.microsoft.com/office/drawing/2014/main" id="{10BDAA3D-E3A5-F6F0-83C7-86B1BB94A75F}"/>
              </a:ext>
            </a:extLst>
          </p:cNvPr>
          <p:cNvSpPr/>
          <p:nvPr/>
        </p:nvSpPr>
        <p:spPr>
          <a:xfrm>
            <a:off x="520701" y="935780"/>
            <a:ext cx="11048695" cy="9144"/>
          </a:xfrm>
          <a:prstGeom prst="rect">
            <a:avLst/>
          </a:prstGeom>
          <a:solidFill>
            <a:srgbClr val="FFFFFF">
              <a:alpha val="20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62" name="Shape 33">
            <a:extLst>
              <a:ext uri="{FF2B5EF4-FFF2-40B4-BE49-F238E27FC236}">
                <a16:creationId xmlns:a16="http://schemas.microsoft.com/office/drawing/2014/main" id="{48587DA6-1FDE-3173-7CE2-F5D0F2C8D128}"/>
              </a:ext>
            </a:extLst>
          </p:cNvPr>
          <p:cNvSpPr/>
          <p:nvPr/>
        </p:nvSpPr>
        <p:spPr>
          <a:xfrm>
            <a:off x="286207" y="2127337"/>
            <a:ext cx="8562442" cy="4421124"/>
          </a:xfrm>
          <a:prstGeom prst="roundRect">
            <a:avLst>
              <a:gd name="adj" fmla="val 1103"/>
            </a:avLst>
          </a:prstGeom>
          <a:solidFill>
            <a:srgbClr val="FFFFFF">
              <a:alpha val="5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63" name="Shape 34">
            <a:extLst>
              <a:ext uri="{FF2B5EF4-FFF2-40B4-BE49-F238E27FC236}">
                <a16:creationId xmlns:a16="http://schemas.microsoft.com/office/drawing/2014/main" id="{936846B7-8BDB-34B2-923E-3D31B68F6BB3}"/>
              </a:ext>
            </a:extLst>
          </p:cNvPr>
          <p:cNvSpPr/>
          <p:nvPr/>
        </p:nvSpPr>
        <p:spPr>
          <a:xfrm>
            <a:off x="448056" y="2517786"/>
            <a:ext cx="2638044" cy="9144"/>
          </a:xfrm>
          <a:prstGeom prst="rect">
            <a:avLst/>
          </a:prstGeom>
          <a:solidFill>
            <a:srgbClr val="FB923C">
              <a:alpha val="30000"/>
            </a:srgbClr>
          </a:solidFill>
          <a:ln w="12700">
            <a:solidFill>
              <a:srgbClr val="FB923C">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48" name="Text 35">
            <a:extLst>
              <a:ext uri="{FF2B5EF4-FFF2-40B4-BE49-F238E27FC236}">
                <a16:creationId xmlns:a16="http://schemas.microsoft.com/office/drawing/2014/main" id="{B55AFDEA-B48C-8037-0B7A-F9FF09BF0BC3}"/>
              </a:ext>
            </a:extLst>
          </p:cNvPr>
          <p:cNvSpPr txBox="1"/>
          <p:nvPr/>
        </p:nvSpPr>
        <p:spPr>
          <a:xfrm>
            <a:off x="448056" y="2289186"/>
            <a:ext cx="2744114" cy="191110"/>
          </a:xfrm>
          <a:prstGeom prst="rect">
            <a:avLst/>
          </a:prstGeom>
          <a:solidFill>
            <a:srgbClr val="FFFFFF">
              <a:alpha val="0"/>
            </a:srgbClr>
          </a:solidFill>
          <a:ln>
            <a:solidFill>
              <a:srgbClr val="FFFFFF">
                <a:alpha val="0"/>
              </a:srgbClr>
            </a:solid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26" normalizeH="0" baseline="0" noProof="0" dirty="0">
                <a:ln>
                  <a:noFill/>
                </a:ln>
                <a:solidFill>
                  <a:srgbClr val="FB923C"/>
                </a:solidFill>
                <a:effectLst/>
                <a:uLnTx/>
                <a:uFillTx/>
                <a:latin typeface="Dubai" panose="020B0503030403030204" pitchFamily="34" charset="-78"/>
                <a:ea typeface="Inter" pitchFamily="34" charset="-122"/>
                <a:cs typeface="Dubai" panose="020B0503030403030204" pitchFamily="34" charset="-78"/>
              </a:rPr>
              <a:t>Billing Division</a:t>
            </a:r>
            <a:endParaRPr kumimoji="0" lang="en-US" sz="10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grpSp>
        <p:nvGrpSpPr>
          <p:cNvPr id="449" name="Group 448">
            <a:extLst>
              <a:ext uri="{FF2B5EF4-FFF2-40B4-BE49-F238E27FC236}">
                <a16:creationId xmlns:a16="http://schemas.microsoft.com/office/drawing/2014/main" id="{48959D24-A61A-EB0A-B07F-B2CE84C8325D}"/>
              </a:ext>
            </a:extLst>
          </p:cNvPr>
          <p:cNvGrpSpPr/>
          <p:nvPr/>
        </p:nvGrpSpPr>
        <p:grpSpPr>
          <a:xfrm>
            <a:off x="448056" y="2675179"/>
            <a:ext cx="2676449" cy="1147456"/>
            <a:chOff x="466344" y="2756118"/>
            <a:chExt cx="2676449" cy="1147456"/>
          </a:xfrm>
        </p:grpSpPr>
        <p:sp>
          <p:nvSpPr>
            <p:cNvPr id="450" name="Shape 71">
              <a:extLst>
                <a:ext uri="{FF2B5EF4-FFF2-40B4-BE49-F238E27FC236}">
                  <a16:creationId xmlns:a16="http://schemas.microsoft.com/office/drawing/2014/main" id="{75FD448A-4CD2-C77C-4B30-E233B7A4979A}"/>
                </a:ext>
              </a:extLst>
            </p:cNvPr>
            <p:cNvSpPr/>
            <p:nvPr/>
          </p:nvSpPr>
          <p:spPr>
            <a:xfrm>
              <a:off x="504749" y="2756118"/>
              <a:ext cx="2638044" cy="1143000"/>
            </a:xfrm>
            <a:prstGeom prst="roundRect">
              <a:avLst>
                <a:gd name="adj" fmla="val 10667"/>
              </a:avLst>
            </a:prstGeom>
            <a:solidFill>
              <a:srgbClr val="1A2F36"/>
            </a:solidFill>
            <a:ln w="12700">
              <a:solidFill>
                <a:srgbClr val="2A4047"/>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51" name="Shape 37">
              <a:extLst>
                <a:ext uri="{FF2B5EF4-FFF2-40B4-BE49-F238E27FC236}">
                  <a16:creationId xmlns:a16="http://schemas.microsoft.com/office/drawing/2014/main" id="{E066046A-812F-F412-9533-E9674E2E5AB4}"/>
                </a:ext>
              </a:extLst>
            </p:cNvPr>
            <p:cNvSpPr/>
            <p:nvPr/>
          </p:nvSpPr>
          <p:spPr>
            <a:xfrm>
              <a:off x="466344" y="2760574"/>
              <a:ext cx="38405" cy="1143000"/>
            </a:xfrm>
            <a:prstGeom prst="roundRect">
              <a:avLst>
                <a:gd name="adj" fmla="val 317459"/>
              </a:avLst>
            </a:prstGeom>
            <a:solidFill>
              <a:srgbClr val="22C55E"/>
            </a:solidFill>
            <a:ln w="12700">
              <a:solidFill>
                <a:srgbClr val="22C55E">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52" name="Text 38">
              <a:extLst>
                <a:ext uri="{FF2B5EF4-FFF2-40B4-BE49-F238E27FC236}">
                  <a16:creationId xmlns:a16="http://schemas.microsoft.com/office/drawing/2014/main" id="{DD6DFE81-55BF-7299-F7A5-0BA3279E6B04}"/>
                </a:ext>
              </a:extLst>
            </p:cNvPr>
            <p:cNvSpPr txBox="1"/>
            <p:nvPr/>
          </p:nvSpPr>
          <p:spPr>
            <a:xfrm>
              <a:off x="619049" y="2884018"/>
              <a:ext cx="1981505" cy="143561"/>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AMI Reconnection Automation</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53" name="Shape 39">
              <a:extLst>
                <a:ext uri="{FF2B5EF4-FFF2-40B4-BE49-F238E27FC236}">
                  <a16:creationId xmlns:a16="http://schemas.microsoft.com/office/drawing/2014/main" id="{5E961F67-2879-1F1A-A1AA-2BB02E16EAC3}"/>
                </a:ext>
              </a:extLst>
            </p:cNvPr>
            <p:cNvSpPr/>
            <p:nvPr/>
          </p:nvSpPr>
          <p:spPr>
            <a:xfrm>
              <a:off x="2511425" y="2800405"/>
              <a:ext cx="547242" cy="197543"/>
            </a:xfrm>
            <a:prstGeom prst="roundRect">
              <a:avLst>
                <a:gd name="adj" fmla="val 265869"/>
              </a:avLst>
            </a:prstGeom>
            <a:solidFill>
              <a:srgbClr val="14532D"/>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54" name="Text 40">
              <a:extLst>
                <a:ext uri="{FF2B5EF4-FFF2-40B4-BE49-F238E27FC236}">
                  <a16:creationId xmlns:a16="http://schemas.microsoft.com/office/drawing/2014/main" id="{30DF4C65-7E2A-7330-06D4-88F0A7D2C8A5}"/>
                </a:ext>
              </a:extLst>
            </p:cNvPr>
            <p:cNvSpPr txBox="1"/>
            <p:nvPr/>
          </p:nvSpPr>
          <p:spPr>
            <a:xfrm>
              <a:off x="2478962" y="2841923"/>
              <a:ext cx="579705" cy="126219"/>
            </a:xfrm>
            <a:prstGeom prst="rect">
              <a:avLst/>
            </a:prstGeom>
            <a:solidFill>
              <a:srgbClr val="FFFFFF">
                <a:alpha val="0"/>
              </a:srgbClr>
            </a:solidFill>
            <a:ln>
              <a:solidFill>
                <a:srgbClr val="FFFFFF">
                  <a:alpha val="0"/>
                </a:srgbClr>
              </a:solidFill>
            </a:ln>
          </p:spPr>
          <p:txBody>
            <a:bodyPr wrap="square" lIns="63500" tIns="25400" rIns="63500" bIns="254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rPr>
                <a:t> </a:t>
              </a:r>
              <a:r>
                <a:rPr kumimoji="0" lang="en-US" sz="7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rPr>
                <a:t>live: Feb'26</a:t>
              </a:r>
              <a:endParaRPr kumimoji="0" lang="en-US" sz="8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endParaRPr>
            </a:p>
          </p:txBody>
        </p:sp>
        <p:sp>
          <p:nvSpPr>
            <p:cNvPr id="455" name="Shape 41">
              <a:extLst>
                <a:ext uri="{FF2B5EF4-FFF2-40B4-BE49-F238E27FC236}">
                  <a16:creationId xmlns:a16="http://schemas.microsoft.com/office/drawing/2014/main" id="{FB3E03BC-D5C7-F101-1FFB-C34FBC8DD008}"/>
                </a:ext>
              </a:extLst>
            </p:cNvPr>
            <p:cNvSpPr/>
            <p:nvPr/>
          </p:nvSpPr>
          <p:spPr>
            <a:xfrm>
              <a:off x="619049" y="3119933"/>
              <a:ext cx="1143000" cy="579258"/>
            </a:xfrm>
            <a:prstGeom prst="roundRect">
              <a:avLst>
                <a:gd name="adj" fmla="val 37906"/>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56" name="Text 42">
              <a:extLst>
                <a:ext uri="{FF2B5EF4-FFF2-40B4-BE49-F238E27FC236}">
                  <a16:creationId xmlns:a16="http://schemas.microsoft.com/office/drawing/2014/main" id="{B4203CA9-1418-C924-A95B-47B9E188C57D}"/>
                </a:ext>
              </a:extLst>
            </p:cNvPr>
            <p:cNvSpPr txBox="1"/>
            <p:nvPr/>
          </p:nvSpPr>
          <p:spPr>
            <a:xfrm>
              <a:off x="638251" y="3177540"/>
              <a:ext cx="1105510" cy="191110"/>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ADE80"/>
                  </a:solidFill>
                  <a:effectLst/>
                  <a:uLnTx/>
                  <a:uFillTx/>
                  <a:latin typeface="Dubai" panose="020B0503030403030204" pitchFamily="34" charset="-78"/>
                  <a:ea typeface="Inter" pitchFamily="34" charset="-122"/>
                  <a:cs typeface="Dubai" panose="020B0503030403030204" pitchFamily="34" charset="-78"/>
                </a:rPr>
                <a:t>2,929</a:t>
              </a:r>
              <a:endParaRPr kumimoji="0" lang="en-US" sz="10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57" name="Text 43">
              <a:extLst>
                <a:ext uri="{FF2B5EF4-FFF2-40B4-BE49-F238E27FC236}">
                  <a16:creationId xmlns:a16="http://schemas.microsoft.com/office/drawing/2014/main" id="{BAB3B5E8-48E1-BDF7-E327-2E55F4A259D5}"/>
                </a:ext>
              </a:extLst>
            </p:cNvPr>
            <p:cNvSpPr txBox="1"/>
            <p:nvPr/>
          </p:nvSpPr>
          <p:spPr>
            <a:xfrm>
              <a:off x="647395" y="3450338"/>
              <a:ext cx="1105510" cy="12435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CA3AF"/>
                  </a:solidFill>
                  <a:effectLst/>
                  <a:uLnTx/>
                  <a:uFillTx/>
                  <a:latin typeface="Dubai" panose="020B0503030403030204" pitchFamily="34" charset="-78"/>
                  <a:ea typeface="Inter" pitchFamily="34" charset="-122"/>
                  <a:cs typeface="Dubai" panose="020B0503030403030204" pitchFamily="34" charset="-78"/>
                </a:rPr>
                <a:t>Unauthorized Reconnections</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58" name="Shape 44">
              <a:extLst>
                <a:ext uri="{FF2B5EF4-FFF2-40B4-BE49-F238E27FC236}">
                  <a16:creationId xmlns:a16="http://schemas.microsoft.com/office/drawing/2014/main" id="{0222B24F-82BD-13BC-F536-67960125D3E4}"/>
                </a:ext>
              </a:extLst>
            </p:cNvPr>
            <p:cNvSpPr/>
            <p:nvPr/>
          </p:nvSpPr>
          <p:spPr>
            <a:xfrm>
              <a:off x="1837944" y="3119933"/>
              <a:ext cx="1143000" cy="579258"/>
            </a:xfrm>
            <a:prstGeom prst="roundRect">
              <a:avLst>
                <a:gd name="adj" fmla="val 37906"/>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59" name="Text 45">
              <a:extLst>
                <a:ext uri="{FF2B5EF4-FFF2-40B4-BE49-F238E27FC236}">
                  <a16:creationId xmlns:a16="http://schemas.microsoft.com/office/drawing/2014/main" id="{C02B10C6-7FE2-C40A-EBC5-CC9481BE4904}"/>
                </a:ext>
              </a:extLst>
            </p:cNvPr>
            <p:cNvSpPr txBox="1"/>
            <p:nvPr/>
          </p:nvSpPr>
          <p:spPr>
            <a:xfrm>
              <a:off x="1857146" y="3202941"/>
              <a:ext cx="1105510" cy="191110"/>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B923C"/>
                  </a:solidFill>
                  <a:effectLst/>
                  <a:uLnTx/>
                  <a:uFillTx/>
                  <a:latin typeface="Dubai" panose="020B0503030403030204" pitchFamily="34" charset="-78"/>
                  <a:ea typeface="Inter" pitchFamily="34" charset="-122"/>
                  <a:cs typeface="Dubai" panose="020B0503030403030204" pitchFamily="34" charset="-78"/>
                </a:rPr>
                <a:t>268</a:t>
              </a:r>
              <a:endParaRPr kumimoji="0" lang="en-US" sz="10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60" name="Text 46">
              <a:extLst>
                <a:ext uri="{FF2B5EF4-FFF2-40B4-BE49-F238E27FC236}">
                  <a16:creationId xmlns:a16="http://schemas.microsoft.com/office/drawing/2014/main" id="{A452684D-E4AC-927C-1399-E9B46F74679B}"/>
                </a:ext>
              </a:extLst>
            </p:cNvPr>
            <p:cNvSpPr txBox="1"/>
            <p:nvPr/>
          </p:nvSpPr>
          <p:spPr>
            <a:xfrm>
              <a:off x="1875434" y="3441938"/>
              <a:ext cx="1105510" cy="12435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CA3AF"/>
                  </a:solidFill>
                  <a:effectLst/>
                  <a:uLnTx/>
                  <a:uFillTx/>
                  <a:latin typeface="Dubai" panose="020B0503030403030204" pitchFamily="34" charset="-78"/>
                  <a:ea typeface="Inter" pitchFamily="34" charset="-122"/>
                  <a:cs typeface="Dubai" panose="020B0503030403030204" pitchFamily="34" charset="-78"/>
                </a:rPr>
                <a:t>Auto reconnection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CA3AF"/>
                  </a:solidFill>
                  <a:effectLst/>
                  <a:uLnTx/>
                  <a:uFillTx/>
                  <a:latin typeface="Dubai" panose="020B0503030403030204" pitchFamily="34" charset="-78"/>
                  <a:ea typeface="Inter" pitchFamily="34" charset="-122"/>
                  <a:cs typeface="Dubai" panose="020B0503030403030204" pitchFamily="34" charset="-78"/>
                </a:rPr>
                <a:t>Orders</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grpSp>
      <p:sp>
        <p:nvSpPr>
          <p:cNvPr id="461" name="Shape 47">
            <a:extLst>
              <a:ext uri="{FF2B5EF4-FFF2-40B4-BE49-F238E27FC236}">
                <a16:creationId xmlns:a16="http://schemas.microsoft.com/office/drawing/2014/main" id="{67234541-005F-FE8E-EFF1-B89FFB744A46}"/>
              </a:ext>
            </a:extLst>
          </p:cNvPr>
          <p:cNvSpPr/>
          <p:nvPr/>
        </p:nvSpPr>
        <p:spPr>
          <a:xfrm>
            <a:off x="448056" y="3927791"/>
            <a:ext cx="2638044" cy="1143000"/>
          </a:xfrm>
          <a:prstGeom prst="roundRect">
            <a:avLst>
              <a:gd name="adj" fmla="val 10667"/>
            </a:avLst>
          </a:prstGeom>
          <a:solidFill>
            <a:srgbClr val="1A2F36"/>
          </a:solidFill>
          <a:ln w="12700">
            <a:solidFill>
              <a:srgbClr val="2A4047"/>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62" name="Shape 48">
            <a:extLst>
              <a:ext uri="{FF2B5EF4-FFF2-40B4-BE49-F238E27FC236}">
                <a16:creationId xmlns:a16="http://schemas.microsoft.com/office/drawing/2014/main" id="{5022A738-79DC-A4C4-2D9F-BE9644BEB27F}"/>
              </a:ext>
            </a:extLst>
          </p:cNvPr>
          <p:cNvSpPr/>
          <p:nvPr/>
        </p:nvSpPr>
        <p:spPr>
          <a:xfrm>
            <a:off x="448056" y="3927791"/>
            <a:ext cx="38405" cy="1143000"/>
          </a:xfrm>
          <a:prstGeom prst="roundRect">
            <a:avLst>
              <a:gd name="adj" fmla="val 317459"/>
            </a:avLst>
          </a:prstGeom>
          <a:solidFill>
            <a:srgbClr val="22C55E"/>
          </a:solidFill>
          <a:ln w="12700">
            <a:solidFill>
              <a:srgbClr val="22C55E">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63" name="Text 49">
            <a:extLst>
              <a:ext uri="{FF2B5EF4-FFF2-40B4-BE49-F238E27FC236}">
                <a16:creationId xmlns:a16="http://schemas.microsoft.com/office/drawing/2014/main" id="{D75DC611-E986-626A-77BB-C5934FAFCB37}"/>
              </a:ext>
            </a:extLst>
          </p:cNvPr>
          <p:cNvSpPr txBox="1"/>
          <p:nvPr/>
        </p:nvSpPr>
        <p:spPr>
          <a:xfrm>
            <a:off x="600760" y="4052149"/>
            <a:ext cx="1821509" cy="111557"/>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EV Card Block/Unblock Automation</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64" name="Shape 52">
            <a:extLst>
              <a:ext uri="{FF2B5EF4-FFF2-40B4-BE49-F238E27FC236}">
                <a16:creationId xmlns:a16="http://schemas.microsoft.com/office/drawing/2014/main" id="{9A89B56B-3A0C-6611-687D-AF001FB682CF}"/>
              </a:ext>
            </a:extLst>
          </p:cNvPr>
          <p:cNvSpPr/>
          <p:nvPr/>
        </p:nvSpPr>
        <p:spPr>
          <a:xfrm>
            <a:off x="600761" y="4288064"/>
            <a:ext cx="1144800" cy="578343"/>
          </a:xfrm>
          <a:prstGeom prst="roundRect">
            <a:avLst>
              <a:gd name="adj" fmla="val 37906"/>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65" name="Text 53">
            <a:extLst>
              <a:ext uri="{FF2B5EF4-FFF2-40B4-BE49-F238E27FC236}">
                <a16:creationId xmlns:a16="http://schemas.microsoft.com/office/drawing/2014/main" id="{4B810B8C-AEFB-F104-DDDC-166A27E68B1C}"/>
              </a:ext>
            </a:extLst>
          </p:cNvPr>
          <p:cNvSpPr txBox="1"/>
          <p:nvPr/>
        </p:nvSpPr>
        <p:spPr>
          <a:xfrm>
            <a:off x="619963" y="4373991"/>
            <a:ext cx="1105510" cy="191110"/>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100%</a:t>
            </a:r>
            <a:endParaRPr kumimoji="0" lang="en-US" sz="10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66" name="Text 54">
            <a:extLst>
              <a:ext uri="{FF2B5EF4-FFF2-40B4-BE49-F238E27FC236}">
                <a16:creationId xmlns:a16="http://schemas.microsoft.com/office/drawing/2014/main" id="{6A6479BC-E009-E249-D431-3E6B8CB360BD}"/>
              </a:ext>
            </a:extLst>
          </p:cNvPr>
          <p:cNvSpPr txBox="1"/>
          <p:nvPr/>
        </p:nvSpPr>
        <p:spPr>
          <a:xfrm>
            <a:off x="619963" y="4561266"/>
            <a:ext cx="1105510" cy="12435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CA3AF"/>
                </a:solidFill>
                <a:effectLst/>
                <a:uLnTx/>
                <a:uFillTx/>
                <a:latin typeface="Dubai" panose="020B0503030403030204" pitchFamily="34" charset="-78"/>
                <a:ea typeface="Inter" pitchFamily="34" charset="-122"/>
                <a:cs typeface="Dubai" panose="020B0503030403030204" pitchFamily="34" charset="-78"/>
              </a:rPr>
              <a:t>Automation</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67" name="Shape 55">
            <a:extLst>
              <a:ext uri="{FF2B5EF4-FFF2-40B4-BE49-F238E27FC236}">
                <a16:creationId xmlns:a16="http://schemas.microsoft.com/office/drawing/2014/main" id="{C351C9B7-EFD4-0568-C6D1-8299E1BDD00E}"/>
              </a:ext>
            </a:extLst>
          </p:cNvPr>
          <p:cNvSpPr/>
          <p:nvPr/>
        </p:nvSpPr>
        <p:spPr>
          <a:xfrm>
            <a:off x="1819656" y="4288064"/>
            <a:ext cx="1144800" cy="578343"/>
          </a:xfrm>
          <a:prstGeom prst="roundRect">
            <a:avLst>
              <a:gd name="adj" fmla="val 37906"/>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68" name="Text 56">
            <a:extLst>
              <a:ext uri="{FF2B5EF4-FFF2-40B4-BE49-F238E27FC236}">
                <a16:creationId xmlns:a16="http://schemas.microsoft.com/office/drawing/2014/main" id="{C1B2AA12-32A8-6219-6A3A-D8C71AB38C76}"/>
              </a:ext>
            </a:extLst>
          </p:cNvPr>
          <p:cNvSpPr txBox="1"/>
          <p:nvPr/>
        </p:nvSpPr>
        <p:spPr>
          <a:xfrm>
            <a:off x="1838858" y="4373991"/>
            <a:ext cx="1105510" cy="191110"/>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B923C"/>
                </a:solidFill>
                <a:effectLst/>
                <a:uLnTx/>
                <a:uFillTx/>
                <a:latin typeface="Dubai" panose="020B0503030403030204" pitchFamily="34" charset="-78"/>
                <a:ea typeface="Inter" pitchFamily="34" charset="-122"/>
                <a:cs typeface="Dubai" panose="020B0503030403030204" pitchFamily="34" charset="-78"/>
              </a:rPr>
              <a:t>780+</a:t>
            </a:r>
            <a:endParaRPr kumimoji="0" lang="en-US" sz="10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74" name="Text 57">
            <a:extLst>
              <a:ext uri="{FF2B5EF4-FFF2-40B4-BE49-F238E27FC236}">
                <a16:creationId xmlns:a16="http://schemas.microsoft.com/office/drawing/2014/main" id="{67F020CF-95D6-C1D2-80C5-CD47D38BB5FF}"/>
              </a:ext>
            </a:extLst>
          </p:cNvPr>
          <p:cNvSpPr txBox="1"/>
          <p:nvPr/>
        </p:nvSpPr>
        <p:spPr>
          <a:xfrm>
            <a:off x="1838858" y="4608863"/>
            <a:ext cx="1105510" cy="12435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CA3AF"/>
                </a:solidFill>
                <a:effectLst/>
                <a:uLnTx/>
                <a:uFillTx/>
                <a:latin typeface="Dubai" panose="020B0503030403030204" pitchFamily="34" charset="-78"/>
                <a:ea typeface="Inter" pitchFamily="34" charset="-122"/>
                <a:cs typeface="Dubai" panose="020B0503030403030204" pitchFamily="34" charset="-78"/>
              </a:rPr>
              <a:t>EV Cards blocked/ unblocked</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75" name="Shape 58">
            <a:extLst>
              <a:ext uri="{FF2B5EF4-FFF2-40B4-BE49-F238E27FC236}">
                <a16:creationId xmlns:a16="http://schemas.microsoft.com/office/drawing/2014/main" id="{D9518047-ABCB-54C0-9B98-1CDD9540BA62}"/>
              </a:ext>
            </a:extLst>
          </p:cNvPr>
          <p:cNvSpPr/>
          <p:nvPr/>
        </p:nvSpPr>
        <p:spPr>
          <a:xfrm>
            <a:off x="448056" y="5175946"/>
            <a:ext cx="2638044" cy="1237047"/>
          </a:xfrm>
          <a:prstGeom prst="roundRect">
            <a:avLst>
              <a:gd name="adj" fmla="val 10667"/>
            </a:avLst>
          </a:prstGeom>
          <a:solidFill>
            <a:srgbClr val="1A2F36"/>
          </a:solidFill>
          <a:ln w="12700">
            <a:solidFill>
              <a:srgbClr val="2A4047"/>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88" name="Shape 59">
            <a:extLst>
              <a:ext uri="{FF2B5EF4-FFF2-40B4-BE49-F238E27FC236}">
                <a16:creationId xmlns:a16="http://schemas.microsoft.com/office/drawing/2014/main" id="{987C91B7-9158-83FF-A0BA-53A5C8952C05}"/>
              </a:ext>
            </a:extLst>
          </p:cNvPr>
          <p:cNvSpPr/>
          <p:nvPr/>
        </p:nvSpPr>
        <p:spPr>
          <a:xfrm>
            <a:off x="448056" y="5175946"/>
            <a:ext cx="38405" cy="1237047"/>
          </a:xfrm>
          <a:prstGeom prst="roundRect">
            <a:avLst>
              <a:gd name="adj" fmla="val 317459"/>
            </a:avLst>
          </a:prstGeom>
          <a:solidFill>
            <a:srgbClr val="22C55E"/>
          </a:solidFill>
          <a:ln w="12700">
            <a:solidFill>
              <a:srgbClr val="22C55E">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89" name="Text 60">
            <a:extLst>
              <a:ext uri="{FF2B5EF4-FFF2-40B4-BE49-F238E27FC236}">
                <a16:creationId xmlns:a16="http://schemas.microsoft.com/office/drawing/2014/main" id="{775944AC-8ECA-1B5E-A080-8EEFFE4C6B8C}"/>
              </a:ext>
            </a:extLst>
          </p:cNvPr>
          <p:cNvSpPr txBox="1"/>
          <p:nvPr/>
        </p:nvSpPr>
        <p:spPr>
          <a:xfrm>
            <a:off x="600761" y="5300305"/>
            <a:ext cx="1876348" cy="185623"/>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Security  Deposit Refund Automation</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90" name="Shape 63">
            <a:extLst>
              <a:ext uri="{FF2B5EF4-FFF2-40B4-BE49-F238E27FC236}">
                <a16:creationId xmlns:a16="http://schemas.microsoft.com/office/drawing/2014/main" id="{2C7B09F6-EC34-5453-5891-46FABEA81DC3}"/>
              </a:ext>
            </a:extLst>
          </p:cNvPr>
          <p:cNvSpPr/>
          <p:nvPr/>
        </p:nvSpPr>
        <p:spPr>
          <a:xfrm>
            <a:off x="600761" y="5485928"/>
            <a:ext cx="1143000" cy="413599"/>
          </a:xfrm>
          <a:prstGeom prst="roundRect">
            <a:avLst>
              <a:gd name="adj" fmla="val 37906"/>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91" name="Text 64">
            <a:extLst>
              <a:ext uri="{FF2B5EF4-FFF2-40B4-BE49-F238E27FC236}">
                <a16:creationId xmlns:a16="http://schemas.microsoft.com/office/drawing/2014/main" id="{C40432AC-533D-235E-A109-E0FA4775C4D0}"/>
              </a:ext>
            </a:extLst>
          </p:cNvPr>
          <p:cNvSpPr txBox="1"/>
          <p:nvPr/>
        </p:nvSpPr>
        <p:spPr>
          <a:xfrm>
            <a:off x="600761" y="5530474"/>
            <a:ext cx="1105510" cy="210221"/>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91.4%</a:t>
            </a:r>
            <a:endParaRPr kumimoji="0" lang="en-US" sz="10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92" name="Text 65">
            <a:extLst>
              <a:ext uri="{FF2B5EF4-FFF2-40B4-BE49-F238E27FC236}">
                <a16:creationId xmlns:a16="http://schemas.microsoft.com/office/drawing/2014/main" id="{5F161CE5-6F74-876E-F9DD-9D8C5F046F89}"/>
              </a:ext>
            </a:extLst>
          </p:cNvPr>
          <p:cNvSpPr txBox="1"/>
          <p:nvPr/>
        </p:nvSpPr>
        <p:spPr>
          <a:xfrm>
            <a:off x="600761" y="5698606"/>
            <a:ext cx="1105510" cy="136794"/>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CA3AF"/>
                </a:solidFill>
                <a:effectLst/>
                <a:uLnTx/>
                <a:uFillTx/>
                <a:latin typeface="Dubai" panose="020B0503030403030204" pitchFamily="34" charset="-78"/>
                <a:ea typeface="Inter" pitchFamily="34" charset="-122"/>
                <a:cs typeface="Dubai" panose="020B0503030403030204" pitchFamily="34" charset="-78"/>
              </a:rPr>
              <a:t>Automation</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93" name="Shape 66">
            <a:extLst>
              <a:ext uri="{FF2B5EF4-FFF2-40B4-BE49-F238E27FC236}">
                <a16:creationId xmlns:a16="http://schemas.microsoft.com/office/drawing/2014/main" id="{0ADFD526-ACD1-0D32-6968-361FBBD6C5A9}"/>
              </a:ext>
            </a:extLst>
          </p:cNvPr>
          <p:cNvSpPr/>
          <p:nvPr/>
        </p:nvSpPr>
        <p:spPr>
          <a:xfrm>
            <a:off x="1819656" y="5485928"/>
            <a:ext cx="1143000" cy="413599"/>
          </a:xfrm>
          <a:prstGeom prst="roundRect">
            <a:avLst>
              <a:gd name="adj" fmla="val 37906"/>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94" name="Text 67">
            <a:extLst>
              <a:ext uri="{FF2B5EF4-FFF2-40B4-BE49-F238E27FC236}">
                <a16:creationId xmlns:a16="http://schemas.microsoft.com/office/drawing/2014/main" id="{61C4777A-E160-1E21-BA2E-6BB047E2CAFE}"/>
              </a:ext>
            </a:extLst>
          </p:cNvPr>
          <p:cNvSpPr txBox="1"/>
          <p:nvPr/>
        </p:nvSpPr>
        <p:spPr>
          <a:xfrm>
            <a:off x="1819656" y="5530474"/>
            <a:ext cx="1105510" cy="210221"/>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DD4BF"/>
                </a:solidFill>
                <a:effectLst/>
                <a:uLnTx/>
                <a:uFillTx/>
                <a:latin typeface="Dubai" panose="020B0503030403030204" pitchFamily="34" charset="-78"/>
                <a:ea typeface="Inter" pitchFamily="34" charset="-122"/>
                <a:cs typeface="Dubai" panose="020B0503030403030204" pitchFamily="34" charset="-78"/>
              </a:rPr>
              <a:t>&lt;30min</a:t>
            </a:r>
            <a:endParaRPr kumimoji="0" lang="en-US" sz="10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95" name="Text 68">
            <a:extLst>
              <a:ext uri="{FF2B5EF4-FFF2-40B4-BE49-F238E27FC236}">
                <a16:creationId xmlns:a16="http://schemas.microsoft.com/office/drawing/2014/main" id="{535B2370-C0F3-D999-2B65-FCE3E7E4603A}"/>
              </a:ext>
            </a:extLst>
          </p:cNvPr>
          <p:cNvSpPr txBox="1"/>
          <p:nvPr/>
        </p:nvSpPr>
        <p:spPr>
          <a:xfrm>
            <a:off x="1819656" y="5698606"/>
            <a:ext cx="1105510" cy="136794"/>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CA3AF"/>
                </a:solidFill>
                <a:effectLst/>
                <a:uLnTx/>
                <a:uFillTx/>
                <a:latin typeface="Dubai" panose="020B0503030403030204" pitchFamily="34" charset="-78"/>
                <a:ea typeface="Inter" pitchFamily="34" charset="-122"/>
                <a:cs typeface="Dubai" panose="020B0503030403030204" pitchFamily="34" charset="-78"/>
              </a:rPr>
              <a:t>SLA (Was 3 days)</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97" name="Shape 69">
            <a:extLst>
              <a:ext uri="{FF2B5EF4-FFF2-40B4-BE49-F238E27FC236}">
                <a16:creationId xmlns:a16="http://schemas.microsoft.com/office/drawing/2014/main" id="{CB19EBB2-232D-D129-B22D-C2E0C6B56189}"/>
              </a:ext>
            </a:extLst>
          </p:cNvPr>
          <p:cNvSpPr/>
          <p:nvPr/>
        </p:nvSpPr>
        <p:spPr>
          <a:xfrm>
            <a:off x="3239719" y="2517786"/>
            <a:ext cx="2638044" cy="9144"/>
          </a:xfrm>
          <a:prstGeom prst="rect">
            <a:avLst/>
          </a:prstGeom>
          <a:solidFill>
            <a:srgbClr val="60A5FA">
              <a:alpha val="30000"/>
            </a:srgbClr>
          </a:solidFill>
          <a:ln w="12700">
            <a:solidFill>
              <a:srgbClr val="60A5FA">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35" name="Text 70">
            <a:extLst>
              <a:ext uri="{FF2B5EF4-FFF2-40B4-BE49-F238E27FC236}">
                <a16:creationId xmlns:a16="http://schemas.microsoft.com/office/drawing/2014/main" id="{F1754659-22DF-8729-E6AF-93C4C5DA62A3}"/>
              </a:ext>
            </a:extLst>
          </p:cNvPr>
          <p:cNvSpPr txBox="1"/>
          <p:nvPr/>
        </p:nvSpPr>
        <p:spPr>
          <a:xfrm>
            <a:off x="3239719" y="2289186"/>
            <a:ext cx="2744114" cy="191110"/>
          </a:xfrm>
          <a:prstGeom prst="rect">
            <a:avLst/>
          </a:prstGeom>
          <a:solidFill>
            <a:srgbClr val="FFFFFF">
              <a:alpha val="0"/>
            </a:srgbClr>
          </a:solidFill>
          <a:ln>
            <a:solidFill>
              <a:srgbClr val="FFFFFF">
                <a:alpha val="0"/>
              </a:srgbClr>
            </a:solid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26" normalizeH="0" baseline="0" noProof="0" dirty="0">
                <a:ln>
                  <a:noFill/>
                </a:ln>
                <a:solidFill>
                  <a:srgbClr val="60A5FA"/>
                </a:solidFill>
                <a:effectLst/>
                <a:uLnTx/>
                <a:uFillTx/>
                <a:latin typeface="Dubai" panose="020B0503030403030204" pitchFamily="34" charset="-78"/>
                <a:ea typeface="Inter" pitchFamily="34" charset="-122"/>
                <a:cs typeface="Dubai" panose="020B0503030403030204" pitchFamily="34" charset="-78"/>
              </a:rPr>
              <a:t>Finance Division</a:t>
            </a:r>
            <a:endParaRPr kumimoji="0" lang="en-US" sz="10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36" name="Shape 71">
            <a:extLst>
              <a:ext uri="{FF2B5EF4-FFF2-40B4-BE49-F238E27FC236}">
                <a16:creationId xmlns:a16="http://schemas.microsoft.com/office/drawing/2014/main" id="{81D11C07-74FA-1D53-193B-27E75E0485F2}"/>
              </a:ext>
            </a:extLst>
          </p:cNvPr>
          <p:cNvSpPr/>
          <p:nvPr/>
        </p:nvSpPr>
        <p:spPr>
          <a:xfrm>
            <a:off x="3239719" y="2679635"/>
            <a:ext cx="2638044" cy="1143000"/>
          </a:xfrm>
          <a:prstGeom prst="roundRect">
            <a:avLst>
              <a:gd name="adj" fmla="val 10667"/>
            </a:avLst>
          </a:prstGeom>
          <a:solidFill>
            <a:srgbClr val="1A2F36"/>
          </a:solidFill>
          <a:ln w="12700">
            <a:solidFill>
              <a:srgbClr val="2A4047"/>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37" name="Shape 72">
            <a:extLst>
              <a:ext uri="{FF2B5EF4-FFF2-40B4-BE49-F238E27FC236}">
                <a16:creationId xmlns:a16="http://schemas.microsoft.com/office/drawing/2014/main" id="{9BE72617-8805-7F23-F3CD-4E26B32AD595}"/>
              </a:ext>
            </a:extLst>
          </p:cNvPr>
          <p:cNvSpPr/>
          <p:nvPr/>
        </p:nvSpPr>
        <p:spPr>
          <a:xfrm>
            <a:off x="3239719" y="2679635"/>
            <a:ext cx="38405" cy="1143000"/>
          </a:xfrm>
          <a:prstGeom prst="roundRect">
            <a:avLst>
              <a:gd name="adj" fmla="val 317459"/>
            </a:avLst>
          </a:prstGeom>
          <a:solidFill>
            <a:srgbClr val="3B82F6"/>
          </a:solidFill>
          <a:ln w="12700">
            <a:solidFill>
              <a:srgbClr val="3B82F6">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38" name="Text 73">
            <a:extLst>
              <a:ext uri="{FF2B5EF4-FFF2-40B4-BE49-F238E27FC236}">
                <a16:creationId xmlns:a16="http://schemas.microsoft.com/office/drawing/2014/main" id="{59F1E442-14D3-8A93-B92B-3678DE4BE950}"/>
              </a:ext>
            </a:extLst>
          </p:cNvPr>
          <p:cNvSpPr txBox="1"/>
          <p:nvPr/>
        </p:nvSpPr>
        <p:spPr>
          <a:xfrm>
            <a:off x="3391510" y="2803079"/>
            <a:ext cx="1621231" cy="143561"/>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AI Supplier Invoice Verification</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39" name="Shape 76">
            <a:extLst>
              <a:ext uri="{FF2B5EF4-FFF2-40B4-BE49-F238E27FC236}">
                <a16:creationId xmlns:a16="http://schemas.microsoft.com/office/drawing/2014/main" id="{947B090E-45FD-6BCF-39AA-78A38832D2E8}"/>
              </a:ext>
            </a:extLst>
          </p:cNvPr>
          <p:cNvSpPr/>
          <p:nvPr/>
        </p:nvSpPr>
        <p:spPr>
          <a:xfrm>
            <a:off x="3391510" y="3149060"/>
            <a:ext cx="761695" cy="352044"/>
          </a:xfrm>
          <a:prstGeom prst="roundRect">
            <a:avLst>
              <a:gd name="adj" fmla="val 56160"/>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40" name="Text 77">
            <a:extLst>
              <a:ext uri="{FF2B5EF4-FFF2-40B4-BE49-F238E27FC236}">
                <a16:creationId xmlns:a16="http://schemas.microsoft.com/office/drawing/2014/main" id="{73F558B0-EB69-CC04-6530-7DC9B422F6AD}"/>
              </a:ext>
            </a:extLst>
          </p:cNvPr>
          <p:cNvSpPr txBox="1"/>
          <p:nvPr/>
        </p:nvSpPr>
        <p:spPr>
          <a:xfrm>
            <a:off x="3391510" y="3187465"/>
            <a:ext cx="762610" cy="152705"/>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36000</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41" name="Text 78">
            <a:extLst>
              <a:ext uri="{FF2B5EF4-FFF2-40B4-BE49-F238E27FC236}">
                <a16:creationId xmlns:a16="http://schemas.microsoft.com/office/drawing/2014/main" id="{C0889D68-AE74-A499-CB12-3EA75CD64DDC}"/>
              </a:ext>
            </a:extLst>
          </p:cNvPr>
          <p:cNvSpPr txBox="1"/>
          <p:nvPr/>
        </p:nvSpPr>
        <p:spPr>
          <a:xfrm>
            <a:off x="3391510" y="3340169"/>
            <a:ext cx="762610" cy="12435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7280"/>
                </a:solidFill>
                <a:effectLst/>
                <a:uLnTx/>
                <a:uFillTx/>
                <a:latin typeface="Dubai" panose="020B0503030403030204" pitchFamily="34" charset="-78"/>
                <a:ea typeface="Inter" pitchFamily="34" charset="-122"/>
                <a:cs typeface="Dubai" panose="020B0503030403030204" pitchFamily="34" charset="-78"/>
              </a:rPr>
              <a:t>Annual Req</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42" name="Shape 79">
            <a:extLst>
              <a:ext uri="{FF2B5EF4-FFF2-40B4-BE49-F238E27FC236}">
                <a16:creationId xmlns:a16="http://schemas.microsoft.com/office/drawing/2014/main" id="{BBC4B2A5-36B9-76E4-2284-F4107B84C2CD}"/>
              </a:ext>
            </a:extLst>
          </p:cNvPr>
          <p:cNvSpPr/>
          <p:nvPr/>
        </p:nvSpPr>
        <p:spPr>
          <a:xfrm>
            <a:off x="4191610" y="3149060"/>
            <a:ext cx="761695" cy="352044"/>
          </a:xfrm>
          <a:prstGeom prst="roundRect">
            <a:avLst>
              <a:gd name="adj" fmla="val 56160"/>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43" name="Text 80">
            <a:extLst>
              <a:ext uri="{FF2B5EF4-FFF2-40B4-BE49-F238E27FC236}">
                <a16:creationId xmlns:a16="http://schemas.microsoft.com/office/drawing/2014/main" id="{AA7B4B2B-05E0-8DD1-51DF-25815C6B037F}"/>
              </a:ext>
            </a:extLst>
          </p:cNvPr>
          <p:cNvSpPr txBox="1"/>
          <p:nvPr/>
        </p:nvSpPr>
        <p:spPr>
          <a:xfrm>
            <a:off x="4191610" y="3187465"/>
            <a:ext cx="762610" cy="152705"/>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0A5FA"/>
                </a:solidFill>
                <a:effectLst/>
                <a:uLnTx/>
                <a:uFillTx/>
                <a:latin typeface="Dubai" panose="020B0503030403030204" pitchFamily="34" charset="-78"/>
                <a:ea typeface="Inter" pitchFamily="34" charset="-122"/>
                <a:cs typeface="Dubai" panose="020B0503030403030204" pitchFamily="34" charset="-78"/>
              </a:rPr>
              <a:t>1.2k</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44" name="Text 81">
            <a:extLst>
              <a:ext uri="{FF2B5EF4-FFF2-40B4-BE49-F238E27FC236}">
                <a16:creationId xmlns:a16="http://schemas.microsoft.com/office/drawing/2014/main" id="{3BBF25DA-3862-3223-3CBC-D0A46A4E1008}"/>
              </a:ext>
            </a:extLst>
          </p:cNvPr>
          <p:cNvSpPr txBox="1"/>
          <p:nvPr/>
        </p:nvSpPr>
        <p:spPr>
          <a:xfrm>
            <a:off x="4191610" y="3340169"/>
            <a:ext cx="762610" cy="12435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6B7280"/>
                </a:solidFill>
                <a:effectLst/>
                <a:uLnTx/>
                <a:uFillTx/>
                <a:latin typeface="Dubai" panose="020B0503030403030204" pitchFamily="34" charset="-78"/>
                <a:ea typeface="Inter" pitchFamily="34" charset="-122"/>
                <a:cs typeface="Dubai" panose="020B0503030403030204" pitchFamily="34" charset="-78"/>
              </a:rPr>
              <a:t>Manhours Saved</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45" name="Shape 82">
            <a:extLst>
              <a:ext uri="{FF2B5EF4-FFF2-40B4-BE49-F238E27FC236}">
                <a16:creationId xmlns:a16="http://schemas.microsoft.com/office/drawing/2014/main" id="{6B821572-9396-8F16-9ADB-44A1FC8C39C3}"/>
              </a:ext>
            </a:extLst>
          </p:cNvPr>
          <p:cNvSpPr/>
          <p:nvPr/>
        </p:nvSpPr>
        <p:spPr>
          <a:xfrm>
            <a:off x="4991710" y="3149060"/>
            <a:ext cx="761695" cy="352044"/>
          </a:xfrm>
          <a:prstGeom prst="roundRect">
            <a:avLst>
              <a:gd name="adj" fmla="val 56160"/>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46" name="Text 83">
            <a:extLst>
              <a:ext uri="{FF2B5EF4-FFF2-40B4-BE49-F238E27FC236}">
                <a16:creationId xmlns:a16="http://schemas.microsoft.com/office/drawing/2014/main" id="{21AA25EE-2F68-7D71-E21F-7DA23B6ED6D2}"/>
              </a:ext>
            </a:extLst>
          </p:cNvPr>
          <p:cNvSpPr txBox="1"/>
          <p:nvPr/>
        </p:nvSpPr>
        <p:spPr>
          <a:xfrm>
            <a:off x="4991710" y="3187465"/>
            <a:ext cx="762610" cy="152705"/>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ADE80"/>
                </a:solidFill>
                <a:effectLst/>
                <a:uLnTx/>
                <a:uFillTx/>
                <a:latin typeface="Dubai" panose="020B0503030403030204" pitchFamily="34" charset="-78"/>
                <a:ea typeface="Inter" pitchFamily="34" charset="-122"/>
                <a:cs typeface="Dubai" panose="020B0503030403030204" pitchFamily="34" charset="-78"/>
              </a:rPr>
              <a:t>80%</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47" name="Text 84">
            <a:extLst>
              <a:ext uri="{FF2B5EF4-FFF2-40B4-BE49-F238E27FC236}">
                <a16:creationId xmlns:a16="http://schemas.microsoft.com/office/drawing/2014/main" id="{026E46B8-BEEB-BD1B-F4E7-B1A6D1DF79E9}"/>
              </a:ext>
            </a:extLst>
          </p:cNvPr>
          <p:cNvSpPr txBox="1"/>
          <p:nvPr/>
        </p:nvSpPr>
        <p:spPr>
          <a:xfrm>
            <a:off x="4991710" y="3340169"/>
            <a:ext cx="762610" cy="12435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7280"/>
                </a:solidFill>
                <a:effectLst/>
                <a:uLnTx/>
                <a:uFillTx/>
                <a:latin typeface="Dubai" panose="020B0503030403030204" pitchFamily="34" charset="-78"/>
                <a:ea typeface="Inter" pitchFamily="34" charset="-122"/>
                <a:cs typeface="Dubai" panose="020B0503030403030204" pitchFamily="34" charset="-78"/>
              </a:rPr>
              <a:t>Automation</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48" name="Shape 85">
            <a:extLst>
              <a:ext uri="{FF2B5EF4-FFF2-40B4-BE49-F238E27FC236}">
                <a16:creationId xmlns:a16="http://schemas.microsoft.com/office/drawing/2014/main" id="{B0F84251-C7ED-5E98-D1CB-B22731A9C60B}"/>
              </a:ext>
            </a:extLst>
          </p:cNvPr>
          <p:cNvSpPr/>
          <p:nvPr/>
        </p:nvSpPr>
        <p:spPr>
          <a:xfrm>
            <a:off x="3239719" y="3927791"/>
            <a:ext cx="2638044" cy="1143000"/>
          </a:xfrm>
          <a:prstGeom prst="roundRect">
            <a:avLst>
              <a:gd name="adj" fmla="val 10667"/>
            </a:avLst>
          </a:prstGeom>
          <a:solidFill>
            <a:srgbClr val="1A2F36"/>
          </a:solidFill>
          <a:ln w="12700">
            <a:solidFill>
              <a:srgbClr val="2A4047"/>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49" name="Shape 86">
            <a:extLst>
              <a:ext uri="{FF2B5EF4-FFF2-40B4-BE49-F238E27FC236}">
                <a16:creationId xmlns:a16="http://schemas.microsoft.com/office/drawing/2014/main" id="{CC50798C-AFA5-2AC1-3A8A-424479EF4E00}"/>
              </a:ext>
            </a:extLst>
          </p:cNvPr>
          <p:cNvSpPr/>
          <p:nvPr/>
        </p:nvSpPr>
        <p:spPr>
          <a:xfrm>
            <a:off x="3239719" y="3927791"/>
            <a:ext cx="38405" cy="1143000"/>
          </a:xfrm>
          <a:prstGeom prst="roundRect">
            <a:avLst>
              <a:gd name="adj" fmla="val 317459"/>
            </a:avLst>
          </a:prstGeom>
          <a:solidFill>
            <a:srgbClr val="3B82F6"/>
          </a:solidFill>
          <a:ln w="12700">
            <a:solidFill>
              <a:srgbClr val="3B82F6">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50" name="Text 87">
            <a:extLst>
              <a:ext uri="{FF2B5EF4-FFF2-40B4-BE49-F238E27FC236}">
                <a16:creationId xmlns:a16="http://schemas.microsoft.com/office/drawing/2014/main" id="{F3818D5B-DAFE-9F94-96AF-86FD8589F945}"/>
              </a:ext>
            </a:extLst>
          </p:cNvPr>
          <p:cNvSpPr txBox="1"/>
          <p:nvPr/>
        </p:nvSpPr>
        <p:spPr>
          <a:xfrm>
            <a:off x="3391510" y="4052149"/>
            <a:ext cx="1798624" cy="111557"/>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Custom Duty Exemption Automation</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51" name="Shape 90">
            <a:extLst>
              <a:ext uri="{FF2B5EF4-FFF2-40B4-BE49-F238E27FC236}">
                <a16:creationId xmlns:a16="http://schemas.microsoft.com/office/drawing/2014/main" id="{A0ACC788-209B-737F-968B-167E1A9C5BCE}"/>
              </a:ext>
            </a:extLst>
          </p:cNvPr>
          <p:cNvSpPr/>
          <p:nvPr/>
        </p:nvSpPr>
        <p:spPr>
          <a:xfrm>
            <a:off x="3391510" y="4372734"/>
            <a:ext cx="761695" cy="352044"/>
          </a:xfrm>
          <a:prstGeom prst="roundRect">
            <a:avLst>
              <a:gd name="adj" fmla="val 56160"/>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52" name="Text 91">
            <a:extLst>
              <a:ext uri="{FF2B5EF4-FFF2-40B4-BE49-F238E27FC236}">
                <a16:creationId xmlns:a16="http://schemas.microsoft.com/office/drawing/2014/main" id="{3D6B9787-50AC-A298-202B-C42B0F97FD70}"/>
              </a:ext>
            </a:extLst>
          </p:cNvPr>
          <p:cNvSpPr txBox="1"/>
          <p:nvPr/>
        </p:nvSpPr>
        <p:spPr>
          <a:xfrm>
            <a:off x="3391510" y="4410225"/>
            <a:ext cx="762610" cy="152705"/>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1.2k</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53" name="Text 92">
            <a:extLst>
              <a:ext uri="{FF2B5EF4-FFF2-40B4-BE49-F238E27FC236}">
                <a16:creationId xmlns:a16="http://schemas.microsoft.com/office/drawing/2014/main" id="{D122221F-2248-1FB4-13CB-D68ED71AD752}"/>
              </a:ext>
            </a:extLst>
          </p:cNvPr>
          <p:cNvSpPr txBox="1"/>
          <p:nvPr/>
        </p:nvSpPr>
        <p:spPr>
          <a:xfrm>
            <a:off x="3391510" y="4562929"/>
            <a:ext cx="762610" cy="12435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7280"/>
                </a:solidFill>
                <a:effectLst/>
                <a:uLnTx/>
                <a:uFillTx/>
                <a:latin typeface="Dubai" panose="020B0503030403030204" pitchFamily="34" charset="-78"/>
                <a:ea typeface="Inter" pitchFamily="34" charset="-122"/>
                <a:cs typeface="Dubai" panose="020B0503030403030204" pitchFamily="34" charset="-78"/>
              </a:rPr>
              <a:t>Annual Req.</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54" name="Shape 93">
            <a:extLst>
              <a:ext uri="{FF2B5EF4-FFF2-40B4-BE49-F238E27FC236}">
                <a16:creationId xmlns:a16="http://schemas.microsoft.com/office/drawing/2014/main" id="{BC58B8BF-341F-7F59-0D47-8717DE457634}"/>
              </a:ext>
            </a:extLst>
          </p:cNvPr>
          <p:cNvSpPr/>
          <p:nvPr/>
        </p:nvSpPr>
        <p:spPr>
          <a:xfrm>
            <a:off x="4191610" y="4372734"/>
            <a:ext cx="761695" cy="352044"/>
          </a:xfrm>
          <a:prstGeom prst="roundRect">
            <a:avLst>
              <a:gd name="adj" fmla="val 56160"/>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55" name="Text 94">
            <a:extLst>
              <a:ext uri="{FF2B5EF4-FFF2-40B4-BE49-F238E27FC236}">
                <a16:creationId xmlns:a16="http://schemas.microsoft.com/office/drawing/2014/main" id="{EC73795D-8D5C-B956-7622-8A6CC1935DDD}"/>
              </a:ext>
            </a:extLst>
          </p:cNvPr>
          <p:cNvSpPr txBox="1"/>
          <p:nvPr/>
        </p:nvSpPr>
        <p:spPr>
          <a:xfrm>
            <a:off x="4191610" y="4410225"/>
            <a:ext cx="762610" cy="152705"/>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0A5FA"/>
                </a:solidFill>
                <a:effectLst/>
                <a:uLnTx/>
                <a:uFillTx/>
                <a:latin typeface="Dubai" panose="020B0503030403030204" pitchFamily="34" charset="-78"/>
                <a:ea typeface="Inter" pitchFamily="34" charset="-122"/>
                <a:cs typeface="Dubai" panose="020B0503030403030204" pitchFamily="34" charset="-78"/>
              </a:rPr>
              <a:t>2.4k</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56" name="Text 95">
            <a:extLst>
              <a:ext uri="{FF2B5EF4-FFF2-40B4-BE49-F238E27FC236}">
                <a16:creationId xmlns:a16="http://schemas.microsoft.com/office/drawing/2014/main" id="{C08493A1-2429-42DD-9B85-30404D83D7D8}"/>
              </a:ext>
            </a:extLst>
          </p:cNvPr>
          <p:cNvSpPr txBox="1"/>
          <p:nvPr/>
        </p:nvSpPr>
        <p:spPr>
          <a:xfrm>
            <a:off x="4191610" y="4562929"/>
            <a:ext cx="762610" cy="12435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7280"/>
                </a:solidFill>
                <a:effectLst/>
                <a:uLnTx/>
                <a:uFillTx/>
                <a:latin typeface="Dubai" panose="020B0503030403030204" pitchFamily="34" charset="-78"/>
                <a:ea typeface="Inter" pitchFamily="34" charset="-122"/>
                <a:cs typeface="Dubai" panose="020B0503030403030204" pitchFamily="34" charset="-78"/>
              </a:rPr>
              <a:t>Manhours Saved</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57" name="Shape 96">
            <a:extLst>
              <a:ext uri="{FF2B5EF4-FFF2-40B4-BE49-F238E27FC236}">
                <a16:creationId xmlns:a16="http://schemas.microsoft.com/office/drawing/2014/main" id="{40D7A49A-235E-F451-EA7C-97FCF6FFC8AD}"/>
              </a:ext>
            </a:extLst>
          </p:cNvPr>
          <p:cNvSpPr/>
          <p:nvPr/>
        </p:nvSpPr>
        <p:spPr>
          <a:xfrm>
            <a:off x="4991710" y="4372734"/>
            <a:ext cx="761695" cy="352044"/>
          </a:xfrm>
          <a:prstGeom prst="roundRect">
            <a:avLst>
              <a:gd name="adj" fmla="val 56160"/>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58" name="Text 97">
            <a:extLst>
              <a:ext uri="{FF2B5EF4-FFF2-40B4-BE49-F238E27FC236}">
                <a16:creationId xmlns:a16="http://schemas.microsoft.com/office/drawing/2014/main" id="{71D35D83-F098-E582-26FC-6E8709B30CCA}"/>
              </a:ext>
            </a:extLst>
          </p:cNvPr>
          <p:cNvSpPr txBox="1"/>
          <p:nvPr/>
        </p:nvSpPr>
        <p:spPr>
          <a:xfrm>
            <a:off x="4991710" y="4410225"/>
            <a:ext cx="762610" cy="152705"/>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ADE80"/>
                </a:solidFill>
                <a:effectLst/>
                <a:uLnTx/>
                <a:uFillTx/>
                <a:latin typeface="Dubai" panose="020B0503030403030204" pitchFamily="34" charset="-78"/>
                <a:ea typeface="Inter" pitchFamily="34" charset="-122"/>
                <a:cs typeface="Dubai" panose="020B0503030403030204" pitchFamily="34" charset="-78"/>
              </a:rPr>
              <a:t>75%</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59" name="Text 98">
            <a:extLst>
              <a:ext uri="{FF2B5EF4-FFF2-40B4-BE49-F238E27FC236}">
                <a16:creationId xmlns:a16="http://schemas.microsoft.com/office/drawing/2014/main" id="{FAD6C947-AA31-E44C-2E4A-45D15B6A09CF}"/>
              </a:ext>
            </a:extLst>
          </p:cNvPr>
          <p:cNvSpPr txBox="1"/>
          <p:nvPr/>
        </p:nvSpPr>
        <p:spPr>
          <a:xfrm>
            <a:off x="4991710" y="4562929"/>
            <a:ext cx="762610" cy="12435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7280"/>
                </a:solidFill>
                <a:effectLst/>
                <a:uLnTx/>
                <a:uFillTx/>
                <a:latin typeface="Dubai" panose="020B0503030403030204" pitchFamily="34" charset="-78"/>
                <a:ea typeface="Inter" pitchFamily="34" charset="-122"/>
                <a:cs typeface="Dubai" panose="020B0503030403030204" pitchFamily="34" charset="-78"/>
              </a:rPr>
              <a:t>Automation</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60" name="Shape 99">
            <a:extLst>
              <a:ext uri="{FF2B5EF4-FFF2-40B4-BE49-F238E27FC236}">
                <a16:creationId xmlns:a16="http://schemas.microsoft.com/office/drawing/2014/main" id="{1D4B1A8A-4778-3CFE-6240-162C38D0D2AA}"/>
              </a:ext>
            </a:extLst>
          </p:cNvPr>
          <p:cNvSpPr/>
          <p:nvPr/>
        </p:nvSpPr>
        <p:spPr>
          <a:xfrm>
            <a:off x="3239719" y="5175946"/>
            <a:ext cx="2638044" cy="1237047"/>
          </a:xfrm>
          <a:prstGeom prst="roundRect">
            <a:avLst>
              <a:gd name="adj" fmla="val 10667"/>
            </a:avLst>
          </a:prstGeom>
          <a:solidFill>
            <a:srgbClr val="1A2F36"/>
          </a:solidFill>
          <a:ln w="12700">
            <a:solidFill>
              <a:srgbClr val="2A4047"/>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61" name="Shape 100">
            <a:extLst>
              <a:ext uri="{FF2B5EF4-FFF2-40B4-BE49-F238E27FC236}">
                <a16:creationId xmlns:a16="http://schemas.microsoft.com/office/drawing/2014/main" id="{AB8E098F-1430-ECA6-2F56-CA68249C13D8}"/>
              </a:ext>
            </a:extLst>
          </p:cNvPr>
          <p:cNvSpPr/>
          <p:nvPr/>
        </p:nvSpPr>
        <p:spPr>
          <a:xfrm>
            <a:off x="3239719" y="5175946"/>
            <a:ext cx="38405" cy="1237047"/>
          </a:xfrm>
          <a:prstGeom prst="roundRect">
            <a:avLst>
              <a:gd name="adj" fmla="val 317459"/>
            </a:avLst>
          </a:prstGeom>
          <a:solidFill>
            <a:srgbClr val="3B82F6"/>
          </a:solidFill>
          <a:ln w="12700">
            <a:solidFill>
              <a:srgbClr val="3B82F6">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62" name="Text 101">
            <a:extLst>
              <a:ext uri="{FF2B5EF4-FFF2-40B4-BE49-F238E27FC236}">
                <a16:creationId xmlns:a16="http://schemas.microsoft.com/office/drawing/2014/main" id="{8CBFDDDA-20BB-61A0-B3A3-B6834D2BA98F}"/>
              </a:ext>
            </a:extLst>
          </p:cNvPr>
          <p:cNvSpPr txBox="1"/>
          <p:nvPr/>
        </p:nvSpPr>
        <p:spPr>
          <a:xfrm>
            <a:off x="3391510" y="5300305"/>
            <a:ext cx="1541678" cy="143561"/>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Smart Guarantee Admin</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63" name="Shape 104">
            <a:extLst>
              <a:ext uri="{FF2B5EF4-FFF2-40B4-BE49-F238E27FC236}">
                <a16:creationId xmlns:a16="http://schemas.microsoft.com/office/drawing/2014/main" id="{B4D43FBD-5154-B16A-39CB-1FABE3527238}"/>
              </a:ext>
            </a:extLst>
          </p:cNvPr>
          <p:cNvSpPr/>
          <p:nvPr/>
        </p:nvSpPr>
        <p:spPr>
          <a:xfrm>
            <a:off x="3391510" y="5612423"/>
            <a:ext cx="761695" cy="352044"/>
          </a:xfrm>
          <a:prstGeom prst="roundRect">
            <a:avLst>
              <a:gd name="adj" fmla="val 56160"/>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64" name="Text 105">
            <a:extLst>
              <a:ext uri="{FF2B5EF4-FFF2-40B4-BE49-F238E27FC236}">
                <a16:creationId xmlns:a16="http://schemas.microsoft.com/office/drawing/2014/main" id="{5B6AC765-2CC2-1C1C-CC37-3ED0F2307151}"/>
              </a:ext>
            </a:extLst>
          </p:cNvPr>
          <p:cNvSpPr txBox="1"/>
          <p:nvPr/>
        </p:nvSpPr>
        <p:spPr>
          <a:xfrm>
            <a:off x="3391510" y="5650828"/>
            <a:ext cx="762610" cy="152705"/>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1.2k</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65" name="Text 106">
            <a:extLst>
              <a:ext uri="{FF2B5EF4-FFF2-40B4-BE49-F238E27FC236}">
                <a16:creationId xmlns:a16="http://schemas.microsoft.com/office/drawing/2014/main" id="{36C5A1CA-7949-4DF1-B6FC-03152A3ABFC0}"/>
              </a:ext>
            </a:extLst>
          </p:cNvPr>
          <p:cNvSpPr txBox="1"/>
          <p:nvPr/>
        </p:nvSpPr>
        <p:spPr>
          <a:xfrm>
            <a:off x="3391510" y="5802618"/>
            <a:ext cx="762610" cy="12435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7280"/>
                </a:solidFill>
                <a:effectLst/>
                <a:uLnTx/>
                <a:uFillTx/>
                <a:latin typeface="Dubai" panose="020B0503030403030204" pitchFamily="34" charset="-78"/>
                <a:ea typeface="Inter" pitchFamily="34" charset="-122"/>
                <a:cs typeface="Dubai" panose="020B0503030403030204" pitchFamily="34" charset="-78"/>
              </a:rPr>
              <a:t>Annual Req</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66" name="Shape 107">
            <a:extLst>
              <a:ext uri="{FF2B5EF4-FFF2-40B4-BE49-F238E27FC236}">
                <a16:creationId xmlns:a16="http://schemas.microsoft.com/office/drawing/2014/main" id="{942E2227-B5D0-1AB6-554D-00237A3F8384}"/>
              </a:ext>
            </a:extLst>
          </p:cNvPr>
          <p:cNvSpPr/>
          <p:nvPr/>
        </p:nvSpPr>
        <p:spPr>
          <a:xfrm>
            <a:off x="4191610" y="5612423"/>
            <a:ext cx="761695" cy="352044"/>
          </a:xfrm>
          <a:prstGeom prst="roundRect">
            <a:avLst>
              <a:gd name="adj" fmla="val 56160"/>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67" name="Text 108">
            <a:extLst>
              <a:ext uri="{FF2B5EF4-FFF2-40B4-BE49-F238E27FC236}">
                <a16:creationId xmlns:a16="http://schemas.microsoft.com/office/drawing/2014/main" id="{F8C14143-D2AE-D786-E54B-88F54586C8BE}"/>
              </a:ext>
            </a:extLst>
          </p:cNvPr>
          <p:cNvSpPr txBox="1"/>
          <p:nvPr/>
        </p:nvSpPr>
        <p:spPr>
          <a:xfrm>
            <a:off x="4191610" y="5650828"/>
            <a:ext cx="762610" cy="152705"/>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0A5FA"/>
                </a:solidFill>
                <a:effectLst/>
                <a:uLnTx/>
                <a:uFillTx/>
                <a:latin typeface="Dubai" panose="020B0503030403030204" pitchFamily="34" charset="-78"/>
                <a:ea typeface="Inter" pitchFamily="34" charset="-122"/>
                <a:cs typeface="Dubai" panose="020B0503030403030204" pitchFamily="34" charset="-78"/>
              </a:rPr>
              <a:t>480</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68" name="Text 109">
            <a:extLst>
              <a:ext uri="{FF2B5EF4-FFF2-40B4-BE49-F238E27FC236}">
                <a16:creationId xmlns:a16="http://schemas.microsoft.com/office/drawing/2014/main" id="{D8554380-1876-BA69-370E-77F5A60051DD}"/>
              </a:ext>
            </a:extLst>
          </p:cNvPr>
          <p:cNvSpPr txBox="1"/>
          <p:nvPr/>
        </p:nvSpPr>
        <p:spPr>
          <a:xfrm>
            <a:off x="4191610" y="5802618"/>
            <a:ext cx="762610" cy="12435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7280"/>
                </a:solidFill>
                <a:effectLst/>
                <a:uLnTx/>
                <a:uFillTx/>
                <a:latin typeface="Dubai" panose="020B0503030403030204" pitchFamily="34" charset="-78"/>
                <a:ea typeface="Inter" pitchFamily="34" charset="-122"/>
                <a:cs typeface="Dubai" panose="020B0503030403030204" pitchFamily="34" charset="-78"/>
              </a:rPr>
              <a:t>Manhours Saved</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69" name="Shape 110">
            <a:extLst>
              <a:ext uri="{FF2B5EF4-FFF2-40B4-BE49-F238E27FC236}">
                <a16:creationId xmlns:a16="http://schemas.microsoft.com/office/drawing/2014/main" id="{C9305475-C3A9-215E-17C4-11B24A6D045A}"/>
              </a:ext>
            </a:extLst>
          </p:cNvPr>
          <p:cNvSpPr/>
          <p:nvPr/>
        </p:nvSpPr>
        <p:spPr>
          <a:xfrm>
            <a:off x="4991710" y="5612423"/>
            <a:ext cx="761695" cy="352044"/>
          </a:xfrm>
          <a:prstGeom prst="roundRect">
            <a:avLst>
              <a:gd name="adj" fmla="val 56160"/>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70" name="Text 111">
            <a:extLst>
              <a:ext uri="{FF2B5EF4-FFF2-40B4-BE49-F238E27FC236}">
                <a16:creationId xmlns:a16="http://schemas.microsoft.com/office/drawing/2014/main" id="{27D3E34A-1DEC-70B8-5731-CE6D364A000A}"/>
              </a:ext>
            </a:extLst>
          </p:cNvPr>
          <p:cNvSpPr txBox="1"/>
          <p:nvPr/>
        </p:nvSpPr>
        <p:spPr>
          <a:xfrm>
            <a:off x="4991710" y="5650828"/>
            <a:ext cx="762610" cy="152705"/>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ADE80"/>
                </a:solidFill>
                <a:effectLst/>
                <a:uLnTx/>
                <a:uFillTx/>
                <a:latin typeface="Dubai" panose="020B0503030403030204" pitchFamily="34" charset="-78"/>
                <a:ea typeface="Inter" pitchFamily="34" charset="-122"/>
                <a:cs typeface="Dubai" panose="020B0503030403030204" pitchFamily="34" charset="-78"/>
              </a:rPr>
              <a:t>90%</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71" name="Text 112">
            <a:extLst>
              <a:ext uri="{FF2B5EF4-FFF2-40B4-BE49-F238E27FC236}">
                <a16:creationId xmlns:a16="http://schemas.microsoft.com/office/drawing/2014/main" id="{9518A225-0CEE-C38E-1D0C-5E7446EC1886}"/>
              </a:ext>
            </a:extLst>
          </p:cNvPr>
          <p:cNvSpPr txBox="1"/>
          <p:nvPr/>
        </p:nvSpPr>
        <p:spPr>
          <a:xfrm>
            <a:off x="4991710" y="5802618"/>
            <a:ext cx="762610" cy="12435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7280"/>
                </a:solidFill>
                <a:effectLst/>
                <a:uLnTx/>
                <a:uFillTx/>
                <a:latin typeface="Dubai" panose="020B0503030403030204" pitchFamily="34" charset="-78"/>
                <a:ea typeface="Inter" pitchFamily="34" charset="-122"/>
                <a:cs typeface="Dubai" panose="020B0503030403030204" pitchFamily="34" charset="-78"/>
              </a:rPr>
              <a:t>Auto</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72" name="Shape 113">
            <a:extLst>
              <a:ext uri="{FF2B5EF4-FFF2-40B4-BE49-F238E27FC236}">
                <a16:creationId xmlns:a16="http://schemas.microsoft.com/office/drawing/2014/main" id="{3626722D-0ABF-C0B3-93D0-386DDBD50AF5}"/>
              </a:ext>
            </a:extLst>
          </p:cNvPr>
          <p:cNvSpPr/>
          <p:nvPr/>
        </p:nvSpPr>
        <p:spPr>
          <a:xfrm>
            <a:off x="6030468" y="2517786"/>
            <a:ext cx="2638044" cy="9144"/>
          </a:xfrm>
          <a:prstGeom prst="rect">
            <a:avLst/>
          </a:prstGeom>
          <a:solidFill>
            <a:srgbClr val="C084FC">
              <a:alpha val="30000"/>
            </a:srgbClr>
          </a:solidFill>
          <a:ln w="12700">
            <a:solidFill>
              <a:srgbClr val="C084FC">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73" name="Text 114">
            <a:extLst>
              <a:ext uri="{FF2B5EF4-FFF2-40B4-BE49-F238E27FC236}">
                <a16:creationId xmlns:a16="http://schemas.microsoft.com/office/drawing/2014/main" id="{836C52FB-6C0E-2ADB-2E88-8FA87A320BA3}"/>
              </a:ext>
            </a:extLst>
          </p:cNvPr>
          <p:cNvSpPr txBox="1"/>
          <p:nvPr/>
        </p:nvSpPr>
        <p:spPr>
          <a:xfrm>
            <a:off x="6030468" y="2289186"/>
            <a:ext cx="2744114" cy="191110"/>
          </a:xfrm>
          <a:prstGeom prst="rect">
            <a:avLst/>
          </a:prstGeom>
          <a:solidFill>
            <a:srgbClr val="FFFFFF">
              <a:alpha val="0"/>
            </a:srgbClr>
          </a:solidFill>
          <a:ln>
            <a:solidFill>
              <a:srgbClr val="FFFFFF">
                <a:alpha val="0"/>
              </a:srgbClr>
            </a:solid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26" normalizeH="0" baseline="0" noProof="0" dirty="0">
                <a:ln>
                  <a:noFill/>
                </a:ln>
                <a:solidFill>
                  <a:srgbClr val="C084FC"/>
                </a:solidFill>
                <a:effectLst/>
                <a:uLnTx/>
                <a:uFillTx/>
                <a:latin typeface="Dubai" panose="020B0503030403030204" pitchFamily="34" charset="-78"/>
                <a:ea typeface="Inter" pitchFamily="34" charset="-122"/>
                <a:cs typeface="Dubai" panose="020B0503030403030204" pitchFamily="34" charset="-78"/>
              </a:rPr>
              <a:t>HR Division</a:t>
            </a:r>
            <a:endParaRPr kumimoji="0" lang="en-US" sz="10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74" name="Shape 115">
            <a:extLst>
              <a:ext uri="{FF2B5EF4-FFF2-40B4-BE49-F238E27FC236}">
                <a16:creationId xmlns:a16="http://schemas.microsoft.com/office/drawing/2014/main" id="{67962C5D-ADF2-430E-CB62-1E7CE791D414}"/>
              </a:ext>
            </a:extLst>
          </p:cNvPr>
          <p:cNvSpPr/>
          <p:nvPr/>
        </p:nvSpPr>
        <p:spPr>
          <a:xfrm>
            <a:off x="6030468" y="2679635"/>
            <a:ext cx="2638044" cy="1143000"/>
          </a:xfrm>
          <a:prstGeom prst="roundRect">
            <a:avLst>
              <a:gd name="adj" fmla="val 10667"/>
            </a:avLst>
          </a:prstGeom>
          <a:solidFill>
            <a:srgbClr val="1A2F36"/>
          </a:solidFill>
          <a:ln w="12700">
            <a:solidFill>
              <a:srgbClr val="2A4047"/>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75" name="Shape 116">
            <a:extLst>
              <a:ext uri="{FF2B5EF4-FFF2-40B4-BE49-F238E27FC236}">
                <a16:creationId xmlns:a16="http://schemas.microsoft.com/office/drawing/2014/main" id="{115CE40C-F469-41AB-82C9-E88BF2B0ECB8}"/>
              </a:ext>
            </a:extLst>
          </p:cNvPr>
          <p:cNvSpPr/>
          <p:nvPr/>
        </p:nvSpPr>
        <p:spPr>
          <a:xfrm>
            <a:off x="6030468" y="2679635"/>
            <a:ext cx="38405" cy="1143000"/>
          </a:xfrm>
          <a:prstGeom prst="roundRect">
            <a:avLst>
              <a:gd name="adj" fmla="val 317459"/>
            </a:avLst>
          </a:prstGeom>
          <a:solidFill>
            <a:srgbClr val="A855F7"/>
          </a:solidFill>
          <a:ln w="12700">
            <a:solidFill>
              <a:srgbClr val="A855F7">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76" name="Text 117">
            <a:extLst>
              <a:ext uri="{FF2B5EF4-FFF2-40B4-BE49-F238E27FC236}">
                <a16:creationId xmlns:a16="http://schemas.microsoft.com/office/drawing/2014/main" id="{D13856FF-4827-F9F4-7C36-D53CD7B134BE}"/>
              </a:ext>
            </a:extLst>
          </p:cNvPr>
          <p:cNvSpPr txBox="1"/>
          <p:nvPr/>
        </p:nvSpPr>
        <p:spPr>
          <a:xfrm>
            <a:off x="6182258" y="2803079"/>
            <a:ext cx="1655064" cy="143561"/>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AI Mass Off-cycle Payroll</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77" name="Shape 120">
            <a:extLst>
              <a:ext uri="{FF2B5EF4-FFF2-40B4-BE49-F238E27FC236}">
                <a16:creationId xmlns:a16="http://schemas.microsoft.com/office/drawing/2014/main" id="{A01D0E0F-32BF-E0DE-DE45-EE9101270794}"/>
              </a:ext>
            </a:extLst>
          </p:cNvPr>
          <p:cNvSpPr/>
          <p:nvPr/>
        </p:nvSpPr>
        <p:spPr>
          <a:xfrm>
            <a:off x="6182258" y="3149060"/>
            <a:ext cx="761695" cy="352044"/>
          </a:xfrm>
          <a:prstGeom prst="roundRect">
            <a:avLst>
              <a:gd name="adj" fmla="val 56160"/>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78" name="Text 121">
            <a:extLst>
              <a:ext uri="{FF2B5EF4-FFF2-40B4-BE49-F238E27FC236}">
                <a16:creationId xmlns:a16="http://schemas.microsoft.com/office/drawing/2014/main" id="{BCF71557-40C7-01A6-87FD-ACE528D684D0}"/>
              </a:ext>
            </a:extLst>
          </p:cNvPr>
          <p:cNvSpPr txBox="1"/>
          <p:nvPr/>
        </p:nvSpPr>
        <p:spPr>
          <a:xfrm>
            <a:off x="6182258" y="3187465"/>
            <a:ext cx="762610" cy="152705"/>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4.5k</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79" name="Text 122">
            <a:extLst>
              <a:ext uri="{FF2B5EF4-FFF2-40B4-BE49-F238E27FC236}">
                <a16:creationId xmlns:a16="http://schemas.microsoft.com/office/drawing/2014/main" id="{D1B851E5-A9DF-3345-597C-82F4BD3F3AEB}"/>
              </a:ext>
            </a:extLst>
          </p:cNvPr>
          <p:cNvSpPr txBox="1"/>
          <p:nvPr/>
        </p:nvSpPr>
        <p:spPr>
          <a:xfrm>
            <a:off x="6182258" y="3340169"/>
            <a:ext cx="762610" cy="12435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7280"/>
                </a:solidFill>
                <a:effectLst/>
                <a:uLnTx/>
                <a:uFillTx/>
                <a:latin typeface="Dubai" panose="020B0503030403030204" pitchFamily="34" charset="-78"/>
                <a:ea typeface="Inter" pitchFamily="34" charset="-122"/>
                <a:cs typeface="Dubai" panose="020B0503030403030204" pitchFamily="34" charset="-78"/>
              </a:rPr>
              <a:t>Annual Request</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80" name="Shape 123">
            <a:extLst>
              <a:ext uri="{FF2B5EF4-FFF2-40B4-BE49-F238E27FC236}">
                <a16:creationId xmlns:a16="http://schemas.microsoft.com/office/drawing/2014/main" id="{9524D643-2E0C-B2A7-3734-7790687E5EF5}"/>
              </a:ext>
            </a:extLst>
          </p:cNvPr>
          <p:cNvSpPr/>
          <p:nvPr/>
        </p:nvSpPr>
        <p:spPr>
          <a:xfrm>
            <a:off x="6982358" y="3149060"/>
            <a:ext cx="761695" cy="352044"/>
          </a:xfrm>
          <a:prstGeom prst="roundRect">
            <a:avLst>
              <a:gd name="adj" fmla="val 56160"/>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81" name="Text 124">
            <a:extLst>
              <a:ext uri="{FF2B5EF4-FFF2-40B4-BE49-F238E27FC236}">
                <a16:creationId xmlns:a16="http://schemas.microsoft.com/office/drawing/2014/main" id="{AE87E4CA-DAC7-299C-8654-F59BC06E647B}"/>
              </a:ext>
            </a:extLst>
          </p:cNvPr>
          <p:cNvSpPr txBox="1"/>
          <p:nvPr/>
        </p:nvSpPr>
        <p:spPr>
          <a:xfrm>
            <a:off x="6982358" y="3187465"/>
            <a:ext cx="762610" cy="152705"/>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C084FC"/>
                </a:solidFill>
                <a:effectLst/>
                <a:uLnTx/>
                <a:uFillTx/>
                <a:latin typeface="Dubai" panose="020B0503030403030204" pitchFamily="34" charset="-78"/>
                <a:ea typeface="Inter" pitchFamily="34" charset="-122"/>
                <a:cs typeface="Dubai" panose="020B0503030403030204" pitchFamily="34" charset="-78"/>
              </a:rPr>
              <a:t>250</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82" name="Text 125">
            <a:extLst>
              <a:ext uri="{FF2B5EF4-FFF2-40B4-BE49-F238E27FC236}">
                <a16:creationId xmlns:a16="http://schemas.microsoft.com/office/drawing/2014/main" id="{F33CC248-66B4-F47F-0878-72744522C4FB}"/>
              </a:ext>
            </a:extLst>
          </p:cNvPr>
          <p:cNvSpPr txBox="1"/>
          <p:nvPr/>
        </p:nvSpPr>
        <p:spPr>
          <a:xfrm>
            <a:off x="6982358" y="3340169"/>
            <a:ext cx="762610" cy="12435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7280"/>
                </a:solidFill>
                <a:effectLst/>
                <a:uLnTx/>
                <a:uFillTx/>
                <a:latin typeface="Dubai" panose="020B0503030403030204" pitchFamily="34" charset="-78"/>
                <a:ea typeface="Inter" pitchFamily="34" charset="-122"/>
                <a:cs typeface="Dubai" panose="020B0503030403030204" pitchFamily="34" charset="-78"/>
              </a:rPr>
              <a:t>Exp. Time saved</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83" name="Shape 126">
            <a:extLst>
              <a:ext uri="{FF2B5EF4-FFF2-40B4-BE49-F238E27FC236}">
                <a16:creationId xmlns:a16="http://schemas.microsoft.com/office/drawing/2014/main" id="{6FB55323-E485-274A-DEA6-ABF0DD7CDC4B}"/>
              </a:ext>
            </a:extLst>
          </p:cNvPr>
          <p:cNvSpPr/>
          <p:nvPr/>
        </p:nvSpPr>
        <p:spPr>
          <a:xfrm>
            <a:off x="7782458" y="3149060"/>
            <a:ext cx="761695" cy="352044"/>
          </a:xfrm>
          <a:prstGeom prst="roundRect">
            <a:avLst>
              <a:gd name="adj" fmla="val 56160"/>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84" name="Text 127">
            <a:extLst>
              <a:ext uri="{FF2B5EF4-FFF2-40B4-BE49-F238E27FC236}">
                <a16:creationId xmlns:a16="http://schemas.microsoft.com/office/drawing/2014/main" id="{076FF20F-BC22-CC40-BF67-AA34659C5FA9}"/>
              </a:ext>
            </a:extLst>
          </p:cNvPr>
          <p:cNvSpPr txBox="1"/>
          <p:nvPr/>
        </p:nvSpPr>
        <p:spPr>
          <a:xfrm>
            <a:off x="7782458" y="3187465"/>
            <a:ext cx="762610" cy="152705"/>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ADE80"/>
                </a:solidFill>
                <a:effectLst/>
                <a:uLnTx/>
                <a:uFillTx/>
                <a:latin typeface="Dubai" panose="020B0503030403030204" pitchFamily="34" charset="-78"/>
                <a:ea typeface="Inter" pitchFamily="34" charset="-122"/>
                <a:cs typeface="Dubai" panose="020B0503030403030204" pitchFamily="34" charset="-78"/>
              </a:rPr>
              <a:t>100%</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85" name="Text 128">
            <a:extLst>
              <a:ext uri="{FF2B5EF4-FFF2-40B4-BE49-F238E27FC236}">
                <a16:creationId xmlns:a16="http://schemas.microsoft.com/office/drawing/2014/main" id="{34651C0D-508E-6067-D6AC-DA99C0FAA686}"/>
              </a:ext>
            </a:extLst>
          </p:cNvPr>
          <p:cNvSpPr txBox="1"/>
          <p:nvPr/>
        </p:nvSpPr>
        <p:spPr>
          <a:xfrm>
            <a:off x="7782458" y="3340169"/>
            <a:ext cx="762610" cy="12435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7280"/>
                </a:solidFill>
                <a:effectLst/>
                <a:uLnTx/>
                <a:uFillTx/>
                <a:latin typeface="Dubai" panose="020B0503030403030204" pitchFamily="34" charset="-78"/>
                <a:ea typeface="Inter" pitchFamily="34" charset="-122"/>
                <a:cs typeface="Dubai" panose="020B0503030403030204" pitchFamily="34" charset="-78"/>
              </a:rPr>
              <a:t>Automation</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86" name="Shape 129">
            <a:extLst>
              <a:ext uri="{FF2B5EF4-FFF2-40B4-BE49-F238E27FC236}">
                <a16:creationId xmlns:a16="http://schemas.microsoft.com/office/drawing/2014/main" id="{30ECF22E-5D63-E6C0-F79A-6012C971A2BA}"/>
              </a:ext>
            </a:extLst>
          </p:cNvPr>
          <p:cNvSpPr/>
          <p:nvPr/>
        </p:nvSpPr>
        <p:spPr>
          <a:xfrm>
            <a:off x="6030468" y="3927791"/>
            <a:ext cx="2638044" cy="1143000"/>
          </a:xfrm>
          <a:prstGeom prst="roundRect">
            <a:avLst>
              <a:gd name="adj" fmla="val 10667"/>
            </a:avLst>
          </a:prstGeom>
          <a:solidFill>
            <a:srgbClr val="1A2F36"/>
          </a:solidFill>
          <a:ln w="12700">
            <a:solidFill>
              <a:srgbClr val="2A4047"/>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87" name="Shape 130">
            <a:extLst>
              <a:ext uri="{FF2B5EF4-FFF2-40B4-BE49-F238E27FC236}">
                <a16:creationId xmlns:a16="http://schemas.microsoft.com/office/drawing/2014/main" id="{381165B7-AB86-64DE-7E06-F46D9D5558F8}"/>
              </a:ext>
            </a:extLst>
          </p:cNvPr>
          <p:cNvSpPr/>
          <p:nvPr/>
        </p:nvSpPr>
        <p:spPr>
          <a:xfrm>
            <a:off x="6030468" y="3927791"/>
            <a:ext cx="38405" cy="1143000"/>
          </a:xfrm>
          <a:prstGeom prst="roundRect">
            <a:avLst>
              <a:gd name="adj" fmla="val 317459"/>
            </a:avLst>
          </a:prstGeom>
          <a:solidFill>
            <a:srgbClr val="A855F7"/>
          </a:solidFill>
          <a:ln w="12700">
            <a:solidFill>
              <a:srgbClr val="A855F7">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88" name="Text 131">
            <a:extLst>
              <a:ext uri="{FF2B5EF4-FFF2-40B4-BE49-F238E27FC236}">
                <a16:creationId xmlns:a16="http://schemas.microsoft.com/office/drawing/2014/main" id="{E4D12607-1EC0-8ABE-F5E5-F5B04EC44380}"/>
              </a:ext>
            </a:extLst>
          </p:cNvPr>
          <p:cNvSpPr txBox="1"/>
          <p:nvPr/>
        </p:nvSpPr>
        <p:spPr>
          <a:xfrm>
            <a:off x="6182258" y="4052149"/>
            <a:ext cx="1700784" cy="143561"/>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Emp. Personal ID &amp; Family</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191" name="Shape 134">
            <a:extLst>
              <a:ext uri="{FF2B5EF4-FFF2-40B4-BE49-F238E27FC236}">
                <a16:creationId xmlns:a16="http://schemas.microsoft.com/office/drawing/2014/main" id="{2FF08B88-FE61-E4BE-2082-35052C942655}"/>
              </a:ext>
            </a:extLst>
          </p:cNvPr>
          <p:cNvSpPr/>
          <p:nvPr/>
        </p:nvSpPr>
        <p:spPr>
          <a:xfrm>
            <a:off x="6182258" y="4372734"/>
            <a:ext cx="761695" cy="352044"/>
          </a:xfrm>
          <a:prstGeom prst="roundRect">
            <a:avLst>
              <a:gd name="adj" fmla="val 56160"/>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12" name="Text 135">
            <a:extLst>
              <a:ext uri="{FF2B5EF4-FFF2-40B4-BE49-F238E27FC236}">
                <a16:creationId xmlns:a16="http://schemas.microsoft.com/office/drawing/2014/main" id="{76A588E6-CA8E-7794-356A-3580F9AB8F23}"/>
              </a:ext>
            </a:extLst>
          </p:cNvPr>
          <p:cNvSpPr txBox="1"/>
          <p:nvPr/>
        </p:nvSpPr>
        <p:spPr>
          <a:xfrm>
            <a:off x="6182258" y="4410225"/>
            <a:ext cx="762610" cy="152705"/>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1.3k+</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13" name="Text 136">
            <a:extLst>
              <a:ext uri="{FF2B5EF4-FFF2-40B4-BE49-F238E27FC236}">
                <a16:creationId xmlns:a16="http://schemas.microsoft.com/office/drawing/2014/main" id="{EF65CB1B-8108-5896-C8A6-8443A1ACFD45}"/>
              </a:ext>
            </a:extLst>
          </p:cNvPr>
          <p:cNvSpPr txBox="1"/>
          <p:nvPr/>
        </p:nvSpPr>
        <p:spPr>
          <a:xfrm>
            <a:off x="6182258" y="4562929"/>
            <a:ext cx="762610" cy="12435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7280"/>
                </a:solidFill>
                <a:effectLst/>
                <a:uLnTx/>
                <a:uFillTx/>
                <a:latin typeface="Dubai" panose="020B0503030403030204" pitchFamily="34" charset="-78"/>
                <a:ea typeface="Inter" pitchFamily="34" charset="-122"/>
                <a:cs typeface="Dubai" panose="020B0503030403030204" pitchFamily="34" charset="-78"/>
              </a:rPr>
              <a:t>Processed</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14" name="Shape 137">
            <a:extLst>
              <a:ext uri="{FF2B5EF4-FFF2-40B4-BE49-F238E27FC236}">
                <a16:creationId xmlns:a16="http://schemas.microsoft.com/office/drawing/2014/main" id="{7B75E6E1-16F7-3271-FA32-826DD72547CB}"/>
              </a:ext>
            </a:extLst>
          </p:cNvPr>
          <p:cNvSpPr/>
          <p:nvPr/>
        </p:nvSpPr>
        <p:spPr>
          <a:xfrm>
            <a:off x="6982358" y="4372734"/>
            <a:ext cx="761695" cy="352044"/>
          </a:xfrm>
          <a:prstGeom prst="roundRect">
            <a:avLst>
              <a:gd name="adj" fmla="val 56160"/>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15" name="Text 138">
            <a:extLst>
              <a:ext uri="{FF2B5EF4-FFF2-40B4-BE49-F238E27FC236}">
                <a16:creationId xmlns:a16="http://schemas.microsoft.com/office/drawing/2014/main" id="{1B35AC63-6A04-AA4C-B58C-EAAB0EA12ACB}"/>
              </a:ext>
            </a:extLst>
          </p:cNvPr>
          <p:cNvSpPr txBox="1"/>
          <p:nvPr/>
        </p:nvSpPr>
        <p:spPr>
          <a:xfrm>
            <a:off x="6982358" y="4410225"/>
            <a:ext cx="762610" cy="152705"/>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C084FC"/>
                </a:solidFill>
                <a:effectLst/>
                <a:uLnTx/>
                <a:uFillTx/>
                <a:latin typeface="Dubai" panose="020B0503030403030204" pitchFamily="34" charset="-78"/>
                <a:ea typeface="Inter" pitchFamily="34" charset="-122"/>
                <a:cs typeface="Dubai" panose="020B0503030403030204" pitchFamily="34" charset="-78"/>
              </a:rPr>
              <a:t>30%</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16" name="Text 139">
            <a:extLst>
              <a:ext uri="{FF2B5EF4-FFF2-40B4-BE49-F238E27FC236}">
                <a16:creationId xmlns:a16="http://schemas.microsoft.com/office/drawing/2014/main" id="{75DE01BE-62E7-2408-3F86-C656FD988D42}"/>
              </a:ext>
            </a:extLst>
          </p:cNvPr>
          <p:cNvSpPr txBox="1"/>
          <p:nvPr/>
        </p:nvSpPr>
        <p:spPr>
          <a:xfrm>
            <a:off x="6982358" y="4562929"/>
            <a:ext cx="762610" cy="12435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7280"/>
                </a:solidFill>
                <a:effectLst/>
                <a:uLnTx/>
                <a:uFillTx/>
                <a:latin typeface="Dubai" panose="020B0503030403030204" pitchFamily="34" charset="-78"/>
                <a:ea typeface="Inter" pitchFamily="34" charset="-122"/>
                <a:cs typeface="Dubai" panose="020B0503030403030204" pitchFamily="34" charset="-78"/>
              </a:rPr>
              <a:t>Efficiency</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17" name="Shape 140">
            <a:extLst>
              <a:ext uri="{FF2B5EF4-FFF2-40B4-BE49-F238E27FC236}">
                <a16:creationId xmlns:a16="http://schemas.microsoft.com/office/drawing/2014/main" id="{57287EB8-4E51-935D-636C-3EFB81FB9F3F}"/>
              </a:ext>
            </a:extLst>
          </p:cNvPr>
          <p:cNvSpPr/>
          <p:nvPr/>
        </p:nvSpPr>
        <p:spPr>
          <a:xfrm>
            <a:off x="7782458" y="4372734"/>
            <a:ext cx="761695" cy="352044"/>
          </a:xfrm>
          <a:prstGeom prst="roundRect">
            <a:avLst>
              <a:gd name="adj" fmla="val 56160"/>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18" name="Text 141">
            <a:extLst>
              <a:ext uri="{FF2B5EF4-FFF2-40B4-BE49-F238E27FC236}">
                <a16:creationId xmlns:a16="http://schemas.microsoft.com/office/drawing/2014/main" id="{28021DC6-DDB7-B8FB-769F-D3FD55E151A1}"/>
              </a:ext>
            </a:extLst>
          </p:cNvPr>
          <p:cNvSpPr txBox="1"/>
          <p:nvPr/>
        </p:nvSpPr>
        <p:spPr>
          <a:xfrm>
            <a:off x="7782458" y="4410225"/>
            <a:ext cx="762610" cy="152705"/>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ADE80"/>
                </a:solidFill>
                <a:effectLst/>
                <a:uLnTx/>
                <a:uFillTx/>
                <a:latin typeface="Dubai" panose="020B0503030403030204" pitchFamily="34" charset="-78"/>
                <a:ea typeface="Inter" pitchFamily="34" charset="-122"/>
                <a:cs typeface="Dubai" panose="020B0503030403030204" pitchFamily="34" charset="-78"/>
              </a:rPr>
              <a:t>100%</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19" name="Text 142">
            <a:extLst>
              <a:ext uri="{FF2B5EF4-FFF2-40B4-BE49-F238E27FC236}">
                <a16:creationId xmlns:a16="http://schemas.microsoft.com/office/drawing/2014/main" id="{007E1DA0-48D4-7D06-04EC-EF24548A2F6C}"/>
              </a:ext>
            </a:extLst>
          </p:cNvPr>
          <p:cNvSpPr txBox="1"/>
          <p:nvPr/>
        </p:nvSpPr>
        <p:spPr>
          <a:xfrm>
            <a:off x="7782458" y="4562929"/>
            <a:ext cx="762610" cy="12435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7280"/>
                </a:solidFill>
                <a:effectLst/>
                <a:uLnTx/>
                <a:uFillTx/>
                <a:latin typeface="Dubai" panose="020B0503030403030204" pitchFamily="34" charset="-78"/>
                <a:ea typeface="Inter" pitchFamily="34" charset="-122"/>
                <a:cs typeface="Dubai" panose="020B0503030403030204" pitchFamily="34" charset="-78"/>
              </a:rPr>
              <a:t>Validation</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20" name="Shape 143">
            <a:extLst>
              <a:ext uri="{FF2B5EF4-FFF2-40B4-BE49-F238E27FC236}">
                <a16:creationId xmlns:a16="http://schemas.microsoft.com/office/drawing/2014/main" id="{ACA38E7E-E76F-1DFA-EE23-1BEB7B109168}"/>
              </a:ext>
            </a:extLst>
          </p:cNvPr>
          <p:cNvSpPr/>
          <p:nvPr/>
        </p:nvSpPr>
        <p:spPr>
          <a:xfrm>
            <a:off x="6030468" y="5175946"/>
            <a:ext cx="2638044" cy="1237047"/>
          </a:xfrm>
          <a:prstGeom prst="roundRect">
            <a:avLst>
              <a:gd name="adj" fmla="val 10667"/>
            </a:avLst>
          </a:prstGeom>
          <a:solidFill>
            <a:srgbClr val="1A2F36"/>
          </a:solidFill>
          <a:ln w="12700">
            <a:solidFill>
              <a:srgbClr val="2A4047"/>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21" name="Shape 144">
            <a:extLst>
              <a:ext uri="{FF2B5EF4-FFF2-40B4-BE49-F238E27FC236}">
                <a16:creationId xmlns:a16="http://schemas.microsoft.com/office/drawing/2014/main" id="{45BBFD1B-5A9E-F226-5BF2-862A5325EEF1}"/>
              </a:ext>
            </a:extLst>
          </p:cNvPr>
          <p:cNvSpPr/>
          <p:nvPr/>
        </p:nvSpPr>
        <p:spPr>
          <a:xfrm>
            <a:off x="6030468" y="5175946"/>
            <a:ext cx="38405" cy="1237047"/>
          </a:xfrm>
          <a:prstGeom prst="roundRect">
            <a:avLst>
              <a:gd name="adj" fmla="val 317459"/>
            </a:avLst>
          </a:prstGeom>
          <a:solidFill>
            <a:srgbClr val="A855F7"/>
          </a:solidFill>
          <a:ln w="12700">
            <a:solidFill>
              <a:srgbClr val="A855F7">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22" name="Text 145">
            <a:extLst>
              <a:ext uri="{FF2B5EF4-FFF2-40B4-BE49-F238E27FC236}">
                <a16:creationId xmlns:a16="http://schemas.microsoft.com/office/drawing/2014/main" id="{14CC9DA0-14B6-84E8-51C7-6ADB514F293D}"/>
              </a:ext>
            </a:extLst>
          </p:cNvPr>
          <p:cNvSpPr txBox="1"/>
          <p:nvPr/>
        </p:nvSpPr>
        <p:spPr>
          <a:xfrm>
            <a:off x="6182258" y="5300306"/>
            <a:ext cx="1655064" cy="85954"/>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Mass Approval Leaves &amp; Tejori</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23" name="Shape 148">
            <a:extLst>
              <a:ext uri="{FF2B5EF4-FFF2-40B4-BE49-F238E27FC236}">
                <a16:creationId xmlns:a16="http://schemas.microsoft.com/office/drawing/2014/main" id="{619C30BE-426A-ED58-511F-0102288A38B5}"/>
              </a:ext>
            </a:extLst>
          </p:cNvPr>
          <p:cNvSpPr/>
          <p:nvPr/>
        </p:nvSpPr>
        <p:spPr>
          <a:xfrm>
            <a:off x="6182258" y="5612423"/>
            <a:ext cx="761695" cy="352044"/>
          </a:xfrm>
          <a:prstGeom prst="roundRect">
            <a:avLst>
              <a:gd name="adj" fmla="val 56160"/>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24" name="Text 149">
            <a:extLst>
              <a:ext uri="{FF2B5EF4-FFF2-40B4-BE49-F238E27FC236}">
                <a16:creationId xmlns:a16="http://schemas.microsoft.com/office/drawing/2014/main" id="{BF663B7B-1666-19D2-891B-EE7742BB83FF}"/>
              </a:ext>
            </a:extLst>
          </p:cNvPr>
          <p:cNvSpPr txBox="1"/>
          <p:nvPr/>
        </p:nvSpPr>
        <p:spPr>
          <a:xfrm>
            <a:off x="6182258" y="5650828"/>
            <a:ext cx="762610" cy="152705"/>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250k</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25" name="Text 150">
            <a:extLst>
              <a:ext uri="{FF2B5EF4-FFF2-40B4-BE49-F238E27FC236}">
                <a16:creationId xmlns:a16="http://schemas.microsoft.com/office/drawing/2014/main" id="{5F368380-7CEA-C316-6B47-1EB4EF682E0D}"/>
              </a:ext>
            </a:extLst>
          </p:cNvPr>
          <p:cNvSpPr txBox="1"/>
          <p:nvPr/>
        </p:nvSpPr>
        <p:spPr>
          <a:xfrm>
            <a:off x="6182258" y="5802618"/>
            <a:ext cx="762610" cy="12435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7280"/>
                </a:solidFill>
                <a:effectLst/>
                <a:uLnTx/>
                <a:uFillTx/>
                <a:latin typeface="Dubai" panose="020B0503030403030204" pitchFamily="34" charset="-78"/>
                <a:ea typeface="Inter" pitchFamily="34" charset="-122"/>
                <a:cs typeface="Dubai" panose="020B0503030403030204" pitchFamily="34" charset="-78"/>
              </a:rPr>
              <a:t>Annual Request</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26" name="Shape 151">
            <a:extLst>
              <a:ext uri="{FF2B5EF4-FFF2-40B4-BE49-F238E27FC236}">
                <a16:creationId xmlns:a16="http://schemas.microsoft.com/office/drawing/2014/main" id="{73F39E54-1A4A-071C-AFB5-3D2CCDCEC7D7}"/>
              </a:ext>
            </a:extLst>
          </p:cNvPr>
          <p:cNvSpPr/>
          <p:nvPr/>
        </p:nvSpPr>
        <p:spPr>
          <a:xfrm>
            <a:off x="6982358" y="5612423"/>
            <a:ext cx="761695" cy="352044"/>
          </a:xfrm>
          <a:prstGeom prst="roundRect">
            <a:avLst>
              <a:gd name="adj" fmla="val 56160"/>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27" name="Text 152">
            <a:extLst>
              <a:ext uri="{FF2B5EF4-FFF2-40B4-BE49-F238E27FC236}">
                <a16:creationId xmlns:a16="http://schemas.microsoft.com/office/drawing/2014/main" id="{B98B2256-54D6-E73E-3396-74B8A5267A60}"/>
              </a:ext>
            </a:extLst>
          </p:cNvPr>
          <p:cNvSpPr txBox="1"/>
          <p:nvPr/>
        </p:nvSpPr>
        <p:spPr>
          <a:xfrm>
            <a:off x="6982358" y="5650828"/>
            <a:ext cx="762610" cy="152705"/>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C084FC"/>
                </a:solidFill>
                <a:effectLst/>
                <a:uLnTx/>
                <a:uFillTx/>
                <a:latin typeface="Dubai" panose="020B0503030403030204" pitchFamily="34" charset="-78"/>
                <a:ea typeface="Inter" pitchFamily="34" charset="-122"/>
                <a:cs typeface="Dubai" panose="020B0503030403030204" pitchFamily="34" charset="-78"/>
              </a:rPr>
              <a:t>2k+</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28" name="Text 153">
            <a:extLst>
              <a:ext uri="{FF2B5EF4-FFF2-40B4-BE49-F238E27FC236}">
                <a16:creationId xmlns:a16="http://schemas.microsoft.com/office/drawing/2014/main" id="{0D6E89A4-EB4C-6901-DA43-A71A441735AB}"/>
              </a:ext>
            </a:extLst>
          </p:cNvPr>
          <p:cNvSpPr txBox="1"/>
          <p:nvPr/>
        </p:nvSpPr>
        <p:spPr>
          <a:xfrm>
            <a:off x="6982358" y="5802618"/>
            <a:ext cx="762610" cy="12435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7280"/>
                </a:solidFill>
                <a:effectLst/>
                <a:uLnTx/>
                <a:uFillTx/>
                <a:latin typeface="Dubai" panose="020B0503030403030204" pitchFamily="34" charset="-78"/>
                <a:ea typeface="Inter" pitchFamily="34" charset="-122"/>
                <a:cs typeface="Dubai" panose="020B0503030403030204" pitchFamily="34" charset="-78"/>
              </a:rPr>
              <a:t>Manger Enabled</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29" name="Shape 154">
            <a:extLst>
              <a:ext uri="{FF2B5EF4-FFF2-40B4-BE49-F238E27FC236}">
                <a16:creationId xmlns:a16="http://schemas.microsoft.com/office/drawing/2014/main" id="{D597B724-1798-47FD-CA60-526EC8051B3E}"/>
              </a:ext>
            </a:extLst>
          </p:cNvPr>
          <p:cNvSpPr/>
          <p:nvPr/>
        </p:nvSpPr>
        <p:spPr>
          <a:xfrm>
            <a:off x="7782458" y="5612423"/>
            <a:ext cx="761695" cy="352044"/>
          </a:xfrm>
          <a:prstGeom prst="roundRect">
            <a:avLst>
              <a:gd name="adj" fmla="val 56160"/>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30" name="Text 155">
            <a:extLst>
              <a:ext uri="{FF2B5EF4-FFF2-40B4-BE49-F238E27FC236}">
                <a16:creationId xmlns:a16="http://schemas.microsoft.com/office/drawing/2014/main" id="{2B4E3FF9-2BFF-8AFA-133A-149AD558CC19}"/>
              </a:ext>
            </a:extLst>
          </p:cNvPr>
          <p:cNvSpPr txBox="1"/>
          <p:nvPr/>
        </p:nvSpPr>
        <p:spPr>
          <a:xfrm>
            <a:off x="7782458" y="5650828"/>
            <a:ext cx="762610" cy="152705"/>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ADE80"/>
                </a:solidFill>
                <a:effectLst/>
                <a:uLnTx/>
                <a:uFillTx/>
                <a:latin typeface="Dubai" panose="020B0503030403030204" pitchFamily="34" charset="-78"/>
                <a:ea typeface="Inter" pitchFamily="34" charset="-122"/>
                <a:cs typeface="Dubai" panose="020B0503030403030204" pitchFamily="34" charset="-78"/>
              </a:rPr>
              <a:t>90%</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31" name="Text 156">
            <a:extLst>
              <a:ext uri="{FF2B5EF4-FFF2-40B4-BE49-F238E27FC236}">
                <a16:creationId xmlns:a16="http://schemas.microsoft.com/office/drawing/2014/main" id="{8AC3F2A8-2D64-E03B-30BE-E1E4159A0F4E}"/>
              </a:ext>
            </a:extLst>
          </p:cNvPr>
          <p:cNvSpPr txBox="1"/>
          <p:nvPr/>
        </p:nvSpPr>
        <p:spPr>
          <a:xfrm>
            <a:off x="7782458" y="5802618"/>
            <a:ext cx="762610" cy="12435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7280"/>
                </a:solidFill>
                <a:effectLst/>
                <a:uLnTx/>
                <a:uFillTx/>
                <a:latin typeface="Dubai" panose="020B0503030403030204" pitchFamily="34" charset="-78"/>
                <a:ea typeface="Inter" pitchFamily="34" charset="-122"/>
                <a:cs typeface="Dubai" panose="020B0503030403030204" pitchFamily="34" charset="-78"/>
              </a:rPr>
              <a:t> Time reduced</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67" name="Shape 39">
            <a:extLst>
              <a:ext uri="{FF2B5EF4-FFF2-40B4-BE49-F238E27FC236}">
                <a16:creationId xmlns:a16="http://schemas.microsoft.com/office/drawing/2014/main" id="{E7683C5B-CEBC-EFBB-FFEA-BCB398DAF778}"/>
              </a:ext>
            </a:extLst>
          </p:cNvPr>
          <p:cNvSpPr/>
          <p:nvPr/>
        </p:nvSpPr>
        <p:spPr>
          <a:xfrm>
            <a:off x="2493137" y="3987228"/>
            <a:ext cx="547242" cy="197543"/>
          </a:xfrm>
          <a:prstGeom prst="roundRect">
            <a:avLst>
              <a:gd name="adj" fmla="val 265869"/>
            </a:avLst>
          </a:prstGeom>
          <a:solidFill>
            <a:srgbClr val="14532D"/>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68" name="Text 40">
            <a:extLst>
              <a:ext uri="{FF2B5EF4-FFF2-40B4-BE49-F238E27FC236}">
                <a16:creationId xmlns:a16="http://schemas.microsoft.com/office/drawing/2014/main" id="{1ED8D28E-9CF1-9160-79F3-615D3C486479}"/>
              </a:ext>
            </a:extLst>
          </p:cNvPr>
          <p:cNvSpPr txBox="1"/>
          <p:nvPr/>
        </p:nvSpPr>
        <p:spPr>
          <a:xfrm>
            <a:off x="2460674" y="4028746"/>
            <a:ext cx="579705" cy="126219"/>
          </a:xfrm>
          <a:prstGeom prst="rect">
            <a:avLst/>
          </a:prstGeom>
          <a:solidFill>
            <a:srgbClr val="FFFFFF">
              <a:alpha val="0"/>
            </a:srgbClr>
          </a:solidFill>
          <a:ln>
            <a:solidFill>
              <a:srgbClr val="FFFFFF">
                <a:alpha val="0"/>
              </a:srgbClr>
            </a:solidFill>
          </a:ln>
        </p:spPr>
        <p:txBody>
          <a:bodyPr wrap="square" lIns="63500" tIns="25400" rIns="63500" bIns="254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rPr>
              <a:t> </a:t>
            </a:r>
            <a:r>
              <a:rPr kumimoji="0" lang="en-US" sz="7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rPr>
              <a:t>live: Feb'26</a:t>
            </a:r>
            <a:endParaRPr kumimoji="0" lang="en-US" sz="8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endParaRPr>
          </a:p>
        </p:txBody>
      </p:sp>
      <p:sp>
        <p:nvSpPr>
          <p:cNvPr id="569" name="Shape 39">
            <a:extLst>
              <a:ext uri="{FF2B5EF4-FFF2-40B4-BE49-F238E27FC236}">
                <a16:creationId xmlns:a16="http://schemas.microsoft.com/office/drawing/2014/main" id="{D8507582-83A3-A221-D2A5-B465366F0E64}"/>
              </a:ext>
            </a:extLst>
          </p:cNvPr>
          <p:cNvSpPr/>
          <p:nvPr/>
        </p:nvSpPr>
        <p:spPr>
          <a:xfrm>
            <a:off x="2477109" y="5211102"/>
            <a:ext cx="547242" cy="197543"/>
          </a:xfrm>
          <a:prstGeom prst="roundRect">
            <a:avLst>
              <a:gd name="adj" fmla="val 265869"/>
            </a:avLst>
          </a:prstGeom>
          <a:solidFill>
            <a:srgbClr val="14532D"/>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70" name="Text 40">
            <a:extLst>
              <a:ext uri="{FF2B5EF4-FFF2-40B4-BE49-F238E27FC236}">
                <a16:creationId xmlns:a16="http://schemas.microsoft.com/office/drawing/2014/main" id="{12115635-7673-90BF-D7B2-24273F43C402}"/>
              </a:ext>
            </a:extLst>
          </p:cNvPr>
          <p:cNvSpPr txBox="1"/>
          <p:nvPr/>
        </p:nvSpPr>
        <p:spPr>
          <a:xfrm>
            <a:off x="2444646" y="5252620"/>
            <a:ext cx="579705" cy="126219"/>
          </a:xfrm>
          <a:prstGeom prst="rect">
            <a:avLst/>
          </a:prstGeom>
          <a:solidFill>
            <a:srgbClr val="FFFFFF">
              <a:alpha val="0"/>
            </a:srgbClr>
          </a:solidFill>
          <a:ln>
            <a:solidFill>
              <a:srgbClr val="FFFFFF">
                <a:alpha val="0"/>
              </a:srgbClr>
            </a:solidFill>
          </a:ln>
        </p:spPr>
        <p:txBody>
          <a:bodyPr wrap="square" lIns="63500" tIns="25400" rIns="63500" bIns="254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rPr>
              <a:t> </a:t>
            </a:r>
            <a:r>
              <a:rPr kumimoji="0" lang="en-US" sz="7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rPr>
              <a:t>live: Nov’25</a:t>
            </a:r>
            <a:endParaRPr kumimoji="0" lang="en-US" sz="8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endParaRPr>
          </a:p>
        </p:txBody>
      </p:sp>
      <p:sp>
        <p:nvSpPr>
          <p:cNvPr id="571" name="Shape 69">
            <a:extLst>
              <a:ext uri="{FF2B5EF4-FFF2-40B4-BE49-F238E27FC236}">
                <a16:creationId xmlns:a16="http://schemas.microsoft.com/office/drawing/2014/main" id="{F5D34DFD-F367-18BF-9197-CE0BF3C2A571}"/>
              </a:ext>
            </a:extLst>
          </p:cNvPr>
          <p:cNvSpPr/>
          <p:nvPr/>
        </p:nvSpPr>
        <p:spPr>
          <a:xfrm>
            <a:off x="588873" y="5940555"/>
            <a:ext cx="2361895" cy="378392"/>
          </a:xfrm>
          <a:prstGeom prst="roundRect">
            <a:avLst>
              <a:gd name="adj" fmla="val 22048"/>
            </a:avLst>
          </a:prstGeom>
          <a:solidFill>
            <a:srgbClr val="FFFFFF">
              <a:alpha val="5000"/>
            </a:srgbClr>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72" name="Text 70">
            <a:extLst>
              <a:ext uri="{FF2B5EF4-FFF2-40B4-BE49-F238E27FC236}">
                <a16:creationId xmlns:a16="http://schemas.microsoft.com/office/drawing/2014/main" id="{98DB608F-A7A6-04BB-4D45-7A18C929EC7D}"/>
              </a:ext>
            </a:extLst>
          </p:cNvPr>
          <p:cNvSpPr txBox="1"/>
          <p:nvPr/>
        </p:nvSpPr>
        <p:spPr>
          <a:xfrm>
            <a:off x="863195" y="6014994"/>
            <a:ext cx="1761133" cy="136704"/>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36,305 REFUNDS</a:t>
            </a:r>
            <a:endParaRPr kumimoji="0" lang="en-US" sz="10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73" name="Text 72">
            <a:extLst>
              <a:ext uri="{FF2B5EF4-FFF2-40B4-BE49-F238E27FC236}">
                <a16:creationId xmlns:a16="http://schemas.microsoft.com/office/drawing/2014/main" id="{DFB20035-CE8A-ACAE-23DE-441B67043FB6}"/>
              </a:ext>
            </a:extLst>
          </p:cNvPr>
          <p:cNvSpPr txBox="1"/>
          <p:nvPr/>
        </p:nvSpPr>
        <p:spPr>
          <a:xfrm>
            <a:off x="1012385" y="6177088"/>
            <a:ext cx="1509386" cy="126354"/>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30" normalizeH="0" baseline="0" noProof="0" dirty="0">
                <a:ln>
                  <a:noFill/>
                </a:ln>
                <a:solidFill>
                  <a:srgbClr val="6B7280"/>
                </a:solidFill>
                <a:effectLst/>
                <a:uLnTx/>
                <a:uFillTx/>
                <a:latin typeface="Dubai" panose="020B0503030403030204" pitchFamily="34" charset="-78"/>
                <a:ea typeface="Inter" pitchFamily="34" charset="-122"/>
                <a:cs typeface="Dubai" panose="020B0503030403030204" pitchFamily="34" charset="-78"/>
              </a:rPr>
              <a:t>(FROM 15.11.2025 – 27.03.2026)</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74" name="Shape 39">
            <a:extLst>
              <a:ext uri="{FF2B5EF4-FFF2-40B4-BE49-F238E27FC236}">
                <a16:creationId xmlns:a16="http://schemas.microsoft.com/office/drawing/2014/main" id="{0F008154-A883-52AA-03D6-F2D0B00505E2}"/>
              </a:ext>
            </a:extLst>
          </p:cNvPr>
          <p:cNvSpPr/>
          <p:nvPr/>
        </p:nvSpPr>
        <p:spPr>
          <a:xfrm>
            <a:off x="5241812" y="2725884"/>
            <a:ext cx="547242" cy="197543"/>
          </a:xfrm>
          <a:prstGeom prst="roundRect">
            <a:avLst>
              <a:gd name="adj" fmla="val 265869"/>
            </a:avLst>
          </a:prstGeom>
          <a:solidFill>
            <a:srgbClr val="14532D"/>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75" name="Text 40">
            <a:extLst>
              <a:ext uri="{FF2B5EF4-FFF2-40B4-BE49-F238E27FC236}">
                <a16:creationId xmlns:a16="http://schemas.microsoft.com/office/drawing/2014/main" id="{221B2AC6-E297-936B-09B9-4089DBD0882E}"/>
              </a:ext>
            </a:extLst>
          </p:cNvPr>
          <p:cNvSpPr txBox="1"/>
          <p:nvPr/>
        </p:nvSpPr>
        <p:spPr>
          <a:xfrm>
            <a:off x="5209349" y="2767402"/>
            <a:ext cx="579705" cy="126219"/>
          </a:xfrm>
          <a:prstGeom prst="rect">
            <a:avLst/>
          </a:prstGeom>
          <a:solidFill>
            <a:srgbClr val="FFFFFF">
              <a:alpha val="0"/>
            </a:srgbClr>
          </a:solidFill>
          <a:ln>
            <a:solidFill>
              <a:srgbClr val="FFFFFF">
                <a:alpha val="0"/>
              </a:srgbClr>
            </a:solidFill>
          </a:ln>
        </p:spPr>
        <p:txBody>
          <a:bodyPr wrap="square" lIns="63500" tIns="25400" rIns="63500" bIns="254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rPr>
              <a:t> </a:t>
            </a:r>
            <a:r>
              <a:rPr kumimoji="0" lang="en-US" sz="7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rPr>
              <a:t>live: Mar'26</a:t>
            </a:r>
            <a:endParaRPr kumimoji="0" lang="en-US" sz="8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endParaRPr>
          </a:p>
        </p:txBody>
      </p:sp>
      <p:sp>
        <p:nvSpPr>
          <p:cNvPr id="576" name="Shape 39">
            <a:extLst>
              <a:ext uri="{FF2B5EF4-FFF2-40B4-BE49-F238E27FC236}">
                <a16:creationId xmlns:a16="http://schemas.microsoft.com/office/drawing/2014/main" id="{86C434EE-ADDE-4FFB-5FED-49FB93BAF8B5}"/>
              </a:ext>
            </a:extLst>
          </p:cNvPr>
          <p:cNvSpPr/>
          <p:nvPr/>
        </p:nvSpPr>
        <p:spPr>
          <a:xfrm>
            <a:off x="5283708" y="3975340"/>
            <a:ext cx="547242" cy="197543"/>
          </a:xfrm>
          <a:prstGeom prst="roundRect">
            <a:avLst>
              <a:gd name="adj" fmla="val 265869"/>
            </a:avLst>
          </a:prstGeom>
          <a:solidFill>
            <a:srgbClr val="14532D"/>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77" name="Text 40">
            <a:extLst>
              <a:ext uri="{FF2B5EF4-FFF2-40B4-BE49-F238E27FC236}">
                <a16:creationId xmlns:a16="http://schemas.microsoft.com/office/drawing/2014/main" id="{8087E381-F401-03B3-92EF-1B23677B0395}"/>
              </a:ext>
            </a:extLst>
          </p:cNvPr>
          <p:cNvSpPr txBox="1"/>
          <p:nvPr/>
        </p:nvSpPr>
        <p:spPr>
          <a:xfrm>
            <a:off x="5251245" y="4016858"/>
            <a:ext cx="579705" cy="126219"/>
          </a:xfrm>
          <a:prstGeom prst="rect">
            <a:avLst/>
          </a:prstGeom>
          <a:solidFill>
            <a:srgbClr val="FFFFFF">
              <a:alpha val="0"/>
            </a:srgbClr>
          </a:solidFill>
          <a:ln>
            <a:solidFill>
              <a:srgbClr val="FFFFFF">
                <a:alpha val="0"/>
              </a:srgbClr>
            </a:solidFill>
          </a:ln>
        </p:spPr>
        <p:txBody>
          <a:bodyPr wrap="square" lIns="63500" tIns="25400" rIns="63500" bIns="254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rPr>
              <a:t> </a:t>
            </a:r>
            <a:r>
              <a:rPr kumimoji="0" lang="en-US" sz="7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rPr>
              <a:t>live: Jan’26</a:t>
            </a:r>
            <a:endParaRPr kumimoji="0" lang="en-US" sz="8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endParaRPr>
          </a:p>
        </p:txBody>
      </p:sp>
      <p:sp>
        <p:nvSpPr>
          <p:cNvPr id="578" name="Shape 39">
            <a:extLst>
              <a:ext uri="{FF2B5EF4-FFF2-40B4-BE49-F238E27FC236}">
                <a16:creationId xmlns:a16="http://schemas.microsoft.com/office/drawing/2014/main" id="{5D13B7E5-FE85-9324-A691-ADCCC2DE3EF9}"/>
              </a:ext>
            </a:extLst>
          </p:cNvPr>
          <p:cNvSpPr/>
          <p:nvPr/>
        </p:nvSpPr>
        <p:spPr>
          <a:xfrm>
            <a:off x="5262643" y="5232268"/>
            <a:ext cx="547242" cy="197543"/>
          </a:xfrm>
          <a:prstGeom prst="roundRect">
            <a:avLst>
              <a:gd name="adj" fmla="val 265869"/>
            </a:avLst>
          </a:prstGeom>
          <a:solidFill>
            <a:srgbClr val="14532D"/>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79" name="Text 40">
            <a:extLst>
              <a:ext uri="{FF2B5EF4-FFF2-40B4-BE49-F238E27FC236}">
                <a16:creationId xmlns:a16="http://schemas.microsoft.com/office/drawing/2014/main" id="{0B3FD69A-4267-04DB-F487-0912926E80C6}"/>
              </a:ext>
            </a:extLst>
          </p:cNvPr>
          <p:cNvSpPr txBox="1"/>
          <p:nvPr/>
        </p:nvSpPr>
        <p:spPr>
          <a:xfrm>
            <a:off x="5230180" y="5273786"/>
            <a:ext cx="579705" cy="126219"/>
          </a:xfrm>
          <a:prstGeom prst="rect">
            <a:avLst/>
          </a:prstGeom>
          <a:solidFill>
            <a:srgbClr val="FFFFFF">
              <a:alpha val="0"/>
            </a:srgbClr>
          </a:solidFill>
          <a:ln>
            <a:solidFill>
              <a:srgbClr val="FFFFFF">
                <a:alpha val="0"/>
              </a:srgbClr>
            </a:solidFill>
          </a:ln>
        </p:spPr>
        <p:txBody>
          <a:bodyPr wrap="square" lIns="63500" tIns="25400" rIns="63500" bIns="254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rPr>
              <a:t> </a:t>
            </a:r>
            <a:r>
              <a:rPr kumimoji="0" lang="en-US" sz="7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rPr>
              <a:t>live: Nov’25</a:t>
            </a:r>
            <a:endParaRPr kumimoji="0" lang="en-US" sz="8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endParaRPr>
          </a:p>
        </p:txBody>
      </p:sp>
      <p:sp>
        <p:nvSpPr>
          <p:cNvPr id="580" name="Shape 39">
            <a:extLst>
              <a:ext uri="{FF2B5EF4-FFF2-40B4-BE49-F238E27FC236}">
                <a16:creationId xmlns:a16="http://schemas.microsoft.com/office/drawing/2014/main" id="{FA101351-9443-1C4F-152E-2AEDB2882713}"/>
              </a:ext>
            </a:extLst>
          </p:cNvPr>
          <p:cNvSpPr/>
          <p:nvPr/>
        </p:nvSpPr>
        <p:spPr>
          <a:xfrm>
            <a:off x="8049960" y="2729792"/>
            <a:ext cx="547242" cy="197543"/>
          </a:xfrm>
          <a:prstGeom prst="roundRect">
            <a:avLst>
              <a:gd name="adj" fmla="val 265869"/>
            </a:avLst>
          </a:prstGeom>
          <a:solidFill>
            <a:srgbClr val="14532D"/>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81" name="Text 40">
            <a:extLst>
              <a:ext uri="{FF2B5EF4-FFF2-40B4-BE49-F238E27FC236}">
                <a16:creationId xmlns:a16="http://schemas.microsoft.com/office/drawing/2014/main" id="{1E096E9F-F977-C16F-CA6A-3B815065B83F}"/>
              </a:ext>
            </a:extLst>
          </p:cNvPr>
          <p:cNvSpPr txBox="1"/>
          <p:nvPr/>
        </p:nvSpPr>
        <p:spPr>
          <a:xfrm>
            <a:off x="8017497" y="2771310"/>
            <a:ext cx="579705" cy="126219"/>
          </a:xfrm>
          <a:prstGeom prst="rect">
            <a:avLst/>
          </a:prstGeom>
          <a:solidFill>
            <a:srgbClr val="FFFFFF">
              <a:alpha val="0"/>
            </a:srgbClr>
          </a:solidFill>
          <a:ln>
            <a:solidFill>
              <a:srgbClr val="FFFFFF">
                <a:alpha val="0"/>
              </a:srgbClr>
            </a:solidFill>
          </a:ln>
        </p:spPr>
        <p:txBody>
          <a:bodyPr wrap="square" lIns="63500" tIns="25400" rIns="63500" bIns="254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rPr>
              <a:t> </a:t>
            </a:r>
            <a:r>
              <a:rPr kumimoji="0" lang="en-US" sz="7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rPr>
              <a:t>live: Feb'26</a:t>
            </a:r>
            <a:endParaRPr kumimoji="0" lang="en-US" sz="8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endParaRPr>
          </a:p>
        </p:txBody>
      </p:sp>
      <p:sp>
        <p:nvSpPr>
          <p:cNvPr id="582" name="Shape 39">
            <a:extLst>
              <a:ext uri="{FF2B5EF4-FFF2-40B4-BE49-F238E27FC236}">
                <a16:creationId xmlns:a16="http://schemas.microsoft.com/office/drawing/2014/main" id="{5AD9EA1A-39EE-0AE3-7BA3-63B9EFBBCB86}"/>
              </a:ext>
            </a:extLst>
          </p:cNvPr>
          <p:cNvSpPr/>
          <p:nvPr/>
        </p:nvSpPr>
        <p:spPr>
          <a:xfrm>
            <a:off x="8058748" y="5218522"/>
            <a:ext cx="547242" cy="197543"/>
          </a:xfrm>
          <a:prstGeom prst="roundRect">
            <a:avLst>
              <a:gd name="adj" fmla="val 265869"/>
            </a:avLst>
          </a:prstGeom>
          <a:solidFill>
            <a:srgbClr val="14532D"/>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83" name="Text 40">
            <a:extLst>
              <a:ext uri="{FF2B5EF4-FFF2-40B4-BE49-F238E27FC236}">
                <a16:creationId xmlns:a16="http://schemas.microsoft.com/office/drawing/2014/main" id="{0D66747A-8355-846F-2455-0394BCFDA891}"/>
              </a:ext>
            </a:extLst>
          </p:cNvPr>
          <p:cNvSpPr txBox="1"/>
          <p:nvPr/>
        </p:nvSpPr>
        <p:spPr>
          <a:xfrm>
            <a:off x="8026285" y="5260040"/>
            <a:ext cx="579705" cy="126219"/>
          </a:xfrm>
          <a:prstGeom prst="rect">
            <a:avLst/>
          </a:prstGeom>
          <a:solidFill>
            <a:srgbClr val="FFFFFF">
              <a:alpha val="0"/>
            </a:srgbClr>
          </a:solidFill>
          <a:ln>
            <a:solidFill>
              <a:srgbClr val="FFFFFF">
                <a:alpha val="0"/>
              </a:srgbClr>
            </a:solidFill>
          </a:ln>
        </p:spPr>
        <p:txBody>
          <a:bodyPr wrap="square" lIns="63500" tIns="25400" rIns="63500" bIns="254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rPr>
              <a:t> </a:t>
            </a:r>
            <a:r>
              <a:rPr kumimoji="0" lang="en-US" sz="7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rPr>
              <a:t>live: Feb’26</a:t>
            </a:r>
            <a:endParaRPr kumimoji="0" lang="en-US" sz="8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endParaRPr>
          </a:p>
        </p:txBody>
      </p:sp>
      <p:sp>
        <p:nvSpPr>
          <p:cNvPr id="2" name="Shape 157">
            <a:extLst>
              <a:ext uri="{FF2B5EF4-FFF2-40B4-BE49-F238E27FC236}">
                <a16:creationId xmlns:a16="http://schemas.microsoft.com/office/drawing/2014/main" id="{69FB7049-1D97-2A57-A578-75E5D903AEBB}"/>
              </a:ext>
            </a:extLst>
          </p:cNvPr>
          <p:cNvSpPr/>
          <p:nvPr/>
        </p:nvSpPr>
        <p:spPr>
          <a:xfrm>
            <a:off x="8952889" y="2127337"/>
            <a:ext cx="2952903" cy="4352544"/>
          </a:xfrm>
          <a:prstGeom prst="roundRect">
            <a:avLst>
              <a:gd name="adj" fmla="val 2577"/>
            </a:avLst>
          </a:prstGeom>
          <a:solidFill>
            <a:srgbClr val="FFFFFF">
              <a:alpha val="5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pic>
        <p:nvPicPr>
          <p:cNvPr id="3" name="Image 14" descr="preencoded.png">
            <a:extLst>
              <a:ext uri="{FF2B5EF4-FFF2-40B4-BE49-F238E27FC236}">
                <a16:creationId xmlns:a16="http://schemas.microsoft.com/office/drawing/2014/main" id="{4C6EF794-151D-A7A3-7FA9-414C1EC3A346}"/>
              </a:ext>
            </a:extLst>
          </p:cNvPr>
          <p:cNvPicPr>
            <a:picLocks noChangeAspect="1"/>
          </p:cNvPicPr>
          <p:nvPr/>
        </p:nvPicPr>
        <p:blipFill>
          <a:blip r:embed="rId10"/>
          <a:srcRect t="-396" b="-396"/>
          <a:stretch/>
        </p:blipFill>
        <p:spPr>
          <a:xfrm>
            <a:off x="8971345" y="2136480"/>
            <a:ext cx="2916000" cy="39585"/>
          </a:xfrm>
          <a:prstGeom prst="rect">
            <a:avLst/>
          </a:prstGeom>
        </p:spPr>
      </p:pic>
      <p:sp>
        <p:nvSpPr>
          <p:cNvPr id="10" name="Shape 158">
            <a:extLst>
              <a:ext uri="{FF2B5EF4-FFF2-40B4-BE49-F238E27FC236}">
                <a16:creationId xmlns:a16="http://schemas.microsoft.com/office/drawing/2014/main" id="{3B9F48D2-B9DE-4154-5433-9217BD74523C}"/>
              </a:ext>
            </a:extLst>
          </p:cNvPr>
          <p:cNvSpPr/>
          <p:nvPr/>
        </p:nvSpPr>
        <p:spPr>
          <a:xfrm>
            <a:off x="9183319" y="2289186"/>
            <a:ext cx="247802" cy="342900"/>
          </a:xfrm>
          <a:prstGeom prst="roundRect">
            <a:avLst>
              <a:gd name="adj" fmla="val 170310"/>
            </a:avLst>
          </a:prstGeom>
          <a:solidFill>
            <a:srgbClr val="2563EB"/>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pic>
        <p:nvPicPr>
          <p:cNvPr id="16" name="Image 15" descr="preencoded.png">
            <a:extLst>
              <a:ext uri="{FF2B5EF4-FFF2-40B4-BE49-F238E27FC236}">
                <a16:creationId xmlns:a16="http://schemas.microsoft.com/office/drawing/2014/main" id="{86ED1BF6-5FE7-468B-2FF4-41276B76C68E}"/>
              </a:ext>
            </a:extLst>
          </p:cNvPr>
          <p:cNvPicPr>
            <a:picLocks noChangeAspect="1"/>
          </p:cNvPicPr>
          <p:nvPr/>
        </p:nvPicPr>
        <p:blipFill>
          <a:blip r:embed="rId11"/>
          <a:srcRect t="-14341" b="-14341"/>
          <a:stretch/>
        </p:blipFill>
        <p:spPr>
          <a:xfrm>
            <a:off x="9240012" y="2379711"/>
            <a:ext cx="133502" cy="152705"/>
          </a:xfrm>
          <a:prstGeom prst="rect">
            <a:avLst/>
          </a:prstGeom>
        </p:spPr>
      </p:pic>
      <p:sp>
        <p:nvSpPr>
          <p:cNvPr id="19" name="Text 159">
            <a:extLst>
              <a:ext uri="{FF2B5EF4-FFF2-40B4-BE49-F238E27FC236}">
                <a16:creationId xmlns:a16="http://schemas.microsoft.com/office/drawing/2014/main" id="{99E267BA-7BED-CE64-965D-98B15773DF67}"/>
              </a:ext>
            </a:extLst>
          </p:cNvPr>
          <p:cNvSpPr txBox="1"/>
          <p:nvPr/>
        </p:nvSpPr>
        <p:spPr>
          <a:xfrm>
            <a:off x="9507017" y="2293758"/>
            <a:ext cx="1624889" cy="333756"/>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Activated Alhasbah</a:t>
            </a:r>
            <a:endParaRPr kumimoji="0" lang="en-US" sz="10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Governance Framework</a:t>
            </a:r>
            <a:endParaRPr kumimoji="0" lang="en-US" sz="10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0" name="Shape 160">
            <a:extLst>
              <a:ext uri="{FF2B5EF4-FFF2-40B4-BE49-F238E27FC236}">
                <a16:creationId xmlns:a16="http://schemas.microsoft.com/office/drawing/2014/main" id="{C751C2C6-4A23-898B-BC7E-066F0BF30763}"/>
              </a:ext>
            </a:extLst>
          </p:cNvPr>
          <p:cNvSpPr/>
          <p:nvPr/>
        </p:nvSpPr>
        <p:spPr>
          <a:xfrm>
            <a:off x="9183319" y="2783876"/>
            <a:ext cx="1218895" cy="1295705"/>
          </a:xfrm>
          <a:prstGeom prst="roundRect">
            <a:avLst>
              <a:gd name="adj" fmla="val 9377"/>
            </a:avLst>
          </a:prstGeom>
          <a:solidFill>
            <a:srgbClr val="1A2F36"/>
          </a:solidFill>
          <a:ln w="12700">
            <a:solidFill>
              <a:srgbClr val="2A4047"/>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21" name="Shape 161">
            <a:extLst>
              <a:ext uri="{FF2B5EF4-FFF2-40B4-BE49-F238E27FC236}">
                <a16:creationId xmlns:a16="http://schemas.microsoft.com/office/drawing/2014/main" id="{76FA9CBA-713B-847F-2179-B039B6BDE764}"/>
              </a:ext>
            </a:extLst>
          </p:cNvPr>
          <p:cNvSpPr/>
          <p:nvPr/>
        </p:nvSpPr>
        <p:spPr>
          <a:xfrm>
            <a:off x="9183319" y="2783876"/>
            <a:ext cx="1218895" cy="19202"/>
          </a:xfrm>
          <a:prstGeom prst="roundRect">
            <a:avLst>
              <a:gd name="adj" fmla="val 595250"/>
            </a:avLst>
          </a:prstGeom>
          <a:solidFill>
            <a:srgbClr val="4ADE80"/>
          </a:solidFill>
          <a:ln w="12700">
            <a:solidFill>
              <a:srgbClr val="4ADE80">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pic>
        <p:nvPicPr>
          <p:cNvPr id="22" name="Image 16" descr="preencoded.png">
            <a:extLst>
              <a:ext uri="{FF2B5EF4-FFF2-40B4-BE49-F238E27FC236}">
                <a16:creationId xmlns:a16="http://schemas.microsoft.com/office/drawing/2014/main" id="{353B5078-7AFE-549C-7EAB-2A44799519EE}"/>
              </a:ext>
            </a:extLst>
          </p:cNvPr>
          <p:cNvPicPr>
            <a:picLocks noChangeAspect="1"/>
          </p:cNvPicPr>
          <p:nvPr/>
        </p:nvPicPr>
        <p:blipFill>
          <a:blip r:embed="rId12"/>
          <a:srcRect t="-26497" b="-26497"/>
          <a:stretch/>
        </p:blipFill>
        <p:spPr>
          <a:xfrm>
            <a:off x="9713671" y="3081056"/>
            <a:ext cx="152705" cy="267005"/>
          </a:xfrm>
          <a:prstGeom prst="rect">
            <a:avLst/>
          </a:prstGeom>
        </p:spPr>
      </p:pic>
      <p:sp>
        <p:nvSpPr>
          <p:cNvPr id="24" name="Text 162">
            <a:extLst>
              <a:ext uri="{FF2B5EF4-FFF2-40B4-BE49-F238E27FC236}">
                <a16:creationId xmlns:a16="http://schemas.microsoft.com/office/drawing/2014/main" id="{48E54C73-65A7-48FF-FC5A-A28F1AD04BC1}"/>
              </a:ext>
            </a:extLst>
          </p:cNvPr>
          <p:cNvSpPr txBox="1"/>
          <p:nvPr/>
        </p:nvSpPr>
        <p:spPr>
          <a:xfrm>
            <a:off x="9351569" y="3386466"/>
            <a:ext cx="881482" cy="152705"/>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Program Gov.</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9" name="Text 163">
            <a:extLst>
              <a:ext uri="{FF2B5EF4-FFF2-40B4-BE49-F238E27FC236}">
                <a16:creationId xmlns:a16="http://schemas.microsoft.com/office/drawing/2014/main" id="{1A3DE274-D80A-8411-EC0D-EAA2BB19151F}"/>
              </a:ext>
            </a:extLst>
          </p:cNvPr>
          <p:cNvSpPr txBox="1"/>
          <p:nvPr/>
        </p:nvSpPr>
        <p:spPr>
          <a:xfrm>
            <a:off x="9266986" y="3610969"/>
            <a:ext cx="1067105" cy="228600"/>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CA3AF"/>
                </a:solidFill>
                <a:effectLst/>
                <a:uLnTx/>
                <a:uFillTx/>
                <a:latin typeface="Dubai" panose="020B0503030403030204" pitchFamily="34" charset="-78"/>
                <a:ea typeface="Inter" pitchFamily="34" charset="-122"/>
                <a:cs typeface="Dubai" panose="020B0503030403030204" pitchFamily="34" charset="-78"/>
              </a:rPr>
              <a:t>Strategic Oversight &amp; Direction</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0" name="Shape 164">
            <a:extLst>
              <a:ext uri="{FF2B5EF4-FFF2-40B4-BE49-F238E27FC236}">
                <a16:creationId xmlns:a16="http://schemas.microsoft.com/office/drawing/2014/main" id="{8D68CE44-1B13-2D09-B30F-4F5E5E3400A5}"/>
              </a:ext>
            </a:extLst>
          </p:cNvPr>
          <p:cNvSpPr/>
          <p:nvPr/>
        </p:nvSpPr>
        <p:spPr>
          <a:xfrm>
            <a:off x="10492740" y="2783876"/>
            <a:ext cx="1218895" cy="1295705"/>
          </a:xfrm>
          <a:prstGeom prst="roundRect">
            <a:avLst>
              <a:gd name="adj" fmla="val 9377"/>
            </a:avLst>
          </a:prstGeom>
          <a:solidFill>
            <a:srgbClr val="1A2F36"/>
          </a:solidFill>
          <a:ln w="12700">
            <a:solidFill>
              <a:srgbClr val="2A4047"/>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1" name="Shape 165">
            <a:extLst>
              <a:ext uri="{FF2B5EF4-FFF2-40B4-BE49-F238E27FC236}">
                <a16:creationId xmlns:a16="http://schemas.microsoft.com/office/drawing/2014/main" id="{F95E14EA-8011-4C3E-C8D0-53F71DB66268}"/>
              </a:ext>
            </a:extLst>
          </p:cNvPr>
          <p:cNvSpPr/>
          <p:nvPr/>
        </p:nvSpPr>
        <p:spPr>
          <a:xfrm>
            <a:off x="10492740" y="2783876"/>
            <a:ext cx="1218895" cy="19202"/>
          </a:xfrm>
          <a:prstGeom prst="roundRect">
            <a:avLst>
              <a:gd name="adj" fmla="val 595250"/>
            </a:avLst>
          </a:prstGeom>
          <a:solidFill>
            <a:srgbClr val="9CA3AF"/>
          </a:solidFill>
          <a:ln w="12700">
            <a:solidFill>
              <a:srgbClr val="9CA3A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pic>
        <p:nvPicPr>
          <p:cNvPr id="60" name="Image 17" descr="preencoded.png">
            <a:extLst>
              <a:ext uri="{FF2B5EF4-FFF2-40B4-BE49-F238E27FC236}">
                <a16:creationId xmlns:a16="http://schemas.microsoft.com/office/drawing/2014/main" id="{6ECB2601-D7FA-9804-51D2-C77C3E56F549}"/>
              </a:ext>
            </a:extLst>
          </p:cNvPr>
          <p:cNvPicPr>
            <a:picLocks noChangeAspect="1"/>
          </p:cNvPicPr>
          <p:nvPr/>
        </p:nvPicPr>
        <p:blipFill>
          <a:blip r:embed="rId13"/>
          <a:srcRect t="-26042" b="-26042"/>
          <a:stretch/>
        </p:blipFill>
        <p:spPr>
          <a:xfrm>
            <a:off x="10990174" y="3005161"/>
            <a:ext cx="219456" cy="267005"/>
          </a:xfrm>
          <a:prstGeom prst="rect">
            <a:avLst/>
          </a:prstGeom>
        </p:spPr>
      </p:pic>
      <p:sp>
        <p:nvSpPr>
          <p:cNvPr id="61" name="Text 166">
            <a:extLst>
              <a:ext uri="{FF2B5EF4-FFF2-40B4-BE49-F238E27FC236}">
                <a16:creationId xmlns:a16="http://schemas.microsoft.com/office/drawing/2014/main" id="{BC51790C-C3E3-4E0D-C07B-6D8790B6F9E7}"/>
              </a:ext>
            </a:extLst>
          </p:cNvPr>
          <p:cNvSpPr txBox="1"/>
          <p:nvPr/>
        </p:nvSpPr>
        <p:spPr>
          <a:xfrm>
            <a:off x="10568635" y="3309656"/>
            <a:ext cx="1067105" cy="305410"/>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Workstream Leads</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69" name="Text 167">
            <a:extLst>
              <a:ext uri="{FF2B5EF4-FFF2-40B4-BE49-F238E27FC236}">
                <a16:creationId xmlns:a16="http://schemas.microsoft.com/office/drawing/2014/main" id="{106CF464-F0AD-854A-B3D2-ED65F215E6A5}"/>
              </a:ext>
            </a:extLst>
          </p:cNvPr>
          <p:cNvSpPr txBox="1"/>
          <p:nvPr/>
        </p:nvSpPr>
        <p:spPr>
          <a:xfrm>
            <a:off x="10568635" y="3633354"/>
            <a:ext cx="1067105" cy="228600"/>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CA3AF"/>
                </a:solidFill>
                <a:effectLst/>
                <a:uLnTx/>
                <a:uFillTx/>
                <a:latin typeface="Dubai" panose="020B0503030403030204" pitchFamily="34" charset="-78"/>
                <a:ea typeface="Inter" pitchFamily="34" charset="-122"/>
                <a:cs typeface="Dubai" panose="020B0503030403030204" pitchFamily="34" charset="-78"/>
              </a:rPr>
              <a:t>Operational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CA3AF"/>
                </a:solidFill>
                <a:effectLst/>
                <a:uLnTx/>
                <a:uFillTx/>
                <a:latin typeface="Dubai" panose="020B0503030403030204" pitchFamily="34" charset="-78"/>
                <a:ea typeface="Inter" pitchFamily="34" charset="-122"/>
                <a:cs typeface="Dubai" panose="020B0503030403030204" pitchFamily="34" charset="-78"/>
              </a:rPr>
              <a:t>Management</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70" name="Shape 168">
            <a:extLst>
              <a:ext uri="{FF2B5EF4-FFF2-40B4-BE49-F238E27FC236}">
                <a16:creationId xmlns:a16="http://schemas.microsoft.com/office/drawing/2014/main" id="{2CB0973B-F65A-A3F4-EF1D-F43F18E41D81}"/>
              </a:ext>
            </a:extLst>
          </p:cNvPr>
          <p:cNvSpPr/>
          <p:nvPr/>
        </p:nvSpPr>
        <p:spPr>
          <a:xfrm>
            <a:off x="9183319" y="4169192"/>
            <a:ext cx="1218895" cy="1028700"/>
          </a:xfrm>
          <a:prstGeom prst="roundRect">
            <a:avLst>
              <a:gd name="adj" fmla="val 13169"/>
            </a:avLst>
          </a:prstGeom>
          <a:solidFill>
            <a:srgbClr val="1A2F36"/>
          </a:solidFill>
          <a:ln w="12700">
            <a:solidFill>
              <a:srgbClr val="2A4047"/>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71" name="Shape 169">
            <a:extLst>
              <a:ext uri="{FF2B5EF4-FFF2-40B4-BE49-F238E27FC236}">
                <a16:creationId xmlns:a16="http://schemas.microsoft.com/office/drawing/2014/main" id="{1E12118E-1250-3862-4C9C-C161506CAD9F}"/>
              </a:ext>
            </a:extLst>
          </p:cNvPr>
          <p:cNvSpPr/>
          <p:nvPr/>
        </p:nvSpPr>
        <p:spPr>
          <a:xfrm>
            <a:off x="9183319" y="4169192"/>
            <a:ext cx="1218895" cy="19202"/>
          </a:xfrm>
          <a:prstGeom prst="roundRect">
            <a:avLst>
              <a:gd name="adj" fmla="val 705482"/>
            </a:avLst>
          </a:prstGeom>
          <a:solidFill>
            <a:srgbClr val="60A5FA"/>
          </a:solidFill>
          <a:ln w="12700">
            <a:solidFill>
              <a:srgbClr val="60A5FA">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pic>
        <p:nvPicPr>
          <p:cNvPr id="472" name="Image 18" descr="preencoded.png">
            <a:extLst>
              <a:ext uri="{FF2B5EF4-FFF2-40B4-BE49-F238E27FC236}">
                <a16:creationId xmlns:a16="http://schemas.microsoft.com/office/drawing/2014/main" id="{F8749F9D-9E27-394B-2337-D2A5DA518A18}"/>
              </a:ext>
            </a:extLst>
          </p:cNvPr>
          <p:cNvPicPr>
            <a:picLocks noChangeAspect="1"/>
          </p:cNvPicPr>
          <p:nvPr/>
        </p:nvPicPr>
        <p:blipFill>
          <a:blip r:embed="rId14"/>
          <a:srcRect t="-25000" b="-25000"/>
          <a:stretch/>
        </p:blipFill>
        <p:spPr>
          <a:xfrm>
            <a:off x="9723730" y="4389563"/>
            <a:ext cx="133502" cy="267005"/>
          </a:xfrm>
          <a:prstGeom prst="rect">
            <a:avLst/>
          </a:prstGeom>
        </p:spPr>
      </p:pic>
      <p:sp>
        <p:nvSpPr>
          <p:cNvPr id="473" name="Text 170">
            <a:extLst>
              <a:ext uri="{FF2B5EF4-FFF2-40B4-BE49-F238E27FC236}">
                <a16:creationId xmlns:a16="http://schemas.microsoft.com/office/drawing/2014/main" id="{C84DAB6D-C0E5-1455-E86B-C9F5830EF0BA}"/>
              </a:ext>
            </a:extLst>
          </p:cNvPr>
          <p:cNvSpPr txBox="1"/>
          <p:nvPr/>
        </p:nvSpPr>
        <p:spPr>
          <a:xfrm>
            <a:off x="9338767" y="4694972"/>
            <a:ext cx="907085" cy="152705"/>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Transf. Office</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76" name="Text 171">
            <a:extLst>
              <a:ext uri="{FF2B5EF4-FFF2-40B4-BE49-F238E27FC236}">
                <a16:creationId xmlns:a16="http://schemas.microsoft.com/office/drawing/2014/main" id="{C1DBD154-AF8A-0924-69E9-8921D123721E}"/>
              </a:ext>
            </a:extLst>
          </p:cNvPr>
          <p:cNvSpPr txBox="1"/>
          <p:nvPr/>
        </p:nvSpPr>
        <p:spPr>
          <a:xfrm>
            <a:off x="9316822" y="4865965"/>
            <a:ext cx="952805" cy="114300"/>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CA3AF"/>
                </a:solidFill>
                <a:effectLst/>
                <a:uLnTx/>
                <a:uFillTx/>
                <a:latin typeface="Dubai" panose="020B0503030403030204" pitchFamily="34" charset="-78"/>
                <a:ea typeface="Inter" pitchFamily="34" charset="-122"/>
                <a:cs typeface="Dubai" panose="020B0503030403030204" pitchFamily="34" charset="-78"/>
              </a:rPr>
              <a:t>Execution Support</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77" name="Shape 172">
            <a:extLst>
              <a:ext uri="{FF2B5EF4-FFF2-40B4-BE49-F238E27FC236}">
                <a16:creationId xmlns:a16="http://schemas.microsoft.com/office/drawing/2014/main" id="{DECD560A-D173-3851-1E36-0AF827F63C50}"/>
              </a:ext>
            </a:extLst>
          </p:cNvPr>
          <p:cNvSpPr/>
          <p:nvPr/>
        </p:nvSpPr>
        <p:spPr>
          <a:xfrm>
            <a:off x="10492740" y="4169192"/>
            <a:ext cx="1218895" cy="1028700"/>
          </a:xfrm>
          <a:prstGeom prst="roundRect">
            <a:avLst>
              <a:gd name="adj" fmla="val 13169"/>
            </a:avLst>
          </a:prstGeom>
          <a:solidFill>
            <a:srgbClr val="1A2F36"/>
          </a:solidFill>
          <a:ln w="12700">
            <a:solidFill>
              <a:srgbClr val="2A4047"/>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78" name="Shape 173">
            <a:extLst>
              <a:ext uri="{FF2B5EF4-FFF2-40B4-BE49-F238E27FC236}">
                <a16:creationId xmlns:a16="http://schemas.microsoft.com/office/drawing/2014/main" id="{CFD4F49D-C6EA-5250-9CBF-FC5B83203BA5}"/>
              </a:ext>
            </a:extLst>
          </p:cNvPr>
          <p:cNvSpPr/>
          <p:nvPr/>
        </p:nvSpPr>
        <p:spPr>
          <a:xfrm>
            <a:off x="10492740" y="4169192"/>
            <a:ext cx="1218895" cy="19202"/>
          </a:xfrm>
          <a:prstGeom prst="roundRect">
            <a:avLst>
              <a:gd name="adj" fmla="val 705482"/>
            </a:avLst>
          </a:prstGeom>
          <a:solidFill>
            <a:srgbClr val="C084FC"/>
          </a:solidFill>
          <a:ln w="12700">
            <a:solidFill>
              <a:srgbClr val="C084FC">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pic>
        <p:nvPicPr>
          <p:cNvPr id="479" name="Image 19" descr="preencoded.png">
            <a:extLst>
              <a:ext uri="{FF2B5EF4-FFF2-40B4-BE49-F238E27FC236}">
                <a16:creationId xmlns:a16="http://schemas.microsoft.com/office/drawing/2014/main" id="{C7B6B657-9F9E-06E7-5BB9-89BE000BAD97}"/>
              </a:ext>
            </a:extLst>
          </p:cNvPr>
          <p:cNvPicPr>
            <a:picLocks noChangeAspect="1"/>
          </p:cNvPicPr>
          <p:nvPr/>
        </p:nvPicPr>
        <p:blipFill>
          <a:blip r:embed="rId15"/>
          <a:srcRect t="-27660" b="-27660"/>
          <a:stretch/>
        </p:blipFill>
        <p:spPr>
          <a:xfrm>
            <a:off x="11013948" y="4389563"/>
            <a:ext cx="171907" cy="267005"/>
          </a:xfrm>
          <a:prstGeom prst="rect">
            <a:avLst/>
          </a:prstGeom>
        </p:spPr>
      </p:pic>
      <p:sp>
        <p:nvSpPr>
          <p:cNvPr id="480" name="Text 174">
            <a:extLst>
              <a:ext uri="{FF2B5EF4-FFF2-40B4-BE49-F238E27FC236}">
                <a16:creationId xmlns:a16="http://schemas.microsoft.com/office/drawing/2014/main" id="{6F2ABD6F-FF01-FEDA-FE5B-16CC93861358}"/>
              </a:ext>
            </a:extLst>
          </p:cNvPr>
          <p:cNvSpPr txBox="1"/>
          <p:nvPr/>
        </p:nvSpPr>
        <p:spPr>
          <a:xfrm>
            <a:off x="10759745" y="4694972"/>
            <a:ext cx="680314" cy="152705"/>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AI Factory</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81" name="Text 175">
            <a:extLst>
              <a:ext uri="{FF2B5EF4-FFF2-40B4-BE49-F238E27FC236}">
                <a16:creationId xmlns:a16="http://schemas.microsoft.com/office/drawing/2014/main" id="{94078A94-CD92-7953-DE5A-3BA512925CD7}"/>
              </a:ext>
            </a:extLst>
          </p:cNvPr>
          <p:cNvSpPr txBox="1"/>
          <p:nvPr/>
        </p:nvSpPr>
        <p:spPr>
          <a:xfrm>
            <a:off x="10643616" y="4865965"/>
            <a:ext cx="918972" cy="114300"/>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CA3AF"/>
                </a:solidFill>
                <a:effectLst/>
                <a:uLnTx/>
                <a:uFillTx/>
                <a:latin typeface="Dubai" panose="020B0503030403030204" pitchFamily="34" charset="-78"/>
                <a:ea typeface="Inter" pitchFamily="34" charset="-122"/>
                <a:cs typeface="Dubai" panose="020B0503030403030204" pitchFamily="34" charset="-78"/>
              </a:rPr>
              <a:t>Technical Enabler</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82" name="Shape 176">
            <a:extLst>
              <a:ext uri="{FF2B5EF4-FFF2-40B4-BE49-F238E27FC236}">
                <a16:creationId xmlns:a16="http://schemas.microsoft.com/office/drawing/2014/main" id="{0A146D0B-6F58-5EE2-21C0-162E4A421FE0}"/>
              </a:ext>
            </a:extLst>
          </p:cNvPr>
          <p:cNvSpPr/>
          <p:nvPr/>
        </p:nvSpPr>
        <p:spPr>
          <a:xfrm>
            <a:off x="9183319" y="5287503"/>
            <a:ext cx="1218895" cy="1028700"/>
          </a:xfrm>
          <a:prstGeom prst="roundRect">
            <a:avLst>
              <a:gd name="adj" fmla="val 13169"/>
            </a:avLst>
          </a:prstGeom>
          <a:solidFill>
            <a:srgbClr val="1A2F36"/>
          </a:solidFill>
          <a:ln w="12700">
            <a:solidFill>
              <a:srgbClr val="2A4047"/>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83" name="Shape 177">
            <a:extLst>
              <a:ext uri="{FF2B5EF4-FFF2-40B4-BE49-F238E27FC236}">
                <a16:creationId xmlns:a16="http://schemas.microsoft.com/office/drawing/2014/main" id="{4B026213-FC8F-90FA-B3D1-8512BDBF164F}"/>
              </a:ext>
            </a:extLst>
          </p:cNvPr>
          <p:cNvSpPr/>
          <p:nvPr/>
        </p:nvSpPr>
        <p:spPr>
          <a:xfrm>
            <a:off x="9183319" y="5287503"/>
            <a:ext cx="1218895" cy="19202"/>
          </a:xfrm>
          <a:prstGeom prst="roundRect">
            <a:avLst>
              <a:gd name="adj" fmla="val 705482"/>
            </a:avLst>
          </a:prstGeom>
          <a:solidFill>
            <a:srgbClr val="FB923C"/>
          </a:solidFill>
          <a:ln w="12700">
            <a:solidFill>
              <a:srgbClr val="FB923C">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pic>
        <p:nvPicPr>
          <p:cNvPr id="484" name="Image 20" descr="preencoded.png">
            <a:extLst>
              <a:ext uri="{FF2B5EF4-FFF2-40B4-BE49-F238E27FC236}">
                <a16:creationId xmlns:a16="http://schemas.microsoft.com/office/drawing/2014/main" id="{9A373E12-8FF2-8973-7694-14B0BD4DFB97}"/>
              </a:ext>
            </a:extLst>
          </p:cNvPr>
          <p:cNvPicPr>
            <a:picLocks noChangeAspect="1"/>
          </p:cNvPicPr>
          <p:nvPr/>
        </p:nvPicPr>
        <p:blipFill>
          <a:blip r:embed="rId16"/>
          <a:srcRect t="-26042" b="-26042"/>
          <a:stretch/>
        </p:blipFill>
        <p:spPr>
          <a:xfrm>
            <a:off x="9680753" y="5507874"/>
            <a:ext cx="219456" cy="267005"/>
          </a:xfrm>
          <a:prstGeom prst="rect">
            <a:avLst/>
          </a:prstGeom>
        </p:spPr>
      </p:pic>
      <p:sp>
        <p:nvSpPr>
          <p:cNvPr id="485" name="Text 178">
            <a:extLst>
              <a:ext uri="{FF2B5EF4-FFF2-40B4-BE49-F238E27FC236}">
                <a16:creationId xmlns:a16="http://schemas.microsoft.com/office/drawing/2014/main" id="{DE2AD914-DD54-0A4E-5B50-67BAC356A7F2}"/>
              </a:ext>
            </a:extLst>
          </p:cNvPr>
          <p:cNvSpPr txBox="1"/>
          <p:nvPr/>
        </p:nvSpPr>
        <p:spPr>
          <a:xfrm>
            <a:off x="9277502" y="5813283"/>
            <a:ext cx="1028700" cy="152705"/>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Product Owners</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86" name="Text 179">
            <a:extLst>
              <a:ext uri="{FF2B5EF4-FFF2-40B4-BE49-F238E27FC236}">
                <a16:creationId xmlns:a16="http://schemas.microsoft.com/office/drawing/2014/main" id="{B1871F0C-3B6F-6893-F3F7-CF8C30F285E5}"/>
              </a:ext>
            </a:extLst>
          </p:cNvPr>
          <p:cNvSpPr txBox="1"/>
          <p:nvPr/>
        </p:nvSpPr>
        <p:spPr>
          <a:xfrm>
            <a:off x="9427464" y="5984276"/>
            <a:ext cx="726034" cy="114300"/>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CA3AF"/>
                </a:solidFill>
                <a:effectLst/>
                <a:uLnTx/>
                <a:uFillTx/>
                <a:latin typeface="Dubai" panose="020B0503030403030204" pitchFamily="34" charset="-78"/>
                <a:ea typeface="Inter" pitchFamily="34" charset="-122"/>
                <a:cs typeface="Dubai" panose="020B0503030403030204" pitchFamily="34" charset="-78"/>
              </a:rPr>
              <a:t>Value Capture</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87" name="Shape 180">
            <a:extLst>
              <a:ext uri="{FF2B5EF4-FFF2-40B4-BE49-F238E27FC236}">
                <a16:creationId xmlns:a16="http://schemas.microsoft.com/office/drawing/2014/main" id="{216ABB7A-68AB-DD31-79C5-ED108D052FD8}"/>
              </a:ext>
            </a:extLst>
          </p:cNvPr>
          <p:cNvSpPr/>
          <p:nvPr/>
        </p:nvSpPr>
        <p:spPr>
          <a:xfrm>
            <a:off x="10492740" y="5287503"/>
            <a:ext cx="1218895" cy="1028700"/>
          </a:xfrm>
          <a:prstGeom prst="roundRect">
            <a:avLst>
              <a:gd name="adj" fmla="val 13169"/>
            </a:avLst>
          </a:prstGeom>
          <a:solidFill>
            <a:srgbClr val="1A2F36"/>
          </a:solidFill>
          <a:ln w="12700">
            <a:solidFill>
              <a:srgbClr val="2A4047"/>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496" name="Shape 181">
            <a:extLst>
              <a:ext uri="{FF2B5EF4-FFF2-40B4-BE49-F238E27FC236}">
                <a16:creationId xmlns:a16="http://schemas.microsoft.com/office/drawing/2014/main" id="{DFBEE4CA-D385-0F2A-4F5B-4DFDD693A5C6}"/>
              </a:ext>
            </a:extLst>
          </p:cNvPr>
          <p:cNvSpPr/>
          <p:nvPr/>
        </p:nvSpPr>
        <p:spPr>
          <a:xfrm>
            <a:off x="10492740" y="5287503"/>
            <a:ext cx="1218895" cy="19202"/>
          </a:xfrm>
          <a:prstGeom prst="roundRect">
            <a:avLst>
              <a:gd name="adj" fmla="val 705482"/>
            </a:avLst>
          </a:prstGeom>
          <a:solidFill>
            <a:srgbClr val="F472B6"/>
          </a:solidFill>
          <a:ln w="12700">
            <a:solidFill>
              <a:srgbClr val="F472B6">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pic>
        <p:nvPicPr>
          <p:cNvPr id="498" name="Image 21" descr="preencoded.png">
            <a:extLst>
              <a:ext uri="{FF2B5EF4-FFF2-40B4-BE49-F238E27FC236}">
                <a16:creationId xmlns:a16="http://schemas.microsoft.com/office/drawing/2014/main" id="{23234E2D-C195-11DA-A24D-6825B04C9D8A}"/>
              </a:ext>
            </a:extLst>
          </p:cNvPr>
          <p:cNvPicPr>
            <a:picLocks noChangeAspect="1"/>
          </p:cNvPicPr>
          <p:nvPr/>
        </p:nvPicPr>
        <p:blipFill>
          <a:blip r:embed="rId17"/>
          <a:srcRect t="-26497" b="-26497"/>
          <a:stretch/>
        </p:blipFill>
        <p:spPr>
          <a:xfrm>
            <a:off x="11024006" y="5507874"/>
            <a:ext cx="152705" cy="267005"/>
          </a:xfrm>
          <a:prstGeom prst="rect">
            <a:avLst/>
          </a:prstGeom>
        </p:spPr>
      </p:pic>
      <p:sp>
        <p:nvSpPr>
          <p:cNvPr id="499" name="Text 182">
            <a:extLst>
              <a:ext uri="{FF2B5EF4-FFF2-40B4-BE49-F238E27FC236}">
                <a16:creationId xmlns:a16="http://schemas.microsoft.com/office/drawing/2014/main" id="{78DBD249-BB90-5C84-980B-AC4EA3E88A9D}"/>
              </a:ext>
            </a:extLst>
          </p:cNvPr>
          <p:cNvSpPr txBox="1"/>
          <p:nvPr/>
        </p:nvSpPr>
        <p:spPr>
          <a:xfrm>
            <a:off x="10538460" y="5813283"/>
            <a:ext cx="1122883" cy="152705"/>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Dubai" panose="020B0503030403030204" pitchFamily="34" charset="-78"/>
                <a:ea typeface="Inter" pitchFamily="34" charset="-122"/>
                <a:cs typeface="Dubai" panose="020B0503030403030204" pitchFamily="34" charset="-78"/>
              </a:rPr>
              <a:t>Initiative Owners</a:t>
            </a:r>
            <a:endParaRPr kumimoji="0" lang="en-US" sz="9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00" name="Text 183">
            <a:extLst>
              <a:ext uri="{FF2B5EF4-FFF2-40B4-BE49-F238E27FC236}">
                <a16:creationId xmlns:a16="http://schemas.microsoft.com/office/drawing/2014/main" id="{11B9B5D9-B007-47B1-0009-FC4D2451C5B5}"/>
              </a:ext>
            </a:extLst>
          </p:cNvPr>
          <p:cNvSpPr txBox="1"/>
          <p:nvPr/>
        </p:nvSpPr>
        <p:spPr>
          <a:xfrm>
            <a:off x="10692994" y="5984276"/>
            <a:ext cx="816559" cy="114300"/>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CA3AF"/>
                </a:solidFill>
                <a:effectLst/>
                <a:uLnTx/>
                <a:uFillTx/>
                <a:latin typeface="Dubai" panose="020B0503030403030204" pitchFamily="34" charset="-78"/>
                <a:ea typeface="Inter" pitchFamily="34" charset="-122"/>
                <a:cs typeface="Dubai" panose="020B0503030403030204" pitchFamily="34" charset="-78"/>
              </a:rPr>
              <a:t>Project Delivery</a:t>
            </a:r>
            <a:endParaRPr kumimoji="0" lang="en-US" sz="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01" name="Shape 39">
            <a:extLst>
              <a:ext uri="{FF2B5EF4-FFF2-40B4-BE49-F238E27FC236}">
                <a16:creationId xmlns:a16="http://schemas.microsoft.com/office/drawing/2014/main" id="{E18AE392-E600-D389-F4ED-653EF775CDB0}"/>
              </a:ext>
            </a:extLst>
          </p:cNvPr>
          <p:cNvSpPr/>
          <p:nvPr/>
        </p:nvSpPr>
        <p:spPr>
          <a:xfrm>
            <a:off x="8068704" y="3962761"/>
            <a:ext cx="547242" cy="197543"/>
          </a:xfrm>
          <a:prstGeom prst="roundRect">
            <a:avLst>
              <a:gd name="adj" fmla="val 265869"/>
            </a:avLst>
          </a:prstGeom>
          <a:solidFill>
            <a:srgbClr val="14532D"/>
          </a:solidFill>
          <a:ln w="12700">
            <a:solidFill>
              <a:srgbClr val="FFFFFF">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502" name="Text 40">
            <a:extLst>
              <a:ext uri="{FF2B5EF4-FFF2-40B4-BE49-F238E27FC236}">
                <a16:creationId xmlns:a16="http://schemas.microsoft.com/office/drawing/2014/main" id="{B2C0968B-E96E-C58A-67A6-6F709C7FC3DF}"/>
              </a:ext>
            </a:extLst>
          </p:cNvPr>
          <p:cNvSpPr txBox="1"/>
          <p:nvPr/>
        </p:nvSpPr>
        <p:spPr>
          <a:xfrm>
            <a:off x="8036241" y="4004279"/>
            <a:ext cx="579705" cy="126219"/>
          </a:xfrm>
          <a:prstGeom prst="rect">
            <a:avLst/>
          </a:prstGeom>
          <a:solidFill>
            <a:srgbClr val="FFFFFF">
              <a:alpha val="0"/>
            </a:srgbClr>
          </a:solidFill>
          <a:ln>
            <a:solidFill>
              <a:srgbClr val="FFFFFF">
                <a:alpha val="0"/>
              </a:srgbClr>
            </a:solidFill>
          </a:ln>
        </p:spPr>
        <p:txBody>
          <a:bodyPr wrap="square" lIns="63500" tIns="25400" rIns="63500" bIns="254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rPr>
              <a:t> </a:t>
            </a:r>
            <a:r>
              <a:rPr kumimoji="0" lang="en-US" sz="7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rPr>
              <a:t>live: Feb’26</a:t>
            </a:r>
            <a:endParaRPr kumimoji="0" lang="en-US" sz="800" b="0" i="0" u="none" strike="noStrike" kern="1200" cap="none" spc="0" normalizeH="0" baseline="0" noProof="0" dirty="0">
              <a:ln>
                <a:noFill/>
              </a:ln>
              <a:solidFill>
                <a:srgbClr val="86EFAC"/>
              </a:solidFill>
              <a:effectLst/>
              <a:uLnTx/>
              <a:uFillTx/>
              <a:latin typeface="Dubai" panose="020B0503030403030204" pitchFamily="34" charset="-78"/>
              <a:ea typeface="Inter" pitchFamily="34" charset="-122"/>
              <a:cs typeface="Dubai" panose="020B0503030403030204" pitchFamily="34" charset="-78"/>
            </a:endParaRPr>
          </a:p>
        </p:txBody>
      </p:sp>
      <p:sp>
        <p:nvSpPr>
          <p:cNvPr id="503" name="Shape 3">
            <a:extLst>
              <a:ext uri="{FF2B5EF4-FFF2-40B4-BE49-F238E27FC236}">
                <a16:creationId xmlns:a16="http://schemas.microsoft.com/office/drawing/2014/main" id="{F0B7A390-3C76-A508-FF57-AF5C6A43BBBE}"/>
              </a:ext>
            </a:extLst>
          </p:cNvPr>
          <p:cNvSpPr/>
          <p:nvPr/>
        </p:nvSpPr>
        <p:spPr>
          <a:xfrm>
            <a:off x="8700465" y="196537"/>
            <a:ext cx="3172308" cy="666598"/>
          </a:xfrm>
          <a:prstGeom prst="roundRect">
            <a:avLst>
              <a:gd name="adj" fmla="val 15677"/>
            </a:avLst>
          </a:prstGeom>
          <a:solidFill>
            <a:srgbClr val="FFFFFF"/>
          </a:solidFill>
          <a:ln/>
          <a:effectLst>
            <a:outerShdw blurRad="63500" dist="38100" dir="5400000" algn="bl" rotWithShape="0">
              <a:srgbClr val="000000">
                <a:alpha val="10000"/>
              </a:srgb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504" name="Shape 4">
            <a:extLst>
              <a:ext uri="{FF2B5EF4-FFF2-40B4-BE49-F238E27FC236}">
                <a16:creationId xmlns:a16="http://schemas.microsoft.com/office/drawing/2014/main" id="{DEAFA8AF-DA78-EB8C-1BEE-DD9A0E5D42A9}"/>
              </a:ext>
            </a:extLst>
          </p:cNvPr>
          <p:cNvSpPr/>
          <p:nvPr/>
        </p:nvSpPr>
        <p:spPr>
          <a:xfrm>
            <a:off x="9947960" y="339183"/>
            <a:ext cx="9144" cy="381305"/>
          </a:xfrm>
          <a:prstGeom prst="rect">
            <a:avLst/>
          </a:prstGeom>
          <a:solidFill>
            <a:srgbClr val="DDDDDD"/>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505" name="Text 5">
            <a:extLst>
              <a:ext uri="{FF2B5EF4-FFF2-40B4-BE49-F238E27FC236}">
                <a16:creationId xmlns:a16="http://schemas.microsoft.com/office/drawing/2014/main" id="{AFBB5798-D51A-6D09-4095-278E71F469D4}"/>
              </a:ext>
            </a:extLst>
          </p:cNvPr>
          <p:cNvSpPr txBox="1"/>
          <p:nvPr/>
        </p:nvSpPr>
        <p:spPr>
          <a:xfrm>
            <a:off x="10148213" y="415079"/>
            <a:ext cx="1077163" cy="228600"/>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263E4A"/>
                </a:solidFill>
                <a:effectLst/>
                <a:uLnTx/>
                <a:uFillTx/>
                <a:latin typeface="Montserrat" pitchFamily="34" charset="0"/>
                <a:ea typeface="Montserrat" pitchFamily="34" charset="-122"/>
                <a:cs typeface="Montserrat" pitchFamily="34" charset="-120"/>
              </a:rPr>
              <a:t>Alhasbah</a:t>
            </a:r>
            <a:endParaRPr kumimoji="0" lang="en-US" sz="15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506" name="Text 6">
            <a:extLst>
              <a:ext uri="{FF2B5EF4-FFF2-40B4-BE49-F238E27FC236}">
                <a16:creationId xmlns:a16="http://schemas.microsoft.com/office/drawing/2014/main" id="{7EC854D7-9537-76A6-1564-151719E2E6B6}"/>
              </a:ext>
            </a:extLst>
          </p:cNvPr>
          <p:cNvSpPr txBox="1"/>
          <p:nvPr/>
        </p:nvSpPr>
        <p:spPr>
          <a:xfrm>
            <a:off x="11185855" y="424223"/>
            <a:ext cx="633679" cy="210312"/>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err="1">
                <a:ln>
                  <a:noFill/>
                </a:ln>
                <a:solidFill>
                  <a:srgbClr val="05686C"/>
                </a:solidFill>
                <a:effectLst/>
                <a:uLnTx/>
                <a:uFillTx/>
                <a:latin typeface="Calibri" panose="020F0502020204030204"/>
                <a:ea typeface="+mn-ea"/>
                <a:cs typeface="Arial" panose="020B0604020202020204" pitchFamily="34" charset="0"/>
              </a:rPr>
              <a:t>الحصباه</a:t>
            </a:r>
            <a:endParaRPr kumimoji="0" lang="en-US" sz="1600" b="1"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pic>
        <p:nvPicPr>
          <p:cNvPr id="507" name="Picture 506" descr="A black background with blue text&#10;&#10;AI-generated content may be incorrect.">
            <a:extLst>
              <a:ext uri="{FF2B5EF4-FFF2-40B4-BE49-F238E27FC236}">
                <a16:creationId xmlns:a16="http://schemas.microsoft.com/office/drawing/2014/main" id="{328508E3-91E2-0714-C48F-39B94C502A10}"/>
              </a:ext>
            </a:extLst>
          </p:cNvPr>
          <p:cNvPicPr>
            <a:picLocks noChangeAspect="1"/>
          </p:cNvPicPr>
          <p:nvPr/>
        </p:nvPicPr>
        <p:blipFill>
          <a:blip r:embed="rId18">
            <a:extLst>
              <a:ext uri="{28A0092B-C50C-407E-A947-70E740481C1C}">
                <a14:useLocalDpi xmlns:a14="http://schemas.microsoft.com/office/drawing/2010/main" val="0"/>
              </a:ext>
            </a:extLst>
          </a:blip>
          <a:srcRect t="18709" b="21600"/>
          <a:stretch>
            <a:fillRect/>
          </a:stretch>
        </p:blipFill>
        <p:spPr>
          <a:xfrm>
            <a:off x="9194930" y="370215"/>
            <a:ext cx="689805" cy="274378"/>
          </a:xfrm>
          <a:prstGeom prst="rect">
            <a:avLst/>
          </a:prstGeom>
        </p:spPr>
      </p:pic>
      <p:pic>
        <p:nvPicPr>
          <p:cNvPr id="508" name="Picture 507" descr="A logo with colorful circles and text&#10;&#10;AI-generated content may be incorrect.">
            <a:extLst>
              <a:ext uri="{FF2B5EF4-FFF2-40B4-BE49-F238E27FC236}">
                <a16:creationId xmlns:a16="http://schemas.microsoft.com/office/drawing/2014/main" id="{E532B116-87AD-83D7-B1BF-87800B9C5CA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15070" y="309397"/>
            <a:ext cx="386461" cy="386461"/>
          </a:xfrm>
          <a:prstGeom prst="rect">
            <a:avLst/>
          </a:prstGeom>
        </p:spPr>
      </p:pic>
    </p:spTree>
    <p:extLst>
      <p:ext uri="{BB962C8B-B14F-4D97-AF65-F5344CB8AC3E}">
        <p14:creationId xmlns:p14="http://schemas.microsoft.com/office/powerpoint/2010/main" val="2374284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65AC4-A54A-4F12-D394-D22B5301A2AA}"/>
            </a:ext>
          </a:extLst>
        </p:cNvPr>
        <p:cNvGrpSpPr/>
        <p:nvPr/>
      </p:nvGrpSpPr>
      <p:grpSpPr>
        <a:xfrm>
          <a:off x="0" y="0"/>
          <a:ext cx="0" cy="0"/>
          <a:chOff x="0" y="0"/>
          <a:chExt cx="0" cy="0"/>
        </a:xfrm>
      </p:grpSpPr>
      <p:pic>
        <p:nvPicPr>
          <p:cNvPr id="1122" name="Image 0" descr="preencoded.png">
            <a:extLst>
              <a:ext uri="{FF2B5EF4-FFF2-40B4-BE49-F238E27FC236}">
                <a16:creationId xmlns:a16="http://schemas.microsoft.com/office/drawing/2014/main" id="{B2A5C8DD-9618-E686-93AA-BD684F30934D}"/>
              </a:ext>
            </a:extLst>
          </p:cNvPr>
          <p:cNvPicPr>
            <a:picLocks noChangeAspect="1"/>
          </p:cNvPicPr>
          <p:nvPr/>
        </p:nvPicPr>
        <p:blipFill>
          <a:blip r:embed="rId3"/>
          <a:srcRect t="-7" b="-7"/>
          <a:stretch/>
        </p:blipFill>
        <p:spPr>
          <a:xfrm>
            <a:off x="360789" y="3449889"/>
            <a:ext cx="3533316" cy="2872220"/>
          </a:xfrm>
          <a:prstGeom prst="rect">
            <a:avLst/>
          </a:prstGeom>
          <a:ln>
            <a:noFill/>
          </a:ln>
        </p:spPr>
      </p:pic>
      <p:pic>
        <p:nvPicPr>
          <p:cNvPr id="1053" name="Image 0" descr="preencoded.png">
            <a:extLst>
              <a:ext uri="{FF2B5EF4-FFF2-40B4-BE49-F238E27FC236}">
                <a16:creationId xmlns:a16="http://schemas.microsoft.com/office/drawing/2014/main" id="{C89B9213-0756-1324-867E-8F53D8D0C325}"/>
              </a:ext>
            </a:extLst>
          </p:cNvPr>
          <p:cNvPicPr>
            <a:picLocks noChangeAspect="1"/>
          </p:cNvPicPr>
          <p:nvPr/>
        </p:nvPicPr>
        <p:blipFill>
          <a:blip r:embed="rId3"/>
          <a:srcRect t="-7" b="-7"/>
          <a:stretch/>
        </p:blipFill>
        <p:spPr>
          <a:xfrm>
            <a:off x="3963160" y="2383547"/>
            <a:ext cx="3718762" cy="3938562"/>
          </a:xfrm>
          <a:prstGeom prst="rect">
            <a:avLst/>
          </a:prstGeom>
        </p:spPr>
      </p:pic>
      <p:grpSp>
        <p:nvGrpSpPr>
          <p:cNvPr id="157" name="Group 156">
            <a:extLst>
              <a:ext uri="{FF2B5EF4-FFF2-40B4-BE49-F238E27FC236}">
                <a16:creationId xmlns:a16="http://schemas.microsoft.com/office/drawing/2014/main" id="{955DC095-1EF7-61DC-C0DD-A484188966D4}"/>
              </a:ext>
            </a:extLst>
          </p:cNvPr>
          <p:cNvGrpSpPr/>
          <p:nvPr/>
        </p:nvGrpSpPr>
        <p:grpSpPr>
          <a:xfrm>
            <a:off x="8102143" y="4417914"/>
            <a:ext cx="3660395" cy="1876578"/>
            <a:chOff x="385207" y="2104583"/>
            <a:chExt cx="3812120" cy="2333062"/>
          </a:xfrm>
        </p:grpSpPr>
        <p:pic>
          <p:nvPicPr>
            <p:cNvPr id="158" name="Image 0" descr="preencoded.png">
              <a:extLst>
                <a:ext uri="{FF2B5EF4-FFF2-40B4-BE49-F238E27FC236}">
                  <a16:creationId xmlns:a16="http://schemas.microsoft.com/office/drawing/2014/main" id="{61B4267E-D451-1BB8-C8BC-A3BC8BAACEAA}"/>
                </a:ext>
              </a:extLst>
            </p:cNvPr>
            <p:cNvPicPr>
              <a:picLocks noChangeAspect="1"/>
            </p:cNvPicPr>
            <p:nvPr/>
          </p:nvPicPr>
          <p:blipFill>
            <a:blip r:embed="rId3"/>
            <a:srcRect t="-7" b="-7"/>
            <a:stretch/>
          </p:blipFill>
          <p:spPr>
            <a:xfrm>
              <a:off x="406401" y="2108123"/>
              <a:ext cx="3790926" cy="2329522"/>
            </a:xfrm>
            <a:prstGeom prst="rect">
              <a:avLst/>
            </a:prstGeom>
            <a:ln>
              <a:noFill/>
            </a:ln>
          </p:spPr>
        </p:pic>
        <p:sp>
          <p:nvSpPr>
            <p:cNvPr id="159" name="object 53">
              <a:extLst>
                <a:ext uri="{FF2B5EF4-FFF2-40B4-BE49-F238E27FC236}">
                  <a16:creationId xmlns:a16="http://schemas.microsoft.com/office/drawing/2014/main" id="{32E1AA5A-4D70-CF6C-5791-0FA868637D97}"/>
                </a:ext>
              </a:extLst>
            </p:cNvPr>
            <p:cNvSpPr/>
            <p:nvPr/>
          </p:nvSpPr>
          <p:spPr>
            <a:xfrm>
              <a:off x="385207" y="2104583"/>
              <a:ext cx="45719" cy="2333062"/>
            </a:xfrm>
            <a:custGeom>
              <a:avLst/>
              <a:gdLst/>
              <a:ahLst/>
              <a:cxnLst/>
              <a:rect l="l" t="t" r="r" b="b"/>
              <a:pathLst>
                <a:path w="70485" h="1390650">
                  <a:moveTo>
                    <a:pt x="70450" y="1390094"/>
                  </a:moveTo>
                  <a:lnTo>
                    <a:pt x="33857" y="1377541"/>
                  </a:lnTo>
                  <a:lnTo>
                    <a:pt x="5800" y="1343332"/>
                  </a:lnTo>
                  <a:lnTo>
                    <a:pt x="0" y="1314172"/>
                  </a:lnTo>
                  <a:lnTo>
                    <a:pt x="0" y="75922"/>
                  </a:lnTo>
                  <a:lnTo>
                    <a:pt x="12830" y="33579"/>
                  </a:lnTo>
                  <a:lnTo>
                    <a:pt x="47039" y="5522"/>
                  </a:lnTo>
                  <a:lnTo>
                    <a:pt x="70449" y="0"/>
                  </a:lnTo>
                  <a:lnTo>
                    <a:pt x="66287" y="1655"/>
                  </a:lnTo>
                  <a:lnTo>
                    <a:pt x="56951" y="9389"/>
                  </a:lnTo>
                  <a:lnTo>
                    <a:pt x="41000" y="46761"/>
                  </a:lnTo>
                  <a:lnTo>
                    <a:pt x="38099" y="75922"/>
                  </a:lnTo>
                  <a:lnTo>
                    <a:pt x="38099" y="1314172"/>
                  </a:lnTo>
                  <a:lnTo>
                    <a:pt x="44515" y="1356514"/>
                  </a:lnTo>
                  <a:lnTo>
                    <a:pt x="66287" y="1388438"/>
                  </a:lnTo>
                  <a:lnTo>
                    <a:pt x="70450" y="1390094"/>
                  </a:lnTo>
                  <a:close/>
                </a:path>
              </a:pathLst>
            </a:custGeom>
            <a:solidFill>
              <a:srgbClr val="FFC000"/>
            </a:solidFill>
          </p:spPr>
          <p:txBody>
            <a:bodyPr wrap="square" lIns="0" tIns="0" rIns="0" bIns="0" rtlCol="0"/>
            <a:lstStyle/>
            <a:p>
              <a:endParaRPr sz="1000">
                <a:latin typeface="Dubai" panose="020B0503030403030204" pitchFamily="34" charset="-78"/>
                <a:cs typeface="Dubai" panose="020B0503030403030204" pitchFamily="34" charset="-78"/>
              </a:endParaRPr>
            </a:p>
          </p:txBody>
        </p:sp>
      </p:grpSp>
      <p:grpSp>
        <p:nvGrpSpPr>
          <p:cNvPr id="32" name="Group 31">
            <a:extLst>
              <a:ext uri="{FF2B5EF4-FFF2-40B4-BE49-F238E27FC236}">
                <a16:creationId xmlns:a16="http://schemas.microsoft.com/office/drawing/2014/main" id="{AC8B8C25-9258-4EC0-B75C-10A71DEF5540}"/>
              </a:ext>
            </a:extLst>
          </p:cNvPr>
          <p:cNvGrpSpPr/>
          <p:nvPr/>
        </p:nvGrpSpPr>
        <p:grpSpPr>
          <a:xfrm>
            <a:off x="8102143" y="2355929"/>
            <a:ext cx="3660395" cy="1879429"/>
            <a:chOff x="385207" y="2104583"/>
            <a:chExt cx="3812120" cy="2333062"/>
          </a:xfrm>
        </p:grpSpPr>
        <p:pic>
          <p:nvPicPr>
            <p:cNvPr id="31" name="Image 0" descr="preencoded.png">
              <a:extLst>
                <a:ext uri="{FF2B5EF4-FFF2-40B4-BE49-F238E27FC236}">
                  <a16:creationId xmlns:a16="http://schemas.microsoft.com/office/drawing/2014/main" id="{49BF796B-AD1F-1E76-A8BA-DE54D9CF58EB}"/>
                </a:ext>
              </a:extLst>
            </p:cNvPr>
            <p:cNvPicPr>
              <a:picLocks noChangeAspect="1"/>
            </p:cNvPicPr>
            <p:nvPr/>
          </p:nvPicPr>
          <p:blipFill>
            <a:blip r:embed="rId3"/>
            <a:srcRect t="-7" b="-7"/>
            <a:stretch/>
          </p:blipFill>
          <p:spPr>
            <a:xfrm>
              <a:off x="406401" y="2108123"/>
              <a:ext cx="3790926" cy="2329522"/>
            </a:xfrm>
            <a:prstGeom prst="rect">
              <a:avLst/>
            </a:prstGeom>
            <a:ln>
              <a:noFill/>
            </a:ln>
          </p:spPr>
        </p:pic>
        <p:sp>
          <p:nvSpPr>
            <p:cNvPr id="25" name="object 53">
              <a:extLst>
                <a:ext uri="{FF2B5EF4-FFF2-40B4-BE49-F238E27FC236}">
                  <a16:creationId xmlns:a16="http://schemas.microsoft.com/office/drawing/2014/main" id="{4F709D17-D2D9-C87D-32EF-A1693B51E752}"/>
                </a:ext>
              </a:extLst>
            </p:cNvPr>
            <p:cNvSpPr/>
            <p:nvPr/>
          </p:nvSpPr>
          <p:spPr>
            <a:xfrm>
              <a:off x="385207" y="2104583"/>
              <a:ext cx="45719" cy="2333062"/>
            </a:xfrm>
            <a:custGeom>
              <a:avLst/>
              <a:gdLst/>
              <a:ahLst/>
              <a:cxnLst/>
              <a:rect l="l" t="t" r="r" b="b"/>
              <a:pathLst>
                <a:path w="70485" h="1390650">
                  <a:moveTo>
                    <a:pt x="70450" y="1390094"/>
                  </a:moveTo>
                  <a:lnTo>
                    <a:pt x="33857" y="1377541"/>
                  </a:lnTo>
                  <a:lnTo>
                    <a:pt x="5800" y="1343332"/>
                  </a:lnTo>
                  <a:lnTo>
                    <a:pt x="0" y="1314172"/>
                  </a:lnTo>
                  <a:lnTo>
                    <a:pt x="0" y="75922"/>
                  </a:lnTo>
                  <a:lnTo>
                    <a:pt x="12830" y="33579"/>
                  </a:lnTo>
                  <a:lnTo>
                    <a:pt x="47039" y="5522"/>
                  </a:lnTo>
                  <a:lnTo>
                    <a:pt x="70449" y="0"/>
                  </a:lnTo>
                  <a:lnTo>
                    <a:pt x="66287" y="1655"/>
                  </a:lnTo>
                  <a:lnTo>
                    <a:pt x="56951" y="9389"/>
                  </a:lnTo>
                  <a:lnTo>
                    <a:pt x="41000" y="46761"/>
                  </a:lnTo>
                  <a:lnTo>
                    <a:pt x="38099" y="75922"/>
                  </a:lnTo>
                  <a:lnTo>
                    <a:pt x="38099" y="1314172"/>
                  </a:lnTo>
                  <a:lnTo>
                    <a:pt x="44515" y="1356514"/>
                  </a:lnTo>
                  <a:lnTo>
                    <a:pt x="66287" y="1388438"/>
                  </a:lnTo>
                  <a:lnTo>
                    <a:pt x="70450" y="1390094"/>
                  </a:lnTo>
                  <a:close/>
                </a:path>
              </a:pathLst>
            </a:custGeom>
            <a:solidFill>
              <a:srgbClr val="FFC000"/>
            </a:solidFill>
          </p:spPr>
          <p:txBody>
            <a:bodyPr wrap="square" lIns="0" tIns="0" rIns="0" bIns="0" rtlCol="0"/>
            <a:lstStyle/>
            <a:p>
              <a:endParaRPr sz="1000">
                <a:latin typeface="Dubai" panose="020B0503030403030204" pitchFamily="34" charset="-78"/>
                <a:cs typeface="Dubai" panose="020B0503030403030204" pitchFamily="34" charset="-78"/>
              </a:endParaRPr>
            </a:p>
          </p:txBody>
        </p:sp>
      </p:grpSp>
      <p:pic>
        <p:nvPicPr>
          <p:cNvPr id="45" name="Image 5" descr="preencoded.png">
            <a:extLst>
              <a:ext uri="{FF2B5EF4-FFF2-40B4-BE49-F238E27FC236}">
                <a16:creationId xmlns:a16="http://schemas.microsoft.com/office/drawing/2014/main" id="{7EF8B50E-03E5-15F8-92B5-725F24D7E5F1}"/>
              </a:ext>
            </a:extLst>
          </p:cNvPr>
          <p:cNvPicPr>
            <a:picLocks noChangeAspect="1"/>
          </p:cNvPicPr>
          <p:nvPr/>
        </p:nvPicPr>
        <p:blipFill>
          <a:blip r:embed="rId4"/>
          <a:srcRect l="4303" t="-24" b="-24"/>
          <a:stretch>
            <a:fillRect/>
          </a:stretch>
        </p:blipFill>
        <p:spPr>
          <a:xfrm>
            <a:off x="8356351" y="2491321"/>
            <a:ext cx="3262153" cy="539764"/>
          </a:xfrm>
          <a:prstGeom prst="rect">
            <a:avLst/>
          </a:prstGeom>
        </p:spPr>
      </p:pic>
      <p:sp>
        <p:nvSpPr>
          <p:cNvPr id="128" name="object 3">
            <a:extLst>
              <a:ext uri="{FF2B5EF4-FFF2-40B4-BE49-F238E27FC236}">
                <a16:creationId xmlns:a16="http://schemas.microsoft.com/office/drawing/2014/main" id="{117C7763-6316-DB09-44EF-5822DB3F9B4B}"/>
              </a:ext>
            </a:extLst>
          </p:cNvPr>
          <p:cNvSpPr/>
          <p:nvPr/>
        </p:nvSpPr>
        <p:spPr>
          <a:xfrm>
            <a:off x="14005" y="729226"/>
            <a:ext cx="12163990" cy="582930"/>
          </a:xfrm>
          <a:custGeom>
            <a:avLst/>
            <a:gdLst/>
            <a:ahLst/>
            <a:cxnLst/>
            <a:rect l="l" t="t" r="r" b="b"/>
            <a:pathLst>
              <a:path w="12192000" h="582930">
                <a:moveTo>
                  <a:pt x="12192000" y="0"/>
                </a:moveTo>
                <a:lnTo>
                  <a:pt x="0" y="0"/>
                </a:lnTo>
                <a:lnTo>
                  <a:pt x="0" y="582777"/>
                </a:lnTo>
                <a:lnTo>
                  <a:pt x="12192000" y="582777"/>
                </a:lnTo>
                <a:lnTo>
                  <a:pt x="12192000" y="0"/>
                </a:lnTo>
                <a:close/>
              </a:path>
            </a:pathLst>
          </a:custGeom>
          <a:solidFill>
            <a:srgbClr val="304D5B">
              <a:alpha val="650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5" name="object 5">
            <a:extLst>
              <a:ext uri="{FF2B5EF4-FFF2-40B4-BE49-F238E27FC236}">
                <a16:creationId xmlns:a16="http://schemas.microsoft.com/office/drawing/2014/main" id="{5FAEF768-9DEB-69A4-3D3D-B5E8279B1417}"/>
              </a:ext>
            </a:extLst>
          </p:cNvPr>
          <p:cNvGrpSpPr/>
          <p:nvPr/>
        </p:nvGrpSpPr>
        <p:grpSpPr>
          <a:xfrm>
            <a:off x="231102" y="687987"/>
            <a:ext cx="709295" cy="709295"/>
            <a:chOff x="302468" y="678267"/>
            <a:chExt cx="709295" cy="709295"/>
          </a:xfrm>
        </p:grpSpPr>
        <p:sp>
          <p:nvSpPr>
            <p:cNvPr id="6" name="object 6">
              <a:extLst>
                <a:ext uri="{FF2B5EF4-FFF2-40B4-BE49-F238E27FC236}">
                  <a16:creationId xmlns:a16="http://schemas.microsoft.com/office/drawing/2014/main" id="{B93E3C8D-374A-F8B7-E935-67C58917AD08}"/>
                </a:ext>
              </a:extLst>
            </p:cNvPr>
            <p:cNvSpPr/>
            <p:nvPr/>
          </p:nvSpPr>
          <p:spPr>
            <a:xfrm>
              <a:off x="302468" y="678267"/>
              <a:ext cx="709295" cy="709295"/>
            </a:xfrm>
            <a:custGeom>
              <a:avLst/>
              <a:gdLst/>
              <a:ahLst/>
              <a:cxnLst/>
              <a:rect l="l" t="t" r="r" b="b"/>
              <a:pathLst>
                <a:path w="709294" h="709294">
                  <a:moveTo>
                    <a:pt x="354457" y="0"/>
                  </a:moveTo>
                  <a:lnTo>
                    <a:pt x="306362" y="3238"/>
                  </a:lnTo>
                  <a:lnTo>
                    <a:pt x="260223" y="12661"/>
                  </a:lnTo>
                  <a:lnTo>
                    <a:pt x="216484" y="27851"/>
                  </a:lnTo>
                  <a:lnTo>
                    <a:pt x="175552" y="48399"/>
                  </a:lnTo>
                  <a:lnTo>
                    <a:pt x="137858" y="73850"/>
                  </a:lnTo>
                  <a:lnTo>
                    <a:pt x="103822" y="103822"/>
                  </a:lnTo>
                  <a:lnTo>
                    <a:pt x="73850" y="137858"/>
                  </a:lnTo>
                  <a:lnTo>
                    <a:pt x="48399" y="175552"/>
                  </a:lnTo>
                  <a:lnTo>
                    <a:pt x="27851" y="216484"/>
                  </a:lnTo>
                  <a:lnTo>
                    <a:pt x="12661" y="260235"/>
                  </a:lnTo>
                  <a:lnTo>
                    <a:pt x="3238" y="306362"/>
                  </a:lnTo>
                  <a:lnTo>
                    <a:pt x="0" y="354457"/>
                  </a:lnTo>
                  <a:lnTo>
                    <a:pt x="3238" y="402551"/>
                  </a:lnTo>
                  <a:lnTo>
                    <a:pt x="12661" y="448678"/>
                  </a:lnTo>
                  <a:lnTo>
                    <a:pt x="27851" y="492429"/>
                  </a:lnTo>
                  <a:lnTo>
                    <a:pt x="48399" y="533361"/>
                  </a:lnTo>
                  <a:lnTo>
                    <a:pt x="73850" y="571055"/>
                  </a:lnTo>
                  <a:lnTo>
                    <a:pt x="103822" y="605091"/>
                  </a:lnTo>
                  <a:lnTo>
                    <a:pt x="137858" y="635063"/>
                  </a:lnTo>
                  <a:lnTo>
                    <a:pt x="175552" y="660514"/>
                  </a:lnTo>
                  <a:lnTo>
                    <a:pt x="216484" y="681062"/>
                  </a:lnTo>
                  <a:lnTo>
                    <a:pt x="260223" y="696252"/>
                  </a:lnTo>
                  <a:lnTo>
                    <a:pt x="306362" y="705675"/>
                  </a:lnTo>
                  <a:lnTo>
                    <a:pt x="354457" y="708914"/>
                  </a:lnTo>
                  <a:lnTo>
                    <a:pt x="402551" y="705675"/>
                  </a:lnTo>
                  <a:lnTo>
                    <a:pt x="448678" y="696252"/>
                  </a:lnTo>
                  <a:lnTo>
                    <a:pt x="492429" y="681062"/>
                  </a:lnTo>
                  <a:lnTo>
                    <a:pt x="533361" y="660514"/>
                  </a:lnTo>
                  <a:lnTo>
                    <a:pt x="571055" y="635063"/>
                  </a:lnTo>
                  <a:lnTo>
                    <a:pt x="605091" y="605091"/>
                  </a:lnTo>
                  <a:lnTo>
                    <a:pt x="635063" y="571055"/>
                  </a:lnTo>
                  <a:lnTo>
                    <a:pt x="660514" y="533361"/>
                  </a:lnTo>
                  <a:lnTo>
                    <a:pt x="681062" y="492429"/>
                  </a:lnTo>
                  <a:lnTo>
                    <a:pt x="696252" y="448678"/>
                  </a:lnTo>
                  <a:lnTo>
                    <a:pt x="705675" y="402551"/>
                  </a:lnTo>
                  <a:lnTo>
                    <a:pt x="708914" y="354457"/>
                  </a:lnTo>
                  <a:lnTo>
                    <a:pt x="705675" y="306362"/>
                  </a:lnTo>
                  <a:lnTo>
                    <a:pt x="696252" y="260235"/>
                  </a:lnTo>
                  <a:lnTo>
                    <a:pt x="681062" y="216484"/>
                  </a:lnTo>
                  <a:lnTo>
                    <a:pt x="660514" y="175552"/>
                  </a:lnTo>
                  <a:lnTo>
                    <a:pt x="635063" y="137858"/>
                  </a:lnTo>
                  <a:lnTo>
                    <a:pt x="605091" y="103822"/>
                  </a:lnTo>
                  <a:lnTo>
                    <a:pt x="571055" y="73850"/>
                  </a:lnTo>
                  <a:lnTo>
                    <a:pt x="533361" y="48399"/>
                  </a:lnTo>
                  <a:lnTo>
                    <a:pt x="492429" y="27851"/>
                  </a:lnTo>
                  <a:lnTo>
                    <a:pt x="448678" y="12661"/>
                  </a:lnTo>
                  <a:lnTo>
                    <a:pt x="402551" y="3238"/>
                  </a:lnTo>
                  <a:lnTo>
                    <a:pt x="354457" y="0"/>
                  </a:lnTo>
                  <a:close/>
                </a:path>
              </a:pathLst>
            </a:custGeom>
            <a:solidFill>
              <a:srgbClr val="169F8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a:extLst>
                <a:ext uri="{FF2B5EF4-FFF2-40B4-BE49-F238E27FC236}">
                  <a16:creationId xmlns:a16="http://schemas.microsoft.com/office/drawing/2014/main" id="{6D5DC119-2E06-723B-1B28-85488EAA8B33}"/>
                </a:ext>
              </a:extLst>
            </p:cNvPr>
            <p:cNvSpPr/>
            <p:nvPr/>
          </p:nvSpPr>
          <p:spPr>
            <a:xfrm>
              <a:off x="436382" y="810987"/>
              <a:ext cx="311150" cy="440690"/>
            </a:xfrm>
            <a:custGeom>
              <a:avLst/>
              <a:gdLst/>
              <a:ahLst/>
              <a:cxnLst/>
              <a:rect l="l" t="t" r="r" b="b"/>
              <a:pathLst>
                <a:path w="311150" h="440690">
                  <a:moveTo>
                    <a:pt x="220535" y="0"/>
                  </a:moveTo>
                  <a:lnTo>
                    <a:pt x="176085" y="5080"/>
                  </a:lnTo>
                  <a:lnTo>
                    <a:pt x="134696" y="17780"/>
                  </a:lnTo>
                  <a:lnTo>
                    <a:pt x="97231" y="38100"/>
                  </a:lnTo>
                  <a:lnTo>
                    <a:pt x="64592" y="64769"/>
                  </a:lnTo>
                  <a:lnTo>
                    <a:pt x="37668" y="97790"/>
                  </a:lnTo>
                  <a:lnTo>
                    <a:pt x="17335" y="134620"/>
                  </a:lnTo>
                  <a:lnTo>
                    <a:pt x="4483" y="176530"/>
                  </a:lnTo>
                  <a:lnTo>
                    <a:pt x="0" y="220979"/>
                  </a:lnTo>
                  <a:lnTo>
                    <a:pt x="4483" y="265430"/>
                  </a:lnTo>
                  <a:lnTo>
                    <a:pt x="17335" y="306070"/>
                  </a:lnTo>
                  <a:lnTo>
                    <a:pt x="37668" y="344170"/>
                  </a:lnTo>
                  <a:lnTo>
                    <a:pt x="64592" y="377190"/>
                  </a:lnTo>
                  <a:lnTo>
                    <a:pt x="97231" y="403860"/>
                  </a:lnTo>
                  <a:lnTo>
                    <a:pt x="134696" y="424180"/>
                  </a:lnTo>
                  <a:lnTo>
                    <a:pt x="176085" y="436880"/>
                  </a:lnTo>
                  <a:lnTo>
                    <a:pt x="220535" y="440690"/>
                  </a:lnTo>
                  <a:lnTo>
                    <a:pt x="264985" y="436880"/>
                  </a:lnTo>
                  <a:lnTo>
                    <a:pt x="306387" y="424180"/>
                  </a:lnTo>
                  <a:lnTo>
                    <a:pt x="311061" y="421640"/>
                  </a:lnTo>
                  <a:lnTo>
                    <a:pt x="220535" y="421640"/>
                  </a:lnTo>
                  <a:lnTo>
                    <a:pt x="184734" y="417830"/>
                  </a:lnTo>
                  <a:lnTo>
                    <a:pt x="151028" y="408940"/>
                  </a:lnTo>
                  <a:lnTo>
                    <a:pt x="119951" y="393700"/>
                  </a:lnTo>
                  <a:lnTo>
                    <a:pt x="92075" y="374650"/>
                  </a:lnTo>
                  <a:lnTo>
                    <a:pt x="122783" y="367030"/>
                  </a:lnTo>
                  <a:lnTo>
                    <a:pt x="148564" y="358140"/>
                  </a:lnTo>
                  <a:lnTo>
                    <a:pt x="74396" y="358140"/>
                  </a:lnTo>
                  <a:lnTo>
                    <a:pt x="72275" y="355600"/>
                  </a:lnTo>
                  <a:lnTo>
                    <a:pt x="70739" y="337820"/>
                  </a:lnTo>
                  <a:lnTo>
                    <a:pt x="70256" y="326390"/>
                  </a:lnTo>
                  <a:lnTo>
                    <a:pt x="50355" y="326390"/>
                  </a:lnTo>
                  <a:lnTo>
                    <a:pt x="37960" y="303530"/>
                  </a:lnTo>
                  <a:lnTo>
                    <a:pt x="28638" y="278130"/>
                  </a:lnTo>
                  <a:lnTo>
                    <a:pt x="22618" y="252729"/>
                  </a:lnTo>
                  <a:lnTo>
                    <a:pt x="20193" y="224790"/>
                  </a:lnTo>
                  <a:lnTo>
                    <a:pt x="52006" y="224790"/>
                  </a:lnTo>
                  <a:lnTo>
                    <a:pt x="41490" y="215900"/>
                  </a:lnTo>
                  <a:lnTo>
                    <a:pt x="31267" y="208279"/>
                  </a:lnTo>
                  <a:lnTo>
                    <a:pt x="21361" y="199390"/>
                  </a:lnTo>
                  <a:lnTo>
                    <a:pt x="31102" y="154940"/>
                  </a:lnTo>
                  <a:lnTo>
                    <a:pt x="49733" y="115570"/>
                  </a:lnTo>
                  <a:lnTo>
                    <a:pt x="76136" y="82550"/>
                  </a:lnTo>
                  <a:lnTo>
                    <a:pt x="109156" y="54610"/>
                  </a:lnTo>
                  <a:lnTo>
                    <a:pt x="147662" y="34290"/>
                  </a:lnTo>
                  <a:lnTo>
                    <a:pt x="190538" y="22860"/>
                  </a:lnTo>
                  <a:lnTo>
                    <a:pt x="210540" y="22860"/>
                  </a:lnTo>
                  <a:lnTo>
                    <a:pt x="210540" y="20320"/>
                  </a:lnTo>
                  <a:lnTo>
                    <a:pt x="311061" y="20320"/>
                  </a:lnTo>
                  <a:lnTo>
                    <a:pt x="306387" y="17780"/>
                  </a:lnTo>
                  <a:lnTo>
                    <a:pt x="264985" y="5080"/>
                  </a:lnTo>
                  <a:lnTo>
                    <a:pt x="220535" y="0"/>
                  </a:lnTo>
                  <a:close/>
                </a:path>
              </a:pathLst>
            </a:custGeom>
            <a:solidFill>
              <a:srgbClr val="F8F8F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object 8">
              <a:extLst>
                <a:ext uri="{FF2B5EF4-FFF2-40B4-BE49-F238E27FC236}">
                  <a16:creationId xmlns:a16="http://schemas.microsoft.com/office/drawing/2014/main" id="{E6E4DE58-9F10-E21A-39B1-0B85BE02948D}"/>
                </a:ext>
              </a:extLst>
            </p:cNvPr>
            <p:cNvPicPr/>
            <p:nvPr/>
          </p:nvPicPr>
          <p:blipFill>
            <a:blip r:embed="rId5" cstate="print"/>
            <a:stretch>
              <a:fillRect/>
            </a:stretch>
          </p:blipFill>
          <p:spPr>
            <a:xfrm>
              <a:off x="656920" y="1120867"/>
              <a:ext cx="201180" cy="111760"/>
            </a:xfrm>
            <a:prstGeom prst="rect">
              <a:avLst/>
            </a:prstGeom>
          </p:spPr>
        </p:pic>
        <p:sp>
          <p:nvSpPr>
            <p:cNvPr id="9" name="object 9">
              <a:extLst>
                <a:ext uri="{FF2B5EF4-FFF2-40B4-BE49-F238E27FC236}">
                  <a16:creationId xmlns:a16="http://schemas.microsoft.com/office/drawing/2014/main" id="{19462A55-2D9E-3238-B578-E867B09AD5E1}"/>
                </a:ext>
              </a:extLst>
            </p:cNvPr>
            <p:cNvSpPr/>
            <p:nvPr/>
          </p:nvSpPr>
          <p:spPr>
            <a:xfrm>
              <a:off x="510780" y="1075147"/>
              <a:ext cx="351155" cy="93980"/>
            </a:xfrm>
            <a:custGeom>
              <a:avLst/>
              <a:gdLst/>
              <a:ahLst/>
              <a:cxnLst/>
              <a:rect l="l" t="t" r="r" b="b"/>
              <a:pathLst>
                <a:path w="351155" h="93980">
                  <a:moveTo>
                    <a:pt x="43230" y="0"/>
                  </a:moveTo>
                  <a:lnTo>
                    <a:pt x="1308" y="0"/>
                  </a:lnTo>
                  <a:lnTo>
                    <a:pt x="28727" y="15240"/>
                  </a:lnTo>
                  <a:lnTo>
                    <a:pt x="57378" y="27940"/>
                  </a:lnTo>
                  <a:lnTo>
                    <a:pt x="87160" y="39370"/>
                  </a:lnTo>
                  <a:lnTo>
                    <a:pt x="118186" y="46990"/>
                  </a:lnTo>
                  <a:lnTo>
                    <a:pt x="118287" y="48260"/>
                  </a:lnTo>
                  <a:lnTo>
                    <a:pt x="118516" y="48260"/>
                  </a:lnTo>
                  <a:lnTo>
                    <a:pt x="91236" y="64769"/>
                  </a:lnTo>
                  <a:lnTo>
                    <a:pt x="62280" y="77470"/>
                  </a:lnTo>
                  <a:lnTo>
                    <a:pt x="31813" y="87630"/>
                  </a:lnTo>
                  <a:lnTo>
                    <a:pt x="0" y="93980"/>
                  </a:lnTo>
                  <a:lnTo>
                    <a:pt x="74167" y="93980"/>
                  </a:lnTo>
                  <a:lnTo>
                    <a:pt x="77850" y="92710"/>
                  </a:lnTo>
                  <a:lnTo>
                    <a:pt x="105905" y="78740"/>
                  </a:lnTo>
                  <a:lnTo>
                    <a:pt x="132422" y="63500"/>
                  </a:lnTo>
                  <a:lnTo>
                    <a:pt x="159537" y="63500"/>
                  </a:lnTo>
                  <a:lnTo>
                    <a:pt x="165150" y="59690"/>
                  </a:lnTo>
                  <a:lnTo>
                    <a:pt x="169811" y="54610"/>
                  </a:lnTo>
                  <a:lnTo>
                    <a:pt x="242049" y="54610"/>
                  </a:lnTo>
                  <a:lnTo>
                    <a:pt x="277012" y="50800"/>
                  </a:lnTo>
                  <a:lnTo>
                    <a:pt x="299745" y="45720"/>
                  </a:lnTo>
                  <a:lnTo>
                    <a:pt x="347319" y="45720"/>
                  </a:lnTo>
                  <a:lnTo>
                    <a:pt x="349351" y="41910"/>
                  </a:lnTo>
                  <a:lnTo>
                    <a:pt x="350964" y="36830"/>
                  </a:lnTo>
                  <a:lnTo>
                    <a:pt x="191096" y="36830"/>
                  </a:lnTo>
                  <a:lnTo>
                    <a:pt x="183553" y="35560"/>
                  </a:lnTo>
                  <a:lnTo>
                    <a:pt x="176060" y="35560"/>
                  </a:lnTo>
                  <a:lnTo>
                    <a:pt x="175755" y="31750"/>
                  </a:lnTo>
                  <a:lnTo>
                    <a:pt x="175323" y="30480"/>
                  </a:lnTo>
                  <a:lnTo>
                    <a:pt x="178777" y="26670"/>
                  </a:lnTo>
                  <a:lnTo>
                    <a:pt x="118021" y="26670"/>
                  </a:lnTo>
                  <a:lnTo>
                    <a:pt x="88366" y="17780"/>
                  </a:lnTo>
                  <a:lnTo>
                    <a:pt x="59728" y="7620"/>
                  </a:lnTo>
                  <a:lnTo>
                    <a:pt x="43230" y="0"/>
                  </a:lnTo>
                  <a:close/>
                </a:path>
              </a:pathLst>
            </a:custGeom>
            <a:solidFill>
              <a:srgbClr val="F8F8F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0" name="object 10">
              <a:extLst>
                <a:ext uri="{FF2B5EF4-FFF2-40B4-BE49-F238E27FC236}">
                  <a16:creationId xmlns:a16="http://schemas.microsoft.com/office/drawing/2014/main" id="{EC6604A4-3D77-329E-50A2-CF8CED535717}"/>
                </a:ext>
              </a:extLst>
            </p:cNvPr>
            <p:cNvPicPr/>
            <p:nvPr/>
          </p:nvPicPr>
          <p:blipFill>
            <a:blip r:embed="rId6" cstate="print"/>
            <a:stretch>
              <a:fillRect/>
            </a:stretch>
          </p:blipFill>
          <p:spPr>
            <a:xfrm>
              <a:off x="456573" y="831306"/>
              <a:ext cx="420897" cy="311161"/>
            </a:xfrm>
            <a:prstGeom prst="rect">
              <a:avLst/>
            </a:prstGeom>
          </p:spPr>
        </p:pic>
      </p:grpSp>
      <p:sp>
        <p:nvSpPr>
          <p:cNvPr id="20" name="object 20">
            <a:extLst>
              <a:ext uri="{FF2B5EF4-FFF2-40B4-BE49-F238E27FC236}">
                <a16:creationId xmlns:a16="http://schemas.microsoft.com/office/drawing/2014/main" id="{658AE797-9EF0-99BB-CA80-7E2DF1E6CCA7}"/>
              </a:ext>
            </a:extLst>
          </p:cNvPr>
          <p:cNvSpPr txBox="1"/>
          <p:nvPr/>
        </p:nvSpPr>
        <p:spPr>
          <a:xfrm>
            <a:off x="1157494" y="781812"/>
            <a:ext cx="4845685" cy="413384"/>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0" normalizeH="0" baseline="0" noProof="0">
                <a:ln>
                  <a:noFill/>
                </a:ln>
                <a:solidFill>
                  <a:srgbClr val="FFFFFF"/>
                </a:solidFill>
                <a:effectLst/>
                <a:uLnTx/>
                <a:uFillTx/>
                <a:latin typeface="Dubai Medium"/>
                <a:cs typeface="Dubai Medium"/>
              </a:rPr>
              <a:t>DIGITIZED</a:t>
            </a:r>
            <a:r>
              <a:rPr kumimoji="0" sz="1400" b="0" i="0" u="none" strike="noStrike" kern="0" cap="none" spc="425" normalizeH="0" baseline="0" noProof="0">
                <a:ln>
                  <a:noFill/>
                </a:ln>
                <a:solidFill>
                  <a:srgbClr val="FFFFFF"/>
                </a:solidFill>
                <a:effectLst/>
                <a:uLnTx/>
                <a:uFillTx/>
                <a:latin typeface="Dubai Medium"/>
                <a:cs typeface="Dubai Medium"/>
              </a:rPr>
              <a:t> </a:t>
            </a:r>
            <a:r>
              <a:rPr kumimoji="0" sz="1400" b="0" i="0" u="none" strike="noStrike" kern="0" cap="none" spc="-10" normalizeH="0" baseline="0" noProof="0">
                <a:ln>
                  <a:noFill/>
                </a:ln>
                <a:solidFill>
                  <a:srgbClr val="FFFFFF"/>
                </a:solidFill>
                <a:effectLst/>
                <a:uLnTx/>
                <a:uFillTx/>
                <a:latin typeface="Dubai Medium"/>
                <a:cs typeface="Dubai Medium"/>
              </a:rPr>
              <a:t>SERVICES</a:t>
            </a:r>
            <a:endParaRPr kumimoji="0" sz="1400" b="0" i="0" u="none" strike="noStrike" kern="0" cap="none" spc="0" normalizeH="0" baseline="0" noProof="0">
              <a:ln>
                <a:noFill/>
              </a:ln>
              <a:solidFill>
                <a:sysClr val="windowText" lastClr="000000"/>
              </a:solidFill>
              <a:effectLst/>
              <a:uLnTx/>
              <a:uFillTx/>
              <a:latin typeface="Dubai Medium"/>
              <a:cs typeface="Dubai Medium"/>
            </a:endParaRPr>
          </a:p>
          <a:p>
            <a:pPr marL="12700" marR="0" lvl="0" indent="0" defTabSz="914400" eaLnBrk="1" fontAlgn="auto" latinLnBrk="0" hangingPunct="1">
              <a:lnSpc>
                <a:spcPct val="100000"/>
              </a:lnSpc>
              <a:spcBef>
                <a:spcPts val="45"/>
              </a:spcBef>
              <a:spcAft>
                <a:spcPts val="0"/>
              </a:spcAft>
              <a:buClrTx/>
              <a:buSzTx/>
              <a:buFontTx/>
              <a:buNone/>
              <a:tabLst/>
              <a:defRPr/>
            </a:pPr>
            <a:r>
              <a:rPr kumimoji="0" sz="1100" b="0" i="0" u="none" strike="noStrike" kern="0" cap="none" spc="0" normalizeH="0" baseline="0" noProof="0">
                <a:ln>
                  <a:noFill/>
                </a:ln>
                <a:solidFill>
                  <a:srgbClr val="FFFFFF"/>
                </a:solidFill>
                <a:effectLst/>
                <a:uLnTx/>
                <a:uFillTx/>
                <a:latin typeface="Dubai"/>
                <a:cs typeface="Dubai"/>
              </a:rPr>
              <a:t>Ensuring</a:t>
            </a:r>
            <a:r>
              <a:rPr kumimoji="0" sz="1100" b="0" i="0" u="none" strike="noStrike" kern="0" cap="none" spc="175" normalizeH="0" baseline="0" noProof="0">
                <a:ln>
                  <a:noFill/>
                </a:ln>
                <a:solidFill>
                  <a:srgbClr val="FFFFFF"/>
                </a:solidFill>
                <a:effectLst/>
                <a:uLnTx/>
                <a:uFillTx/>
                <a:latin typeface="Dubai"/>
                <a:cs typeface="Dubai"/>
              </a:rPr>
              <a:t> </a:t>
            </a:r>
            <a:r>
              <a:rPr kumimoji="0" sz="1100" b="0" i="0" u="none" strike="noStrike" kern="0" cap="none" spc="0" normalizeH="0" baseline="0" noProof="0">
                <a:ln>
                  <a:noFill/>
                </a:ln>
                <a:solidFill>
                  <a:srgbClr val="FFFFFF"/>
                </a:solidFill>
                <a:effectLst/>
                <a:uLnTx/>
                <a:uFillTx/>
                <a:latin typeface="Dubai"/>
                <a:cs typeface="Dubai"/>
              </a:rPr>
              <a:t>seamless</a:t>
            </a:r>
            <a:r>
              <a:rPr kumimoji="0" sz="1100" b="0" i="0" u="none" strike="noStrike" kern="0" cap="none" spc="170" normalizeH="0" baseline="0" noProof="0">
                <a:ln>
                  <a:noFill/>
                </a:ln>
                <a:solidFill>
                  <a:srgbClr val="FFFFFF"/>
                </a:solidFill>
                <a:effectLst/>
                <a:uLnTx/>
                <a:uFillTx/>
                <a:latin typeface="Dubai"/>
                <a:cs typeface="Dubai"/>
              </a:rPr>
              <a:t> </a:t>
            </a:r>
            <a:r>
              <a:rPr kumimoji="0" sz="1100" b="0" i="0" u="none" strike="noStrike" kern="0" cap="none" spc="0" normalizeH="0" baseline="0" noProof="0">
                <a:ln>
                  <a:noFill/>
                </a:ln>
                <a:solidFill>
                  <a:srgbClr val="FFFFFF"/>
                </a:solidFill>
                <a:effectLst/>
                <a:uLnTx/>
                <a:uFillTx/>
                <a:latin typeface="Dubai"/>
                <a:cs typeface="Dubai"/>
              </a:rPr>
              <a:t>and</a:t>
            </a:r>
            <a:r>
              <a:rPr kumimoji="0" sz="1100" b="0" i="0" u="none" strike="noStrike" kern="0" cap="none" spc="175" normalizeH="0" baseline="0" noProof="0">
                <a:ln>
                  <a:noFill/>
                </a:ln>
                <a:solidFill>
                  <a:srgbClr val="FFFFFF"/>
                </a:solidFill>
                <a:effectLst/>
                <a:uLnTx/>
                <a:uFillTx/>
                <a:latin typeface="Dubai"/>
                <a:cs typeface="Dubai"/>
              </a:rPr>
              <a:t> </a:t>
            </a:r>
            <a:r>
              <a:rPr kumimoji="0" sz="1100" b="0" i="0" u="none" strike="noStrike" kern="0" cap="none" spc="0" normalizeH="0" baseline="0" noProof="0">
                <a:ln>
                  <a:noFill/>
                </a:ln>
                <a:solidFill>
                  <a:srgbClr val="FFFFFF"/>
                </a:solidFill>
                <a:effectLst/>
                <a:uLnTx/>
                <a:uFillTx/>
                <a:latin typeface="Dubai"/>
                <a:cs typeface="Dubai"/>
              </a:rPr>
              <a:t>secure</a:t>
            </a:r>
            <a:r>
              <a:rPr kumimoji="0" sz="1100" b="0" i="0" u="none" strike="noStrike" kern="0" cap="none" spc="180" normalizeH="0" baseline="0" noProof="0">
                <a:ln>
                  <a:noFill/>
                </a:ln>
                <a:solidFill>
                  <a:srgbClr val="FFFFFF"/>
                </a:solidFill>
                <a:effectLst/>
                <a:uLnTx/>
                <a:uFillTx/>
                <a:latin typeface="Dubai"/>
                <a:cs typeface="Dubai"/>
              </a:rPr>
              <a:t> </a:t>
            </a:r>
            <a:r>
              <a:rPr kumimoji="0" sz="1100" b="0" i="0" u="none" strike="noStrike" kern="0" cap="none" spc="0" normalizeH="0" baseline="0" noProof="0">
                <a:ln>
                  <a:noFill/>
                </a:ln>
                <a:solidFill>
                  <a:srgbClr val="FFFFFF"/>
                </a:solidFill>
                <a:effectLst/>
                <a:uLnTx/>
                <a:uFillTx/>
                <a:latin typeface="Dubai"/>
                <a:cs typeface="Dubai"/>
              </a:rPr>
              <a:t>implementation</a:t>
            </a:r>
            <a:r>
              <a:rPr kumimoji="0" sz="1100" b="0" i="0" u="none" strike="noStrike" kern="0" cap="none" spc="160" normalizeH="0" baseline="0" noProof="0">
                <a:ln>
                  <a:noFill/>
                </a:ln>
                <a:solidFill>
                  <a:srgbClr val="FFFFFF"/>
                </a:solidFill>
                <a:effectLst/>
                <a:uLnTx/>
                <a:uFillTx/>
                <a:latin typeface="Dubai"/>
                <a:cs typeface="Dubai"/>
              </a:rPr>
              <a:t> </a:t>
            </a:r>
            <a:r>
              <a:rPr kumimoji="0" sz="1100" b="0" i="0" u="none" strike="noStrike" kern="0" cap="none" spc="0" normalizeH="0" baseline="0" noProof="0">
                <a:ln>
                  <a:noFill/>
                </a:ln>
                <a:solidFill>
                  <a:srgbClr val="FFFFFF"/>
                </a:solidFill>
                <a:effectLst/>
                <a:uLnTx/>
                <a:uFillTx/>
                <a:latin typeface="Dubai"/>
                <a:cs typeface="Dubai"/>
              </a:rPr>
              <a:t>to</a:t>
            </a:r>
            <a:r>
              <a:rPr kumimoji="0" sz="1100" b="0" i="0" u="none" strike="noStrike" kern="0" cap="none" spc="195" normalizeH="0" baseline="0" noProof="0">
                <a:ln>
                  <a:noFill/>
                </a:ln>
                <a:solidFill>
                  <a:srgbClr val="FFFFFF"/>
                </a:solidFill>
                <a:effectLst/>
                <a:uLnTx/>
                <a:uFillTx/>
                <a:latin typeface="Dubai"/>
                <a:cs typeface="Dubai"/>
              </a:rPr>
              <a:t> </a:t>
            </a:r>
            <a:r>
              <a:rPr kumimoji="0" sz="1100" b="0" i="0" u="none" strike="noStrike" kern="0" cap="none" spc="0" normalizeH="0" baseline="0" noProof="0">
                <a:ln>
                  <a:noFill/>
                </a:ln>
                <a:solidFill>
                  <a:srgbClr val="FFFFFF"/>
                </a:solidFill>
                <a:effectLst/>
                <a:uLnTx/>
                <a:uFillTx/>
                <a:latin typeface="Dubai"/>
                <a:cs typeface="Dubai"/>
              </a:rPr>
              <a:t>deliver</a:t>
            </a:r>
            <a:r>
              <a:rPr kumimoji="0" sz="1100" b="0" i="0" u="none" strike="noStrike" kern="0" cap="none" spc="200" normalizeH="0" baseline="0" noProof="0">
                <a:ln>
                  <a:noFill/>
                </a:ln>
                <a:solidFill>
                  <a:srgbClr val="FFFFFF"/>
                </a:solidFill>
                <a:effectLst/>
                <a:uLnTx/>
                <a:uFillTx/>
                <a:latin typeface="Dubai"/>
                <a:cs typeface="Dubai"/>
              </a:rPr>
              <a:t> </a:t>
            </a:r>
            <a:r>
              <a:rPr kumimoji="0" sz="1100" b="0" i="0" u="none" strike="noStrike" kern="0" cap="none" spc="0" normalizeH="0" baseline="0" noProof="0">
                <a:ln>
                  <a:noFill/>
                </a:ln>
                <a:solidFill>
                  <a:srgbClr val="FFFFFF"/>
                </a:solidFill>
                <a:effectLst/>
                <a:uLnTx/>
                <a:uFillTx/>
                <a:latin typeface="Dubai"/>
                <a:cs typeface="Dubai"/>
              </a:rPr>
              <a:t>critical</a:t>
            </a:r>
            <a:r>
              <a:rPr kumimoji="0" sz="1100" b="0" i="0" u="none" strike="noStrike" kern="0" cap="none" spc="200" normalizeH="0" baseline="0" noProof="0">
                <a:ln>
                  <a:noFill/>
                </a:ln>
                <a:solidFill>
                  <a:srgbClr val="FFFFFF"/>
                </a:solidFill>
                <a:effectLst/>
                <a:uLnTx/>
                <a:uFillTx/>
                <a:latin typeface="Dubai"/>
                <a:cs typeface="Dubai"/>
              </a:rPr>
              <a:t> </a:t>
            </a:r>
            <a:r>
              <a:rPr kumimoji="0" sz="1100" b="0" i="0" u="none" strike="noStrike" kern="0" cap="none" spc="0" normalizeH="0" baseline="0" noProof="0">
                <a:ln>
                  <a:noFill/>
                </a:ln>
                <a:solidFill>
                  <a:srgbClr val="FFFFFF"/>
                </a:solidFill>
                <a:effectLst/>
                <a:uLnTx/>
                <a:uFillTx/>
                <a:latin typeface="Dubai"/>
                <a:cs typeface="Dubai"/>
              </a:rPr>
              <a:t>projects</a:t>
            </a:r>
            <a:r>
              <a:rPr kumimoji="0" sz="1100" b="0" i="0" u="none" strike="noStrike" kern="0" cap="none" spc="180" normalizeH="0" baseline="0" noProof="0">
                <a:ln>
                  <a:noFill/>
                </a:ln>
                <a:solidFill>
                  <a:srgbClr val="FFFFFF"/>
                </a:solidFill>
                <a:effectLst/>
                <a:uLnTx/>
                <a:uFillTx/>
                <a:latin typeface="Dubai"/>
                <a:cs typeface="Dubai"/>
              </a:rPr>
              <a:t> </a:t>
            </a:r>
            <a:r>
              <a:rPr kumimoji="0" sz="1100" b="0" i="0" u="none" strike="noStrike" kern="0" cap="none" spc="-10" normalizeH="0" baseline="0" noProof="0">
                <a:ln>
                  <a:noFill/>
                </a:ln>
                <a:solidFill>
                  <a:srgbClr val="FFFFFF"/>
                </a:solidFill>
                <a:effectLst/>
                <a:uLnTx/>
                <a:uFillTx/>
                <a:latin typeface="Dubai"/>
                <a:cs typeface="Dubai"/>
              </a:rPr>
              <a:t>on-</a:t>
            </a:r>
            <a:r>
              <a:rPr kumimoji="0" sz="1100" b="0" i="0" u="none" strike="noStrike" kern="0" cap="none" spc="-20" normalizeH="0" baseline="0" noProof="0">
                <a:ln>
                  <a:noFill/>
                </a:ln>
                <a:solidFill>
                  <a:srgbClr val="FFFFFF"/>
                </a:solidFill>
                <a:effectLst/>
                <a:uLnTx/>
                <a:uFillTx/>
                <a:latin typeface="Dubai"/>
                <a:cs typeface="Dubai"/>
              </a:rPr>
              <a:t>time</a:t>
            </a:r>
            <a:endParaRPr kumimoji="0" sz="1100" b="0" i="0" u="none" strike="noStrike" kern="0" cap="none" spc="0" normalizeH="0" baseline="0" noProof="0">
              <a:ln>
                <a:noFill/>
              </a:ln>
              <a:solidFill>
                <a:sysClr val="windowText" lastClr="000000"/>
              </a:solidFill>
              <a:effectLst/>
              <a:uLnTx/>
              <a:uFillTx/>
              <a:latin typeface="Dubai"/>
              <a:cs typeface="Dubai"/>
            </a:endParaRPr>
          </a:p>
        </p:txBody>
      </p:sp>
      <p:sp>
        <p:nvSpPr>
          <p:cNvPr id="130" name="Slide Number Placeholder 1">
            <a:extLst>
              <a:ext uri="{FF2B5EF4-FFF2-40B4-BE49-F238E27FC236}">
                <a16:creationId xmlns:a16="http://schemas.microsoft.com/office/drawing/2014/main" id="{A969FF00-3642-6100-A3DF-CC8802E6ADE9}"/>
              </a:ext>
            </a:extLst>
          </p:cNvPr>
          <p:cNvSpPr>
            <a:spLocks noGrp="1"/>
          </p:cNvSpPr>
          <p:nvPr>
            <p:ph type="sldNum" sz="quarter" idx="12"/>
          </p:nvPr>
        </p:nvSpPr>
        <p:spPr>
          <a:xfrm>
            <a:off x="11699912" y="6501928"/>
            <a:ext cx="492087" cy="365125"/>
          </a:xfrm>
        </p:spPr>
        <p:txBody>
          <a:bodyPr/>
          <a:lstStyle/>
          <a:p>
            <a:fld id="{87C3E25A-822A-49F0-BBA0-EEFC5F580B13}" type="slidenum">
              <a:rPr lang="en-US" smtClean="0"/>
              <a:t>19</a:t>
            </a:fld>
            <a:endParaRPr lang="en-US" dirty="0"/>
          </a:p>
        </p:txBody>
      </p:sp>
      <p:grpSp>
        <p:nvGrpSpPr>
          <p:cNvPr id="4" name="Group 3">
            <a:extLst>
              <a:ext uri="{FF2B5EF4-FFF2-40B4-BE49-F238E27FC236}">
                <a16:creationId xmlns:a16="http://schemas.microsoft.com/office/drawing/2014/main" id="{0238C66D-4520-70EB-4955-AD214BA4F60D}"/>
              </a:ext>
            </a:extLst>
          </p:cNvPr>
          <p:cNvGrpSpPr/>
          <p:nvPr/>
        </p:nvGrpSpPr>
        <p:grpSpPr>
          <a:xfrm>
            <a:off x="2118551" y="158229"/>
            <a:ext cx="7221235" cy="375846"/>
            <a:chOff x="1097061" y="158024"/>
            <a:chExt cx="7221235" cy="375846"/>
          </a:xfrm>
        </p:grpSpPr>
        <p:grpSp>
          <p:nvGrpSpPr>
            <p:cNvPr id="12" name="Group 11">
              <a:extLst>
                <a:ext uri="{FF2B5EF4-FFF2-40B4-BE49-F238E27FC236}">
                  <a16:creationId xmlns:a16="http://schemas.microsoft.com/office/drawing/2014/main" id="{15617832-2856-DF5B-8413-39F969179D36}"/>
                </a:ext>
              </a:extLst>
            </p:cNvPr>
            <p:cNvGrpSpPr/>
            <p:nvPr/>
          </p:nvGrpSpPr>
          <p:grpSpPr>
            <a:xfrm>
              <a:off x="3116666" y="158024"/>
              <a:ext cx="2637924" cy="375846"/>
              <a:chOff x="13338508" y="3004710"/>
              <a:chExt cx="2453443" cy="375846"/>
            </a:xfrm>
          </p:grpSpPr>
          <p:pic>
            <p:nvPicPr>
              <p:cNvPr id="19" name="Picture 18" descr="Icon&#10;&#10;Description automatically generated">
                <a:extLst>
                  <a:ext uri="{FF2B5EF4-FFF2-40B4-BE49-F238E27FC236}">
                    <a16:creationId xmlns:a16="http://schemas.microsoft.com/office/drawing/2014/main" id="{DFA6B1CA-D131-9C68-CF58-831162297356}"/>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10000" b="90000" l="10000" r="90000">
                            <a14:foregroundMark x1="60948" y1="26797" x2="60948" y2="26797"/>
                            <a14:foregroundMark x1="65033" y1="36438" x2="65033" y2="36438"/>
                            <a14:foregroundMark x1="59150" y1="49837" x2="59150" y2="49837"/>
                            <a14:foregroundMark x1="61111" y1="66503" x2="61111" y2="66503"/>
                            <a14:foregroundMark x1="62908" y1="75000" x2="62908" y2="75000"/>
                            <a14:backgroundMark x1="62745" y1="37908" x2="62745" y2="37908"/>
                          </a14:backgroundRemoval>
                        </a14:imgEffect>
                      </a14:imgLayer>
                    </a14:imgProps>
                  </a:ext>
                  <a:ext uri="{28A0092B-C50C-407E-A947-70E740481C1C}">
                    <a14:useLocalDpi xmlns:a14="http://schemas.microsoft.com/office/drawing/2010/main" val="0"/>
                  </a:ext>
                </a:extLst>
              </a:blip>
              <a:stretch>
                <a:fillRect/>
              </a:stretch>
            </p:blipFill>
            <p:spPr>
              <a:xfrm>
                <a:off x="13338508" y="3004710"/>
                <a:ext cx="376459" cy="375846"/>
              </a:xfrm>
              <a:prstGeom prst="rect">
                <a:avLst/>
              </a:prstGeom>
            </p:spPr>
          </p:pic>
          <p:sp>
            <p:nvSpPr>
              <p:cNvPr id="21" name="TextBox 20">
                <a:extLst>
                  <a:ext uri="{FF2B5EF4-FFF2-40B4-BE49-F238E27FC236}">
                    <a16:creationId xmlns:a16="http://schemas.microsoft.com/office/drawing/2014/main" id="{00743F5A-AAC4-8BE4-92DB-D921C4D1C2C8}"/>
                  </a:ext>
                </a:extLst>
              </p:cNvPr>
              <p:cNvSpPr txBox="1"/>
              <p:nvPr/>
            </p:nvSpPr>
            <p:spPr>
              <a:xfrm>
                <a:off x="13692873" y="3063832"/>
                <a:ext cx="209907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C000"/>
                    </a:solidFill>
                    <a:effectLst/>
                    <a:uLnTx/>
                    <a:uFillTx/>
                    <a:latin typeface="Dubai" panose="020B0503030403030204" pitchFamily="34" charset="-78"/>
                    <a:ea typeface="+mn-ea"/>
                    <a:cs typeface="Dubai" panose="020B0503030403030204" pitchFamily="34" charset="-78"/>
                  </a:rPr>
                  <a:t>DIGITAL TRANSFORMATION</a:t>
                </a:r>
              </a:p>
            </p:txBody>
          </p:sp>
        </p:grpSp>
        <p:grpSp>
          <p:nvGrpSpPr>
            <p:cNvPr id="13" name="Group 12">
              <a:extLst>
                <a:ext uri="{FF2B5EF4-FFF2-40B4-BE49-F238E27FC236}">
                  <a16:creationId xmlns:a16="http://schemas.microsoft.com/office/drawing/2014/main" id="{891221D5-53BB-591A-5E51-5644F9B5B241}"/>
                </a:ext>
              </a:extLst>
            </p:cNvPr>
            <p:cNvGrpSpPr/>
            <p:nvPr/>
          </p:nvGrpSpPr>
          <p:grpSpPr>
            <a:xfrm>
              <a:off x="6315151" y="180211"/>
              <a:ext cx="2003145" cy="325943"/>
              <a:chOff x="3605554" y="3277514"/>
              <a:chExt cx="1863054" cy="325943"/>
            </a:xfrm>
          </p:grpSpPr>
          <p:pic>
            <p:nvPicPr>
              <p:cNvPr id="17" name="Picture 16">
                <a:extLst>
                  <a:ext uri="{FF2B5EF4-FFF2-40B4-BE49-F238E27FC236}">
                    <a16:creationId xmlns:a16="http://schemas.microsoft.com/office/drawing/2014/main" id="{A08B5737-3940-F9E2-4B8E-92816CF743C7}"/>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backgroundRemoval t="8036" b="96429" l="6250" r="93750">
                            <a14:foregroundMark x1="6250" y1="42411" x2="6250" y2="42411"/>
                            <a14:foregroundMark x1="50000" y1="8036" x2="50000" y2="8036"/>
                            <a14:foregroundMark x1="94196" y1="41071" x2="94196" y2="41071"/>
                            <a14:foregroundMark x1="74554" y1="92411" x2="74554" y2="92411"/>
                            <a14:foregroundMark x1="22768" y1="94196" x2="22768" y2="94196"/>
                            <a14:foregroundMark x1="78125" y1="96429" x2="78125" y2="96429"/>
                          </a14:backgroundRemoval>
                        </a14:imgEffect>
                      </a14:imgLayer>
                    </a14:imgProps>
                  </a:ext>
                  <a:ext uri="{28A0092B-C50C-407E-A947-70E740481C1C}">
                    <a14:useLocalDpi xmlns:a14="http://schemas.microsoft.com/office/drawing/2010/main" val="0"/>
                  </a:ext>
                </a:extLst>
              </a:blip>
              <a:stretch>
                <a:fillRect/>
              </a:stretch>
            </p:blipFill>
            <p:spPr>
              <a:xfrm rot="10800000" flipV="1">
                <a:off x="3605554" y="3277514"/>
                <a:ext cx="325943" cy="325943"/>
              </a:xfrm>
              <a:prstGeom prst="rect">
                <a:avLst/>
              </a:prstGeom>
            </p:spPr>
          </p:pic>
          <p:sp>
            <p:nvSpPr>
              <p:cNvPr id="18" name="Rectangle 17">
                <a:extLst>
                  <a:ext uri="{FF2B5EF4-FFF2-40B4-BE49-F238E27FC236}">
                    <a16:creationId xmlns:a16="http://schemas.microsoft.com/office/drawing/2014/main" id="{6CB22734-4DE9-C31C-4C67-91A0F81F89AD}"/>
                  </a:ext>
                </a:extLst>
              </p:cNvPr>
              <p:cNvSpPr/>
              <p:nvPr/>
            </p:nvSpPr>
            <p:spPr>
              <a:xfrm>
                <a:off x="3928749" y="3323288"/>
                <a:ext cx="1539859"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Dubai" panose="020B0503030403030204" pitchFamily="34" charset="-78"/>
                    <a:ea typeface="+mn-ea"/>
                    <a:cs typeface="Dubai" panose="020B0503030403030204" pitchFamily="34" charset="-78"/>
                  </a:rPr>
                  <a:t>FUTURE LEADERSHIP</a:t>
                </a:r>
              </a:p>
            </p:txBody>
          </p:sp>
        </p:grpSp>
        <p:grpSp>
          <p:nvGrpSpPr>
            <p:cNvPr id="14" name="Group 13">
              <a:extLst>
                <a:ext uri="{FF2B5EF4-FFF2-40B4-BE49-F238E27FC236}">
                  <a16:creationId xmlns:a16="http://schemas.microsoft.com/office/drawing/2014/main" id="{3183AE8A-E7A5-6694-98F7-EB6D12F52A92}"/>
                </a:ext>
              </a:extLst>
            </p:cNvPr>
            <p:cNvGrpSpPr/>
            <p:nvPr/>
          </p:nvGrpSpPr>
          <p:grpSpPr>
            <a:xfrm>
              <a:off x="1097061" y="173304"/>
              <a:ext cx="1487794" cy="316757"/>
              <a:chOff x="13200596" y="-1743353"/>
              <a:chExt cx="1383746" cy="316757"/>
            </a:xfrm>
          </p:grpSpPr>
          <p:sp>
            <p:nvSpPr>
              <p:cNvPr id="15" name="TextBox 14">
                <a:extLst>
                  <a:ext uri="{FF2B5EF4-FFF2-40B4-BE49-F238E27FC236}">
                    <a16:creationId xmlns:a16="http://schemas.microsoft.com/office/drawing/2014/main" id="{328FE9FD-D2CC-E124-7CFB-AEE2FB4F38DE}"/>
                  </a:ext>
                </a:extLst>
              </p:cNvPr>
              <p:cNvSpPr txBox="1"/>
              <p:nvPr/>
            </p:nvSpPr>
            <p:spPr>
              <a:xfrm>
                <a:off x="13532222" y="-1703595"/>
                <a:ext cx="105212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Dubai" panose="020B0503030403030204" pitchFamily="34" charset="-78"/>
                    <a:ea typeface="+mn-ea"/>
                    <a:cs typeface="Dubai" panose="020B0503030403030204" pitchFamily="34" charset="-78"/>
                  </a:rPr>
                  <a:t>HIGHLIGHTS </a:t>
                </a:r>
              </a:p>
            </p:txBody>
          </p:sp>
          <p:pic>
            <p:nvPicPr>
              <p:cNvPr id="16" name="Picture 15" descr="A picture containing icon&#10;&#10;Description automatically generated">
                <a:extLst>
                  <a:ext uri="{FF2B5EF4-FFF2-40B4-BE49-F238E27FC236}">
                    <a16:creationId xmlns:a16="http://schemas.microsoft.com/office/drawing/2014/main" id="{A35F6A11-C066-8566-C038-08BC2A44DD65}"/>
                  </a:ext>
                </a:extLst>
              </p:cNvPr>
              <p:cNvPicPr>
                <a:picLocks noChangeAspect="1"/>
              </p:cNvPicPr>
              <p:nvPr/>
            </p:nvPicPr>
            <p:blipFill>
              <a:blip r:embed="rId11">
                <a:lum bright="70000" contrast="-70000"/>
                <a:extLst>
                  <a:ext uri="{BEBA8EAE-BF5A-486C-A8C5-ECC9F3942E4B}">
                    <a14:imgProps xmlns:a14="http://schemas.microsoft.com/office/drawing/2010/main">
                      <a14:imgLayer r:embed="rId12">
                        <a14:imgEffect>
                          <a14:backgroundRemoval t="1429" b="94184" l="4022" r="96957">
                            <a14:foregroundMark x1="23913" y1="2857" x2="23913" y2="2857"/>
                            <a14:foregroundMark x1="21522" y1="1429" x2="21522" y2="1429"/>
                            <a14:foregroundMark x1="4239" y1="7347" x2="4239" y2="7347"/>
                            <a14:foregroundMark x1="97065" y1="8776" x2="97065" y2="8776"/>
                            <a14:foregroundMark x1="25543" y1="94184" x2="25543" y2="94184"/>
                            <a14:foregroundMark x1="32065" y1="87041" x2="32065" y2="87041"/>
                            <a14:backgroundMark x1="33043" y1="16327" x2="33043" y2="16327"/>
                          </a14:backgroundRemoval>
                        </a14:imgEffect>
                      </a14:imgLayer>
                    </a14:imgProps>
                  </a:ext>
                  <a:ext uri="{28A0092B-C50C-407E-A947-70E740481C1C}">
                    <a14:useLocalDpi xmlns:a14="http://schemas.microsoft.com/office/drawing/2010/main" val="0"/>
                  </a:ext>
                </a:extLst>
              </a:blip>
              <a:stretch>
                <a:fillRect/>
              </a:stretch>
            </p:blipFill>
            <p:spPr>
              <a:xfrm>
                <a:off x="13200596" y="-1743353"/>
                <a:ext cx="294692" cy="313911"/>
              </a:xfrm>
              <a:prstGeom prst="rect">
                <a:avLst/>
              </a:prstGeom>
            </p:spPr>
          </p:pic>
        </p:grpSp>
      </p:grpSp>
      <p:sp>
        <p:nvSpPr>
          <p:cNvPr id="2" name="object 35">
            <a:extLst>
              <a:ext uri="{FF2B5EF4-FFF2-40B4-BE49-F238E27FC236}">
                <a16:creationId xmlns:a16="http://schemas.microsoft.com/office/drawing/2014/main" id="{FC43155F-8BEC-3B18-AFC6-A6CB25CF65A7}"/>
              </a:ext>
            </a:extLst>
          </p:cNvPr>
          <p:cNvSpPr txBox="1"/>
          <p:nvPr/>
        </p:nvSpPr>
        <p:spPr>
          <a:xfrm>
            <a:off x="406400" y="444501"/>
            <a:ext cx="1537970" cy="220573"/>
          </a:xfrm>
          <a:prstGeom prst="rect">
            <a:avLst/>
          </a:prstGeom>
        </p:spPr>
        <p:txBody>
          <a:bodyPr vert="horz" wrap="square" lIns="0" tIns="12700" rIns="0" bIns="0" rtlCol="0">
            <a:spAutoFit/>
          </a:bodyPr>
          <a:lstStyle>
            <a:defPPr>
              <a:defRPr kern="0"/>
            </a:defPPr>
          </a:lstStyle>
          <a:p>
            <a:pPr marL="12700">
              <a:lnSpc>
                <a:spcPct val="100000"/>
              </a:lnSpc>
              <a:spcBef>
                <a:spcPts val="100"/>
              </a:spcBef>
            </a:pPr>
            <a:r>
              <a:rPr sz="1350" b="1">
                <a:solidFill>
                  <a:schemeClr val="bg1"/>
                </a:solidFill>
                <a:latin typeface="Segoe UI"/>
                <a:cs typeface="Segoe UI"/>
              </a:rPr>
              <a:t>Automation</a:t>
            </a:r>
            <a:r>
              <a:rPr sz="1350" b="1" spc="-10">
                <a:solidFill>
                  <a:schemeClr val="bg1"/>
                </a:solidFill>
                <a:latin typeface="Segoe UI"/>
                <a:cs typeface="Segoe UI"/>
              </a:rPr>
              <a:t> Status</a:t>
            </a:r>
            <a:endParaRPr sz="1350">
              <a:solidFill>
                <a:schemeClr val="bg1"/>
              </a:solidFill>
              <a:latin typeface="Segoe UI"/>
              <a:cs typeface="Segoe UI"/>
            </a:endParaRPr>
          </a:p>
        </p:txBody>
      </p:sp>
      <p:sp>
        <p:nvSpPr>
          <p:cNvPr id="49" name="TextBox 48">
            <a:extLst>
              <a:ext uri="{FF2B5EF4-FFF2-40B4-BE49-F238E27FC236}">
                <a16:creationId xmlns:a16="http://schemas.microsoft.com/office/drawing/2014/main" id="{5B0EEFCC-6FED-6F00-2506-118C9F573381}"/>
              </a:ext>
            </a:extLst>
          </p:cNvPr>
          <p:cNvSpPr txBox="1"/>
          <p:nvPr/>
        </p:nvSpPr>
        <p:spPr>
          <a:xfrm>
            <a:off x="442186" y="1842089"/>
            <a:ext cx="7275522" cy="400110"/>
          </a:xfrm>
          <a:prstGeom prst="rect">
            <a:avLst/>
          </a:prstGeom>
          <a:noFill/>
        </p:spPr>
        <p:txBody>
          <a:bodyPr wrap="square" rtlCol="0">
            <a:spAutoFit/>
          </a:bodyPr>
          <a:lstStyle/>
          <a:p>
            <a:pPr algn="ctr"/>
            <a:r>
              <a:rPr lang="en-US" sz="2000" b="1" dirty="0">
                <a:solidFill>
                  <a:srgbClr val="8CE1D3"/>
                </a:solidFill>
                <a:latin typeface="Dubai Medium" panose="020B0603030403030204" pitchFamily="34" charset="-78"/>
                <a:ea typeface="+mj-ea"/>
                <a:cs typeface="Dubai Medium" panose="020B0603030403030204" pitchFamily="34" charset="-78"/>
              </a:rPr>
              <a:t>DATA QUALITY</a:t>
            </a:r>
            <a:endParaRPr lang="en-AE" sz="2000" b="1" dirty="0">
              <a:solidFill>
                <a:srgbClr val="8CE1D3"/>
              </a:solidFill>
              <a:latin typeface="Dubai Medium" panose="020B0603030403030204" pitchFamily="34" charset="-78"/>
              <a:ea typeface="+mj-ea"/>
              <a:cs typeface="Dubai Medium" panose="020B0603030403030204" pitchFamily="34" charset="-78"/>
            </a:endParaRPr>
          </a:p>
        </p:txBody>
      </p:sp>
      <p:grpSp>
        <p:nvGrpSpPr>
          <p:cNvPr id="44" name="Group 43">
            <a:extLst>
              <a:ext uri="{FF2B5EF4-FFF2-40B4-BE49-F238E27FC236}">
                <a16:creationId xmlns:a16="http://schemas.microsoft.com/office/drawing/2014/main" id="{F2F548AC-C766-6E07-F93E-EFB15CD0E009}"/>
              </a:ext>
            </a:extLst>
          </p:cNvPr>
          <p:cNvGrpSpPr/>
          <p:nvPr/>
        </p:nvGrpSpPr>
        <p:grpSpPr>
          <a:xfrm>
            <a:off x="8356351" y="3144797"/>
            <a:ext cx="3406187" cy="975025"/>
            <a:chOff x="365018" y="3582060"/>
            <a:chExt cx="3848786" cy="1109991"/>
          </a:xfrm>
        </p:grpSpPr>
        <p:pic>
          <p:nvPicPr>
            <p:cNvPr id="34" name="Image 5" descr="preencoded.png">
              <a:extLst>
                <a:ext uri="{FF2B5EF4-FFF2-40B4-BE49-F238E27FC236}">
                  <a16:creationId xmlns:a16="http://schemas.microsoft.com/office/drawing/2014/main" id="{3B07C324-FA91-AF11-71D3-386B69F05888}"/>
                </a:ext>
              </a:extLst>
            </p:cNvPr>
            <p:cNvPicPr>
              <a:picLocks noChangeAspect="1"/>
            </p:cNvPicPr>
            <p:nvPr/>
          </p:nvPicPr>
          <p:blipFill>
            <a:blip r:embed="rId4"/>
            <a:srcRect l="4303" t="-24" b="-24"/>
            <a:stretch>
              <a:fillRect/>
            </a:stretch>
          </p:blipFill>
          <p:spPr>
            <a:xfrm>
              <a:off x="365018" y="3582060"/>
              <a:ext cx="3686036" cy="444849"/>
            </a:xfrm>
            <a:prstGeom prst="rect">
              <a:avLst/>
            </a:prstGeom>
          </p:spPr>
        </p:pic>
        <p:sp>
          <p:nvSpPr>
            <p:cNvPr id="35" name="TextBox 34">
              <a:extLst>
                <a:ext uri="{FF2B5EF4-FFF2-40B4-BE49-F238E27FC236}">
                  <a16:creationId xmlns:a16="http://schemas.microsoft.com/office/drawing/2014/main" id="{0F3451E9-0099-5C6B-4F3F-D2B3155F515D}"/>
                </a:ext>
              </a:extLst>
            </p:cNvPr>
            <p:cNvSpPr txBox="1"/>
            <p:nvPr/>
          </p:nvSpPr>
          <p:spPr>
            <a:xfrm>
              <a:off x="482049" y="3673439"/>
              <a:ext cx="3731755" cy="297823"/>
            </a:xfrm>
            <a:prstGeom prst="rect">
              <a:avLst/>
            </a:prstGeom>
            <a:noFill/>
          </p:spPr>
          <p:txBody>
            <a:bodyPr wrap="square" rtlCol="0">
              <a:spAutoFit/>
            </a:bodyPr>
            <a:lstStyle/>
            <a:p>
              <a:r>
                <a:rPr lang="en-US" sz="1100" dirty="0">
                  <a:solidFill>
                    <a:schemeClr val="bg1"/>
                  </a:solidFill>
                  <a:latin typeface="Montserrat" panose="00000500000000000000" pitchFamily="2" charset="0"/>
                </a:rPr>
                <a:t>Water &amp; Electricity Consumption </a:t>
              </a:r>
              <a:r>
                <a:rPr lang="en-US" sz="1000" dirty="0">
                  <a:solidFill>
                    <a:schemeClr val="bg1"/>
                  </a:solidFill>
                  <a:latin typeface="Montserrat" panose="00000500000000000000" pitchFamily="2" charset="0"/>
                </a:rPr>
                <a:t>(2025 Q4)</a:t>
              </a:r>
              <a:endParaRPr lang="en-US" sz="1100" dirty="0">
                <a:solidFill>
                  <a:schemeClr val="bg1"/>
                </a:solidFill>
                <a:latin typeface="Montserrat" panose="00000500000000000000" pitchFamily="2" charset="0"/>
              </a:endParaRPr>
            </a:p>
          </p:txBody>
        </p:sp>
        <p:pic>
          <p:nvPicPr>
            <p:cNvPr id="36" name="Image 5" descr="preencoded.png">
              <a:extLst>
                <a:ext uri="{FF2B5EF4-FFF2-40B4-BE49-F238E27FC236}">
                  <a16:creationId xmlns:a16="http://schemas.microsoft.com/office/drawing/2014/main" id="{3142D8FA-DE30-7F56-F203-6AC62206B737}"/>
                </a:ext>
              </a:extLst>
            </p:cNvPr>
            <p:cNvPicPr>
              <a:picLocks noChangeAspect="1"/>
            </p:cNvPicPr>
            <p:nvPr/>
          </p:nvPicPr>
          <p:blipFill>
            <a:blip r:embed="rId4"/>
            <a:srcRect l="4303" t="-24" b="-24"/>
            <a:stretch>
              <a:fillRect/>
            </a:stretch>
          </p:blipFill>
          <p:spPr>
            <a:xfrm>
              <a:off x="385207" y="4159551"/>
              <a:ext cx="1074759" cy="532500"/>
            </a:xfrm>
            <a:prstGeom prst="rect">
              <a:avLst/>
            </a:prstGeom>
          </p:spPr>
        </p:pic>
        <p:pic>
          <p:nvPicPr>
            <p:cNvPr id="37" name="Image 5" descr="preencoded.png">
              <a:extLst>
                <a:ext uri="{FF2B5EF4-FFF2-40B4-BE49-F238E27FC236}">
                  <a16:creationId xmlns:a16="http://schemas.microsoft.com/office/drawing/2014/main" id="{08740AAE-B648-0FB5-6C5F-7B6C38CE7132}"/>
                </a:ext>
              </a:extLst>
            </p:cNvPr>
            <p:cNvPicPr>
              <a:picLocks noChangeAspect="1"/>
            </p:cNvPicPr>
            <p:nvPr/>
          </p:nvPicPr>
          <p:blipFill>
            <a:blip r:embed="rId4"/>
            <a:srcRect l="4303" t="-24" b="-24"/>
            <a:stretch>
              <a:fillRect/>
            </a:stretch>
          </p:blipFill>
          <p:spPr>
            <a:xfrm>
              <a:off x="1669185" y="4159553"/>
              <a:ext cx="1074758" cy="532498"/>
            </a:xfrm>
            <a:prstGeom prst="rect">
              <a:avLst/>
            </a:prstGeom>
          </p:spPr>
        </p:pic>
        <p:pic>
          <p:nvPicPr>
            <p:cNvPr id="38" name="Image 5" descr="preencoded.png">
              <a:extLst>
                <a:ext uri="{FF2B5EF4-FFF2-40B4-BE49-F238E27FC236}">
                  <a16:creationId xmlns:a16="http://schemas.microsoft.com/office/drawing/2014/main" id="{029D61F5-652A-D2CF-22A2-7FFD8D8E6A6A}"/>
                </a:ext>
              </a:extLst>
            </p:cNvPr>
            <p:cNvPicPr>
              <a:picLocks noChangeAspect="1"/>
            </p:cNvPicPr>
            <p:nvPr/>
          </p:nvPicPr>
          <p:blipFill>
            <a:blip r:embed="rId4"/>
            <a:srcRect l="4303" t="-24" b="-24"/>
            <a:stretch>
              <a:fillRect/>
            </a:stretch>
          </p:blipFill>
          <p:spPr>
            <a:xfrm>
              <a:off x="2953163" y="4159550"/>
              <a:ext cx="1097892" cy="532499"/>
            </a:xfrm>
            <a:prstGeom prst="rect">
              <a:avLst/>
            </a:prstGeom>
          </p:spPr>
        </p:pic>
        <p:sp>
          <p:nvSpPr>
            <p:cNvPr id="40" name="TextBox 39">
              <a:extLst>
                <a:ext uri="{FF2B5EF4-FFF2-40B4-BE49-F238E27FC236}">
                  <a16:creationId xmlns:a16="http://schemas.microsoft.com/office/drawing/2014/main" id="{05562A04-96D4-17D9-D2C5-5A0FE41B2EB9}"/>
                </a:ext>
              </a:extLst>
            </p:cNvPr>
            <p:cNvSpPr txBox="1"/>
            <p:nvPr/>
          </p:nvSpPr>
          <p:spPr>
            <a:xfrm>
              <a:off x="385208" y="4227757"/>
              <a:ext cx="1074758" cy="455492"/>
            </a:xfrm>
            <a:prstGeom prst="rect">
              <a:avLst/>
            </a:prstGeom>
            <a:noFill/>
          </p:spPr>
          <p:txBody>
            <a:bodyPr wrap="square" rtlCol="0">
              <a:spAutoFit/>
            </a:bodyPr>
            <a:lstStyle/>
            <a:p>
              <a:pPr algn="ctr"/>
              <a:r>
                <a:rPr lang="en-US" sz="900" dirty="0">
                  <a:solidFill>
                    <a:schemeClr val="bg1"/>
                  </a:solidFill>
                  <a:latin typeface="Montserrat" panose="00000500000000000000" pitchFamily="2" charset="0"/>
                </a:rPr>
                <a:t>Datasets</a:t>
              </a:r>
            </a:p>
            <a:p>
              <a:pPr algn="ctr"/>
              <a:r>
                <a:rPr lang="en-US" sz="1100" b="1" dirty="0">
                  <a:solidFill>
                    <a:schemeClr val="bg1"/>
                  </a:solidFill>
                  <a:latin typeface="Montserrat" panose="00000500000000000000" pitchFamily="2" charset="0"/>
                </a:rPr>
                <a:t>3</a:t>
              </a:r>
            </a:p>
          </p:txBody>
        </p:sp>
        <p:sp>
          <p:nvSpPr>
            <p:cNvPr id="41" name="TextBox 40">
              <a:extLst>
                <a:ext uri="{FF2B5EF4-FFF2-40B4-BE49-F238E27FC236}">
                  <a16:creationId xmlns:a16="http://schemas.microsoft.com/office/drawing/2014/main" id="{4BE9C6C8-D29A-3285-165B-A9415E85C8A7}"/>
                </a:ext>
              </a:extLst>
            </p:cNvPr>
            <p:cNvSpPr txBox="1"/>
            <p:nvPr/>
          </p:nvSpPr>
          <p:spPr>
            <a:xfrm>
              <a:off x="1669184" y="4231424"/>
              <a:ext cx="1097892" cy="455492"/>
            </a:xfrm>
            <a:prstGeom prst="rect">
              <a:avLst/>
            </a:prstGeom>
            <a:noFill/>
          </p:spPr>
          <p:txBody>
            <a:bodyPr wrap="square" rtlCol="0">
              <a:spAutoFit/>
            </a:bodyPr>
            <a:lstStyle/>
            <a:p>
              <a:pPr algn="ctr"/>
              <a:r>
                <a:rPr lang="en-US" sz="900" dirty="0">
                  <a:solidFill>
                    <a:schemeClr val="bg1"/>
                  </a:solidFill>
                  <a:latin typeface="Montserrat" panose="00000500000000000000" pitchFamily="2" charset="0"/>
                </a:rPr>
                <a:t>Attributes</a:t>
              </a:r>
            </a:p>
            <a:p>
              <a:pPr algn="ctr"/>
              <a:r>
                <a:rPr lang="en-US" sz="1100" b="1" dirty="0">
                  <a:solidFill>
                    <a:schemeClr val="bg1"/>
                  </a:solidFill>
                  <a:latin typeface="Montserrat" panose="00000500000000000000" pitchFamily="2" charset="0"/>
                </a:rPr>
                <a:t>25</a:t>
              </a:r>
            </a:p>
          </p:txBody>
        </p:sp>
        <p:sp>
          <p:nvSpPr>
            <p:cNvPr id="43" name="TextBox 42">
              <a:extLst>
                <a:ext uri="{FF2B5EF4-FFF2-40B4-BE49-F238E27FC236}">
                  <a16:creationId xmlns:a16="http://schemas.microsoft.com/office/drawing/2014/main" id="{437B99AB-A984-1E3F-F8E5-F78B3AFB3BE8}"/>
                </a:ext>
              </a:extLst>
            </p:cNvPr>
            <p:cNvSpPr txBox="1"/>
            <p:nvPr/>
          </p:nvSpPr>
          <p:spPr>
            <a:xfrm>
              <a:off x="2953162" y="4211545"/>
              <a:ext cx="1097892" cy="455492"/>
            </a:xfrm>
            <a:prstGeom prst="rect">
              <a:avLst/>
            </a:prstGeom>
            <a:noFill/>
          </p:spPr>
          <p:txBody>
            <a:bodyPr wrap="square" rtlCol="0">
              <a:spAutoFit/>
            </a:bodyPr>
            <a:lstStyle/>
            <a:p>
              <a:pPr algn="ctr"/>
              <a:r>
                <a:rPr lang="en-US" sz="900" dirty="0">
                  <a:solidFill>
                    <a:schemeClr val="bg1"/>
                  </a:solidFill>
                  <a:latin typeface="Montserrat" panose="00000500000000000000" pitchFamily="2" charset="0"/>
                </a:rPr>
                <a:t>Ingestion</a:t>
              </a:r>
            </a:p>
            <a:p>
              <a:pPr algn="ctr"/>
              <a:r>
                <a:rPr lang="en-US" sz="1100" b="1" dirty="0">
                  <a:solidFill>
                    <a:schemeClr val="bg1"/>
                  </a:solidFill>
                  <a:latin typeface="Montserrat" panose="00000500000000000000" pitchFamily="2" charset="0"/>
                </a:rPr>
                <a:t>API</a:t>
              </a:r>
            </a:p>
          </p:txBody>
        </p:sp>
      </p:grpSp>
      <p:pic>
        <p:nvPicPr>
          <p:cNvPr id="1028" name="Picture 4" descr="Post Detail">
            <a:extLst>
              <a:ext uri="{FF2B5EF4-FFF2-40B4-BE49-F238E27FC236}">
                <a16:creationId xmlns:a16="http://schemas.microsoft.com/office/drawing/2014/main" id="{C6E35D8E-5772-53D7-D531-237DEC1DF4B4}"/>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73382" y="2289249"/>
            <a:ext cx="1713095" cy="994730"/>
          </a:xfrm>
          <a:prstGeom prst="rect">
            <a:avLst/>
          </a:prstGeom>
          <a:noFill/>
          <a:extLst>
            <a:ext uri="{909E8E84-426E-40DD-AFC4-6F175D3DCCD1}">
              <a14:hiddenFill xmlns:a14="http://schemas.microsoft.com/office/drawing/2010/main">
                <a:solidFill>
                  <a:srgbClr val="FFFFFF"/>
                </a:solidFill>
              </a14:hiddenFill>
            </a:ext>
          </a:extLst>
        </p:spPr>
      </p:pic>
      <p:sp>
        <p:nvSpPr>
          <p:cNvPr id="46" name="object 59">
            <a:extLst>
              <a:ext uri="{FF2B5EF4-FFF2-40B4-BE49-F238E27FC236}">
                <a16:creationId xmlns:a16="http://schemas.microsoft.com/office/drawing/2014/main" id="{27A52B66-82F8-87D3-4D24-5E1560B15E66}"/>
              </a:ext>
            </a:extLst>
          </p:cNvPr>
          <p:cNvSpPr/>
          <p:nvPr/>
        </p:nvSpPr>
        <p:spPr>
          <a:xfrm>
            <a:off x="10802467" y="2559924"/>
            <a:ext cx="683066" cy="187413"/>
          </a:xfrm>
          <a:custGeom>
            <a:avLst/>
            <a:gdLst/>
            <a:ahLst/>
            <a:cxnLst/>
            <a:rect l="l" t="t" r="r" b="b"/>
            <a:pathLst>
              <a:path w="847725" h="228600">
                <a:moveTo>
                  <a:pt x="740929" y="228599"/>
                </a:moveTo>
                <a:lnTo>
                  <a:pt x="106795" y="228599"/>
                </a:lnTo>
                <a:lnTo>
                  <a:pt x="99362" y="227867"/>
                </a:lnTo>
                <a:lnTo>
                  <a:pt x="57038" y="213506"/>
                </a:lnTo>
                <a:lnTo>
                  <a:pt x="23432" y="184041"/>
                </a:lnTo>
                <a:lnTo>
                  <a:pt x="3660" y="143958"/>
                </a:lnTo>
                <a:lnTo>
                  <a:pt x="0" y="121804"/>
                </a:lnTo>
                <a:lnTo>
                  <a:pt x="0" y="114299"/>
                </a:lnTo>
                <a:lnTo>
                  <a:pt x="0" y="106794"/>
                </a:lnTo>
                <a:lnTo>
                  <a:pt x="11572" y="63625"/>
                </a:lnTo>
                <a:lnTo>
                  <a:pt x="38784" y="28170"/>
                </a:lnTo>
                <a:lnTo>
                  <a:pt x="77493" y="5828"/>
                </a:lnTo>
                <a:lnTo>
                  <a:pt x="106795" y="0"/>
                </a:lnTo>
                <a:lnTo>
                  <a:pt x="740929" y="0"/>
                </a:lnTo>
                <a:lnTo>
                  <a:pt x="784099" y="11571"/>
                </a:lnTo>
                <a:lnTo>
                  <a:pt x="819554" y="38784"/>
                </a:lnTo>
                <a:lnTo>
                  <a:pt x="841896" y="77492"/>
                </a:lnTo>
                <a:lnTo>
                  <a:pt x="847724" y="106794"/>
                </a:lnTo>
                <a:lnTo>
                  <a:pt x="847724" y="121804"/>
                </a:lnTo>
                <a:lnTo>
                  <a:pt x="836151" y="164973"/>
                </a:lnTo>
                <a:lnTo>
                  <a:pt x="808940" y="200428"/>
                </a:lnTo>
                <a:lnTo>
                  <a:pt x="770231" y="222770"/>
                </a:lnTo>
                <a:lnTo>
                  <a:pt x="748362" y="227867"/>
                </a:lnTo>
                <a:lnTo>
                  <a:pt x="740929" y="228599"/>
                </a:lnTo>
                <a:close/>
              </a:path>
            </a:pathLst>
          </a:custGeom>
          <a:solidFill>
            <a:srgbClr val="2D9F6E"/>
          </a:solidFill>
          <a:ln>
            <a:noFill/>
          </a:ln>
        </p:spPr>
        <p:txBody>
          <a:bodyPr wrap="square" lIns="0" tIns="0" rIns="0" bIns="0" rtlCol="0"/>
          <a:lstStyle/>
          <a:p>
            <a:endParaRPr sz="2800" dirty="0">
              <a:latin typeface="Dubai" panose="020B0503030403030204" pitchFamily="34" charset="-78"/>
              <a:cs typeface="Dubai" panose="020B0503030403030204" pitchFamily="34" charset="-78"/>
            </a:endParaRPr>
          </a:p>
        </p:txBody>
      </p:sp>
      <p:sp>
        <p:nvSpPr>
          <p:cNvPr id="47" name="TextBox 46">
            <a:extLst>
              <a:ext uri="{FF2B5EF4-FFF2-40B4-BE49-F238E27FC236}">
                <a16:creationId xmlns:a16="http://schemas.microsoft.com/office/drawing/2014/main" id="{1C22D942-6FD5-543D-D50B-9A1684EB9A42}"/>
              </a:ext>
            </a:extLst>
          </p:cNvPr>
          <p:cNvSpPr txBox="1"/>
          <p:nvPr/>
        </p:nvSpPr>
        <p:spPr>
          <a:xfrm>
            <a:off x="10667340" y="2539379"/>
            <a:ext cx="951164" cy="230832"/>
          </a:xfrm>
          <a:prstGeom prst="rect">
            <a:avLst/>
          </a:prstGeom>
          <a:noFill/>
        </p:spPr>
        <p:txBody>
          <a:bodyPr wrap="square" rtlCol="0">
            <a:spAutoFit/>
          </a:bodyPr>
          <a:lstStyle/>
          <a:p>
            <a:pPr algn="ctr"/>
            <a:r>
              <a:rPr lang="en-US" sz="900" dirty="0">
                <a:solidFill>
                  <a:schemeClr val="bg1"/>
                </a:solidFill>
                <a:latin typeface="Roboto" panose="02000000000000000000" pitchFamily="2" charset="0"/>
                <a:ea typeface="Roboto" panose="02000000000000000000" pitchFamily="2" charset="0"/>
                <a:cs typeface="Roboto" panose="02000000000000000000" pitchFamily="2" charset="0"/>
              </a:rPr>
              <a:t>Completed</a:t>
            </a:r>
            <a:endParaRPr lang="en-US" sz="11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nvGrpSpPr>
          <p:cNvPr id="144" name="Group 143">
            <a:extLst>
              <a:ext uri="{FF2B5EF4-FFF2-40B4-BE49-F238E27FC236}">
                <a16:creationId xmlns:a16="http://schemas.microsoft.com/office/drawing/2014/main" id="{5F056F1E-DDED-A7E0-FBCE-9AA566DACEA8}"/>
              </a:ext>
            </a:extLst>
          </p:cNvPr>
          <p:cNvGrpSpPr/>
          <p:nvPr/>
        </p:nvGrpSpPr>
        <p:grpSpPr>
          <a:xfrm>
            <a:off x="8342947" y="5192184"/>
            <a:ext cx="3262154" cy="989164"/>
            <a:chOff x="365018" y="3582060"/>
            <a:chExt cx="3686037" cy="1126087"/>
          </a:xfrm>
        </p:grpSpPr>
        <p:pic>
          <p:nvPicPr>
            <p:cNvPr id="145" name="Image 5" descr="preencoded.png">
              <a:extLst>
                <a:ext uri="{FF2B5EF4-FFF2-40B4-BE49-F238E27FC236}">
                  <a16:creationId xmlns:a16="http://schemas.microsoft.com/office/drawing/2014/main" id="{EB7BE4C4-49DB-4CC9-655B-799B6294AE2B}"/>
                </a:ext>
              </a:extLst>
            </p:cNvPr>
            <p:cNvPicPr>
              <a:picLocks noChangeAspect="1"/>
            </p:cNvPicPr>
            <p:nvPr/>
          </p:nvPicPr>
          <p:blipFill>
            <a:blip r:embed="rId4"/>
            <a:srcRect l="4303" t="-24" b="-24"/>
            <a:stretch>
              <a:fillRect/>
            </a:stretch>
          </p:blipFill>
          <p:spPr>
            <a:xfrm>
              <a:off x="365018" y="3582060"/>
              <a:ext cx="3686036" cy="444849"/>
            </a:xfrm>
            <a:prstGeom prst="rect">
              <a:avLst/>
            </a:prstGeom>
          </p:spPr>
        </p:pic>
        <p:pic>
          <p:nvPicPr>
            <p:cNvPr id="147" name="Image 5" descr="preencoded.png">
              <a:extLst>
                <a:ext uri="{FF2B5EF4-FFF2-40B4-BE49-F238E27FC236}">
                  <a16:creationId xmlns:a16="http://schemas.microsoft.com/office/drawing/2014/main" id="{8A99DB19-1BEA-C33D-90CB-55BBD1B02DE3}"/>
                </a:ext>
              </a:extLst>
            </p:cNvPr>
            <p:cNvPicPr>
              <a:picLocks noChangeAspect="1"/>
            </p:cNvPicPr>
            <p:nvPr/>
          </p:nvPicPr>
          <p:blipFill>
            <a:blip r:embed="rId4"/>
            <a:srcRect l="4303" t="-24" b="-24"/>
            <a:stretch>
              <a:fillRect/>
            </a:stretch>
          </p:blipFill>
          <p:spPr>
            <a:xfrm>
              <a:off x="385207" y="4159551"/>
              <a:ext cx="1074759" cy="548593"/>
            </a:xfrm>
            <a:prstGeom prst="rect">
              <a:avLst/>
            </a:prstGeom>
          </p:spPr>
        </p:pic>
        <p:pic>
          <p:nvPicPr>
            <p:cNvPr id="148" name="Image 5" descr="preencoded.png">
              <a:extLst>
                <a:ext uri="{FF2B5EF4-FFF2-40B4-BE49-F238E27FC236}">
                  <a16:creationId xmlns:a16="http://schemas.microsoft.com/office/drawing/2014/main" id="{E1EE071E-F639-147F-9324-18089F3D843E}"/>
                </a:ext>
              </a:extLst>
            </p:cNvPr>
            <p:cNvPicPr>
              <a:picLocks noChangeAspect="1"/>
            </p:cNvPicPr>
            <p:nvPr/>
          </p:nvPicPr>
          <p:blipFill>
            <a:blip r:embed="rId4"/>
            <a:srcRect l="4303" t="-24" b="-24"/>
            <a:stretch>
              <a:fillRect/>
            </a:stretch>
          </p:blipFill>
          <p:spPr>
            <a:xfrm>
              <a:off x="1669185" y="4159555"/>
              <a:ext cx="1074758" cy="548592"/>
            </a:xfrm>
            <a:prstGeom prst="rect">
              <a:avLst/>
            </a:prstGeom>
          </p:spPr>
        </p:pic>
        <p:pic>
          <p:nvPicPr>
            <p:cNvPr id="149" name="Image 5" descr="preencoded.png">
              <a:extLst>
                <a:ext uri="{FF2B5EF4-FFF2-40B4-BE49-F238E27FC236}">
                  <a16:creationId xmlns:a16="http://schemas.microsoft.com/office/drawing/2014/main" id="{98773B2E-D46B-6A38-3055-B2EB9FC5542F}"/>
                </a:ext>
              </a:extLst>
            </p:cNvPr>
            <p:cNvPicPr>
              <a:picLocks noChangeAspect="1"/>
            </p:cNvPicPr>
            <p:nvPr/>
          </p:nvPicPr>
          <p:blipFill>
            <a:blip r:embed="rId4"/>
            <a:srcRect l="4303" t="-24" b="-24"/>
            <a:stretch>
              <a:fillRect/>
            </a:stretch>
          </p:blipFill>
          <p:spPr>
            <a:xfrm>
              <a:off x="2953163" y="4159553"/>
              <a:ext cx="1097892" cy="548593"/>
            </a:xfrm>
            <a:prstGeom prst="rect">
              <a:avLst/>
            </a:prstGeom>
          </p:spPr>
        </p:pic>
        <p:sp>
          <p:nvSpPr>
            <p:cNvPr id="150" name="TextBox 149">
              <a:extLst>
                <a:ext uri="{FF2B5EF4-FFF2-40B4-BE49-F238E27FC236}">
                  <a16:creationId xmlns:a16="http://schemas.microsoft.com/office/drawing/2014/main" id="{A23F1AA8-FCA2-1141-9E43-00746A38C840}"/>
                </a:ext>
              </a:extLst>
            </p:cNvPr>
            <p:cNvSpPr txBox="1"/>
            <p:nvPr/>
          </p:nvSpPr>
          <p:spPr>
            <a:xfrm>
              <a:off x="385208" y="4227757"/>
              <a:ext cx="1074758" cy="455492"/>
            </a:xfrm>
            <a:prstGeom prst="rect">
              <a:avLst/>
            </a:prstGeom>
            <a:noFill/>
          </p:spPr>
          <p:txBody>
            <a:bodyPr wrap="square" rtlCol="0">
              <a:spAutoFit/>
            </a:bodyPr>
            <a:lstStyle/>
            <a:p>
              <a:pPr algn="ctr"/>
              <a:r>
                <a:rPr lang="en-US" sz="900" dirty="0">
                  <a:solidFill>
                    <a:schemeClr val="bg1"/>
                  </a:solidFill>
                  <a:latin typeface="Montserrat" panose="00000500000000000000" pitchFamily="2" charset="0"/>
                </a:rPr>
                <a:t>Datasets</a:t>
              </a:r>
            </a:p>
            <a:p>
              <a:pPr algn="ctr"/>
              <a:r>
                <a:rPr lang="en-US" sz="1100" b="1" dirty="0">
                  <a:solidFill>
                    <a:schemeClr val="bg1"/>
                  </a:solidFill>
                  <a:latin typeface="Montserrat" panose="00000500000000000000" pitchFamily="2" charset="0"/>
                </a:rPr>
                <a:t>9</a:t>
              </a:r>
            </a:p>
          </p:txBody>
        </p:sp>
        <p:sp>
          <p:nvSpPr>
            <p:cNvPr id="151" name="TextBox 150">
              <a:extLst>
                <a:ext uri="{FF2B5EF4-FFF2-40B4-BE49-F238E27FC236}">
                  <a16:creationId xmlns:a16="http://schemas.microsoft.com/office/drawing/2014/main" id="{FB930FBA-A541-8308-B3EC-7C832538BFE9}"/>
                </a:ext>
              </a:extLst>
            </p:cNvPr>
            <p:cNvSpPr txBox="1"/>
            <p:nvPr/>
          </p:nvSpPr>
          <p:spPr>
            <a:xfrm>
              <a:off x="1669184" y="4231424"/>
              <a:ext cx="1097892" cy="455492"/>
            </a:xfrm>
            <a:prstGeom prst="rect">
              <a:avLst/>
            </a:prstGeom>
            <a:noFill/>
          </p:spPr>
          <p:txBody>
            <a:bodyPr wrap="square" rtlCol="0">
              <a:spAutoFit/>
            </a:bodyPr>
            <a:lstStyle/>
            <a:p>
              <a:pPr algn="ctr"/>
              <a:r>
                <a:rPr lang="en-US" sz="900" dirty="0">
                  <a:solidFill>
                    <a:schemeClr val="bg1"/>
                  </a:solidFill>
                  <a:latin typeface="Montserrat" panose="00000500000000000000" pitchFamily="2" charset="0"/>
                </a:rPr>
                <a:t>Attributes</a:t>
              </a:r>
            </a:p>
            <a:p>
              <a:pPr algn="ctr"/>
              <a:r>
                <a:rPr lang="en-US" sz="1100" b="1" dirty="0">
                  <a:solidFill>
                    <a:schemeClr val="bg1"/>
                  </a:solidFill>
                  <a:latin typeface="Montserrat" panose="00000500000000000000" pitchFamily="2" charset="0"/>
                </a:rPr>
                <a:t>70</a:t>
              </a:r>
            </a:p>
          </p:txBody>
        </p:sp>
        <p:sp>
          <p:nvSpPr>
            <p:cNvPr id="152" name="TextBox 151">
              <a:extLst>
                <a:ext uri="{FF2B5EF4-FFF2-40B4-BE49-F238E27FC236}">
                  <a16:creationId xmlns:a16="http://schemas.microsoft.com/office/drawing/2014/main" id="{C9866241-D5DE-BABD-80A6-68C8A0650110}"/>
                </a:ext>
              </a:extLst>
            </p:cNvPr>
            <p:cNvSpPr txBox="1"/>
            <p:nvPr/>
          </p:nvSpPr>
          <p:spPr>
            <a:xfrm>
              <a:off x="2953162" y="4211545"/>
              <a:ext cx="1097892" cy="455492"/>
            </a:xfrm>
            <a:prstGeom prst="rect">
              <a:avLst/>
            </a:prstGeom>
            <a:noFill/>
          </p:spPr>
          <p:txBody>
            <a:bodyPr wrap="square" rtlCol="0">
              <a:spAutoFit/>
            </a:bodyPr>
            <a:lstStyle/>
            <a:p>
              <a:pPr algn="ctr"/>
              <a:r>
                <a:rPr lang="en-US" sz="900" dirty="0">
                  <a:solidFill>
                    <a:schemeClr val="bg1"/>
                  </a:solidFill>
                  <a:latin typeface="Montserrat" panose="00000500000000000000" pitchFamily="2" charset="0"/>
                </a:rPr>
                <a:t>Ingestion</a:t>
              </a:r>
            </a:p>
            <a:p>
              <a:pPr algn="ctr"/>
              <a:r>
                <a:rPr lang="en-US" sz="1100" b="1" dirty="0">
                  <a:solidFill>
                    <a:schemeClr val="bg1"/>
                  </a:solidFill>
                  <a:latin typeface="Montserrat" panose="00000500000000000000" pitchFamily="2" charset="0"/>
                </a:rPr>
                <a:t>Bulk</a:t>
              </a:r>
            </a:p>
          </p:txBody>
        </p:sp>
      </p:grpSp>
      <p:sp>
        <p:nvSpPr>
          <p:cNvPr id="153" name="TextBox 152">
            <a:extLst>
              <a:ext uri="{FF2B5EF4-FFF2-40B4-BE49-F238E27FC236}">
                <a16:creationId xmlns:a16="http://schemas.microsoft.com/office/drawing/2014/main" id="{2D09D3C4-63A9-9DB0-A6A7-87B92BA884DE}"/>
              </a:ext>
            </a:extLst>
          </p:cNvPr>
          <p:cNvSpPr txBox="1"/>
          <p:nvPr/>
        </p:nvSpPr>
        <p:spPr>
          <a:xfrm>
            <a:off x="8435980" y="5256758"/>
            <a:ext cx="3302614" cy="261610"/>
          </a:xfrm>
          <a:prstGeom prst="rect">
            <a:avLst/>
          </a:prstGeom>
          <a:noFill/>
        </p:spPr>
        <p:txBody>
          <a:bodyPr wrap="square" rtlCol="0">
            <a:spAutoFit/>
          </a:bodyPr>
          <a:lstStyle/>
          <a:p>
            <a:r>
              <a:rPr lang="en-US" sz="1100" dirty="0">
                <a:solidFill>
                  <a:schemeClr val="bg1"/>
                </a:solidFill>
                <a:latin typeface="Montserrat" panose="00000500000000000000" pitchFamily="2" charset="0"/>
              </a:rPr>
              <a:t>IRENA &amp; Renewable Energy Data </a:t>
            </a:r>
            <a:r>
              <a:rPr lang="en-US" sz="1000" dirty="0">
                <a:solidFill>
                  <a:schemeClr val="bg1"/>
                </a:solidFill>
                <a:latin typeface="Montserrat" panose="00000500000000000000" pitchFamily="2" charset="0"/>
              </a:rPr>
              <a:t>(2025)</a:t>
            </a:r>
            <a:endParaRPr lang="en-US" sz="1100" dirty="0">
              <a:solidFill>
                <a:schemeClr val="bg1"/>
              </a:solidFill>
              <a:latin typeface="Montserrat" panose="00000500000000000000" pitchFamily="2" charset="0"/>
            </a:endParaRPr>
          </a:p>
        </p:txBody>
      </p:sp>
      <p:pic>
        <p:nvPicPr>
          <p:cNvPr id="154" name="Image 5" descr="preencoded.png">
            <a:extLst>
              <a:ext uri="{FF2B5EF4-FFF2-40B4-BE49-F238E27FC236}">
                <a16:creationId xmlns:a16="http://schemas.microsoft.com/office/drawing/2014/main" id="{AA50C18C-A5CE-E8BA-F7D0-A89C6A9A1CF9}"/>
              </a:ext>
            </a:extLst>
          </p:cNvPr>
          <p:cNvPicPr>
            <a:picLocks noChangeAspect="1"/>
          </p:cNvPicPr>
          <p:nvPr/>
        </p:nvPicPr>
        <p:blipFill>
          <a:blip r:embed="rId4"/>
          <a:srcRect l="4303" t="-24" b="-24"/>
          <a:stretch>
            <a:fillRect/>
          </a:stretch>
        </p:blipFill>
        <p:spPr>
          <a:xfrm>
            <a:off x="8341869" y="4552845"/>
            <a:ext cx="3262153" cy="539764"/>
          </a:xfrm>
          <a:prstGeom prst="rect">
            <a:avLst/>
          </a:prstGeom>
        </p:spPr>
      </p:pic>
      <p:pic>
        <p:nvPicPr>
          <p:cNvPr id="155" name="Picture 4" descr="Post Detail">
            <a:extLst>
              <a:ext uri="{FF2B5EF4-FFF2-40B4-BE49-F238E27FC236}">
                <a16:creationId xmlns:a16="http://schemas.microsoft.com/office/drawing/2014/main" id="{1C20F365-B6E3-4ECD-4BD1-7AFEEEDD1B8F}"/>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8900" y="4350773"/>
            <a:ext cx="1713095" cy="994730"/>
          </a:xfrm>
          <a:prstGeom prst="rect">
            <a:avLst/>
          </a:prstGeom>
          <a:noFill/>
          <a:extLst>
            <a:ext uri="{909E8E84-426E-40DD-AFC4-6F175D3DCCD1}">
              <a14:hiddenFill xmlns:a14="http://schemas.microsoft.com/office/drawing/2010/main">
                <a:solidFill>
                  <a:srgbClr val="FFFFFF"/>
                </a:solidFill>
              </a14:hiddenFill>
            </a:ext>
          </a:extLst>
        </p:spPr>
      </p:pic>
      <p:sp>
        <p:nvSpPr>
          <p:cNvPr id="160" name="object 59">
            <a:extLst>
              <a:ext uri="{FF2B5EF4-FFF2-40B4-BE49-F238E27FC236}">
                <a16:creationId xmlns:a16="http://schemas.microsoft.com/office/drawing/2014/main" id="{1FCD459A-4821-43AF-2F04-A59E55CFAF2F}"/>
              </a:ext>
            </a:extLst>
          </p:cNvPr>
          <p:cNvSpPr/>
          <p:nvPr/>
        </p:nvSpPr>
        <p:spPr>
          <a:xfrm>
            <a:off x="10793116" y="4621698"/>
            <a:ext cx="683066" cy="187413"/>
          </a:xfrm>
          <a:custGeom>
            <a:avLst/>
            <a:gdLst/>
            <a:ahLst/>
            <a:cxnLst/>
            <a:rect l="l" t="t" r="r" b="b"/>
            <a:pathLst>
              <a:path w="847725" h="228600">
                <a:moveTo>
                  <a:pt x="740929" y="228599"/>
                </a:moveTo>
                <a:lnTo>
                  <a:pt x="106795" y="228599"/>
                </a:lnTo>
                <a:lnTo>
                  <a:pt x="99362" y="227867"/>
                </a:lnTo>
                <a:lnTo>
                  <a:pt x="57038" y="213506"/>
                </a:lnTo>
                <a:lnTo>
                  <a:pt x="23432" y="184041"/>
                </a:lnTo>
                <a:lnTo>
                  <a:pt x="3660" y="143958"/>
                </a:lnTo>
                <a:lnTo>
                  <a:pt x="0" y="121804"/>
                </a:lnTo>
                <a:lnTo>
                  <a:pt x="0" y="114299"/>
                </a:lnTo>
                <a:lnTo>
                  <a:pt x="0" y="106794"/>
                </a:lnTo>
                <a:lnTo>
                  <a:pt x="11572" y="63625"/>
                </a:lnTo>
                <a:lnTo>
                  <a:pt x="38784" y="28170"/>
                </a:lnTo>
                <a:lnTo>
                  <a:pt x="77493" y="5828"/>
                </a:lnTo>
                <a:lnTo>
                  <a:pt x="106795" y="0"/>
                </a:lnTo>
                <a:lnTo>
                  <a:pt x="740929" y="0"/>
                </a:lnTo>
                <a:lnTo>
                  <a:pt x="784099" y="11571"/>
                </a:lnTo>
                <a:lnTo>
                  <a:pt x="819554" y="38784"/>
                </a:lnTo>
                <a:lnTo>
                  <a:pt x="841896" y="77492"/>
                </a:lnTo>
                <a:lnTo>
                  <a:pt x="847724" y="106794"/>
                </a:lnTo>
                <a:lnTo>
                  <a:pt x="847724" y="121804"/>
                </a:lnTo>
                <a:lnTo>
                  <a:pt x="836151" y="164973"/>
                </a:lnTo>
                <a:lnTo>
                  <a:pt x="808940" y="200428"/>
                </a:lnTo>
                <a:lnTo>
                  <a:pt x="770231" y="222770"/>
                </a:lnTo>
                <a:lnTo>
                  <a:pt x="748362" y="227867"/>
                </a:lnTo>
                <a:lnTo>
                  <a:pt x="740929" y="228599"/>
                </a:lnTo>
                <a:close/>
              </a:path>
            </a:pathLst>
          </a:custGeom>
          <a:solidFill>
            <a:srgbClr val="2D9F6E"/>
          </a:solidFill>
          <a:ln>
            <a:noFill/>
          </a:ln>
        </p:spPr>
        <p:txBody>
          <a:bodyPr wrap="square" lIns="0" tIns="0" rIns="0" bIns="0" rtlCol="0"/>
          <a:lstStyle/>
          <a:p>
            <a:endParaRPr sz="2800" dirty="0">
              <a:latin typeface="Dubai" panose="020B0503030403030204" pitchFamily="34" charset="-78"/>
              <a:cs typeface="Dubai" panose="020B0503030403030204" pitchFamily="34" charset="-78"/>
            </a:endParaRPr>
          </a:p>
        </p:txBody>
      </p:sp>
      <p:sp>
        <p:nvSpPr>
          <p:cNvPr id="156" name="TextBox 155">
            <a:extLst>
              <a:ext uri="{FF2B5EF4-FFF2-40B4-BE49-F238E27FC236}">
                <a16:creationId xmlns:a16="http://schemas.microsoft.com/office/drawing/2014/main" id="{D24E2DB5-0E50-0276-6CAF-22663DB8A9D6}"/>
              </a:ext>
            </a:extLst>
          </p:cNvPr>
          <p:cNvSpPr txBox="1"/>
          <p:nvPr/>
        </p:nvSpPr>
        <p:spPr>
          <a:xfrm>
            <a:off x="10658397" y="4602179"/>
            <a:ext cx="951164" cy="230832"/>
          </a:xfrm>
          <a:prstGeom prst="rect">
            <a:avLst/>
          </a:prstGeom>
          <a:noFill/>
        </p:spPr>
        <p:txBody>
          <a:bodyPr wrap="square" rtlCol="0">
            <a:spAutoFit/>
          </a:bodyPr>
          <a:lstStyle/>
          <a:p>
            <a:pPr algn="ctr"/>
            <a:r>
              <a:rPr lang="en-US" sz="900" dirty="0">
                <a:solidFill>
                  <a:schemeClr val="bg1"/>
                </a:solidFill>
                <a:latin typeface="Roboto" panose="02000000000000000000" pitchFamily="2" charset="0"/>
                <a:ea typeface="Roboto" panose="02000000000000000000" pitchFamily="2" charset="0"/>
                <a:cs typeface="Roboto" panose="02000000000000000000" pitchFamily="2" charset="0"/>
              </a:rPr>
              <a:t>Completed</a:t>
            </a:r>
            <a:endParaRPr lang="en-US" sz="11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nvGrpSpPr>
          <p:cNvPr id="1112" name="Group 1111">
            <a:extLst>
              <a:ext uri="{FF2B5EF4-FFF2-40B4-BE49-F238E27FC236}">
                <a16:creationId xmlns:a16="http://schemas.microsoft.com/office/drawing/2014/main" id="{A523E29C-9CC9-CA5F-9971-95FDBDC9EF07}"/>
              </a:ext>
            </a:extLst>
          </p:cNvPr>
          <p:cNvGrpSpPr/>
          <p:nvPr/>
        </p:nvGrpSpPr>
        <p:grpSpPr>
          <a:xfrm>
            <a:off x="4120947" y="3058056"/>
            <a:ext cx="3340528" cy="2232625"/>
            <a:chOff x="4138531" y="3282439"/>
            <a:chExt cx="3340528" cy="2232625"/>
          </a:xfrm>
        </p:grpSpPr>
        <p:pic>
          <p:nvPicPr>
            <p:cNvPr id="1076" name="Image 2" descr="preencoded.png">
              <a:extLst>
                <a:ext uri="{FF2B5EF4-FFF2-40B4-BE49-F238E27FC236}">
                  <a16:creationId xmlns:a16="http://schemas.microsoft.com/office/drawing/2014/main" id="{4DD051D7-D1E2-DB85-0D7C-5A25703818E2}"/>
                </a:ext>
              </a:extLst>
            </p:cNvPr>
            <p:cNvPicPr>
              <a:picLocks noChangeAspect="1"/>
            </p:cNvPicPr>
            <p:nvPr/>
          </p:nvPicPr>
          <p:blipFill>
            <a:blip r:embed="rId14"/>
            <a:srcRect t="-24" b="-24"/>
            <a:stretch/>
          </p:blipFill>
          <p:spPr>
            <a:xfrm>
              <a:off x="4139811" y="3282439"/>
              <a:ext cx="3332052" cy="350097"/>
            </a:xfrm>
            <a:prstGeom prst="rect">
              <a:avLst/>
            </a:prstGeom>
          </p:spPr>
        </p:pic>
        <p:pic>
          <p:nvPicPr>
            <p:cNvPr id="1077" name="Image 2" descr="preencoded.png">
              <a:extLst>
                <a:ext uri="{FF2B5EF4-FFF2-40B4-BE49-F238E27FC236}">
                  <a16:creationId xmlns:a16="http://schemas.microsoft.com/office/drawing/2014/main" id="{C475565C-9258-6C99-F8E5-91ED83F15F5F}"/>
                </a:ext>
              </a:extLst>
            </p:cNvPr>
            <p:cNvPicPr>
              <a:picLocks noChangeAspect="1"/>
            </p:cNvPicPr>
            <p:nvPr/>
          </p:nvPicPr>
          <p:blipFill>
            <a:blip r:embed="rId14"/>
            <a:srcRect t="-24" b="-24"/>
            <a:stretch/>
          </p:blipFill>
          <p:spPr>
            <a:xfrm>
              <a:off x="4138531" y="3749883"/>
              <a:ext cx="3332052" cy="350097"/>
            </a:xfrm>
            <a:prstGeom prst="rect">
              <a:avLst/>
            </a:prstGeom>
          </p:spPr>
        </p:pic>
        <p:pic>
          <p:nvPicPr>
            <p:cNvPr id="1080" name="Image 2" descr="preencoded.png">
              <a:extLst>
                <a:ext uri="{FF2B5EF4-FFF2-40B4-BE49-F238E27FC236}">
                  <a16:creationId xmlns:a16="http://schemas.microsoft.com/office/drawing/2014/main" id="{90916514-6FF9-9F69-F6E8-E2D8E7145CDA}"/>
                </a:ext>
              </a:extLst>
            </p:cNvPr>
            <p:cNvPicPr>
              <a:picLocks noChangeAspect="1"/>
            </p:cNvPicPr>
            <p:nvPr/>
          </p:nvPicPr>
          <p:blipFill>
            <a:blip r:embed="rId14"/>
            <a:srcRect t="-24" b="-24"/>
            <a:stretch/>
          </p:blipFill>
          <p:spPr>
            <a:xfrm>
              <a:off x="4139162" y="4227188"/>
              <a:ext cx="3332052" cy="350097"/>
            </a:xfrm>
            <a:prstGeom prst="rect">
              <a:avLst/>
            </a:prstGeom>
          </p:spPr>
        </p:pic>
        <p:pic>
          <p:nvPicPr>
            <p:cNvPr id="1081" name="Image 2" descr="preencoded.png">
              <a:extLst>
                <a:ext uri="{FF2B5EF4-FFF2-40B4-BE49-F238E27FC236}">
                  <a16:creationId xmlns:a16="http://schemas.microsoft.com/office/drawing/2014/main" id="{CCF36053-E4E1-637F-7F40-01F466454840}"/>
                </a:ext>
              </a:extLst>
            </p:cNvPr>
            <p:cNvPicPr>
              <a:picLocks noChangeAspect="1"/>
            </p:cNvPicPr>
            <p:nvPr/>
          </p:nvPicPr>
          <p:blipFill>
            <a:blip r:embed="rId14"/>
            <a:srcRect t="-24" b="-24"/>
            <a:stretch/>
          </p:blipFill>
          <p:spPr>
            <a:xfrm>
              <a:off x="4138531" y="4697258"/>
              <a:ext cx="3332052" cy="350097"/>
            </a:xfrm>
            <a:prstGeom prst="rect">
              <a:avLst/>
            </a:prstGeom>
          </p:spPr>
        </p:pic>
        <p:pic>
          <p:nvPicPr>
            <p:cNvPr id="1083" name="Image 2" descr="preencoded.png">
              <a:extLst>
                <a:ext uri="{FF2B5EF4-FFF2-40B4-BE49-F238E27FC236}">
                  <a16:creationId xmlns:a16="http://schemas.microsoft.com/office/drawing/2014/main" id="{58935E90-61EF-9009-5E90-A6252A3BA237}"/>
                </a:ext>
              </a:extLst>
            </p:cNvPr>
            <p:cNvPicPr>
              <a:picLocks noChangeAspect="1"/>
            </p:cNvPicPr>
            <p:nvPr/>
          </p:nvPicPr>
          <p:blipFill>
            <a:blip r:embed="rId14"/>
            <a:srcRect t="-24" b="-24"/>
            <a:stretch/>
          </p:blipFill>
          <p:spPr>
            <a:xfrm>
              <a:off x="4146358" y="5164967"/>
              <a:ext cx="3332052" cy="350097"/>
            </a:xfrm>
            <a:prstGeom prst="rect">
              <a:avLst/>
            </a:prstGeom>
          </p:spPr>
        </p:pic>
        <p:sp>
          <p:nvSpPr>
            <p:cNvPr id="1060" name="TextBox 1059">
              <a:extLst>
                <a:ext uri="{FF2B5EF4-FFF2-40B4-BE49-F238E27FC236}">
                  <a16:creationId xmlns:a16="http://schemas.microsoft.com/office/drawing/2014/main" id="{76FB3347-4E09-9F59-4985-3CEF6508C60A}"/>
                </a:ext>
              </a:extLst>
            </p:cNvPr>
            <p:cNvSpPr txBox="1"/>
            <p:nvPr/>
          </p:nvSpPr>
          <p:spPr>
            <a:xfrm>
              <a:off x="4169249" y="3325813"/>
              <a:ext cx="3302614" cy="261610"/>
            </a:xfrm>
            <a:prstGeom prst="rect">
              <a:avLst/>
            </a:prstGeom>
            <a:noFill/>
          </p:spPr>
          <p:txBody>
            <a:bodyPr wrap="square" rtlCol="0">
              <a:spAutoFit/>
            </a:bodyPr>
            <a:lstStyle/>
            <a:p>
              <a:r>
                <a:rPr lang="en-US" sz="1100" dirty="0">
                  <a:solidFill>
                    <a:schemeClr val="bg1"/>
                  </a:solidFill>
                  <a:latin typeface="Montserrat" panose="00000500000000000000" pitchFamily="2" charset="0"/>
                </a:rPr>
                <a:t>Asset Management TP</a:t>
              </a:r>
            </a:p>
          </p:txBody>
        </p:sp>
        <p:sp>
          <p:nvSpPr>
            <p:cNvPr id="1061" name="TextBox 1060">
              <a:extLst>
                <a:ext uri="{FF2B5EF4-FFF2-40B4-BE49-F238E27FC236}">
                  <a16:creationId xmlns:a16="http://schemas.microsoft.com/office/drawing/2014/main" id="{BB22EB28-14C4-D4AD-C160-1C128445483B}"/>
                </a:ext>
              </a:extLst>
            </p:cNvPr>
            <p:cNvSpPr txBox="1"/>
            <p:nvPr/>
          </p:nvSpPr>
          <p:spPr>
            <a:xfrm>
              <a:off x="6487354" y="3323492"/>
              <a:ext cx="951164" cy="276999"/>
            </a:xfrm>
            <a:prstGeom prst="rect">
              <a:avLst/>
            </a:prstGeom>
            <a:noFill/>
          </p:spPr>
          <p:txBody>
            <a:bodyPr wrap="square" rtlCol="0">
              <a:spAutoFit/>
            </a:bodyPr>
            <a:lstStyle/>
            <a:p>
              <a:r>
                <a:rPr lang="en-US" sz="1200" b="1" dirty="0">
                  <a:solidFill>
                    <a:schemeClr val="bg1"/>
                  </a:solidFill>
                  <a:latin typeface="Montserrat" panose="00000500000000000000" pitchFamily="2" charset="0"/>
                </a:rPr>
                <a:t>92%</a:t>
              </a:r>
            </a:p>
          </p:txBody>
        </p:sp>
        <p:grpSp>
          <p:nvGrpSpPr>
            <p:cNvPr id="1078" name="Group 1077">
              <a:extLst>
                <a:ext uri="{FF2B5EF4-FFF2-40B4-BE49-F238E27FC236}">
                  <a16:creationId xmlns:a16="http://schemas.microsoft.com/office/drawing/2014/main" id="{5B88E75D-925F-B374-4F9E-6D479CF73C84}"/>
                </a:ext>
              </a:extLst>
            </p:cNvPr>
            <p:cNvGrpSpPr/>
            <p:nvPr/>
          </p:nvGrpSpPr>
          <p:grpSpPr>
            <a:xfrm>
              <a:off x="4169249" y="3796677"/>
              <a:ext cx="3302614" cy="276999"/>
              <a:chOff x="835542" y="4214731"/>
              <a:chExt cx="3302614" cy="276999"/>
            </a:xfrm>
          </p:grpSpPr>
          <p:sp>
            <p:nvSpPr>
              <p:cNvPr id="1062" name="TextBox 1061">
                <a:extLst>
                  <a:ext uri="{FF2B5EF4-FFF2-40B4-BE49-F238E27FC236}">
                    <a16:creationId xmlns:a16="http://schemas.microsoft.com/office/drawing/2014/main" id="{8A49FF62-2510-B934-16E5-FC47AE606181}"/>
                  </a:ext>
                </a:extLst>
              </p:cNvPr>
              <p:cNvSpPr txBox="1"/>
              <p:nvPr/>
            </p:nvSpPr>
            <p:spPr>
              <a:xfrm>
                <a:off x="835542" y="4217052"/>
                <a:ext cx="3302614" cy="261610"/>
              </a:xfrm>
              <a:prstGeom prst="rect">
                <a:avLst/>
              </a:prstGeom>
              <a:noFill/>
            </p:spPr>
            <p:txBody>
              <a:bodyPr wrap="square" rtlCol="0">
                <a:spAutoFit/>
              </a:bodyPr>
              <a:lstStyle/>
              <a:p>
                <a:r>
                  <a:rPr lang="en-US" sz="1100" dirty="0">
                    <a:solidFill>
                      <a:schemeClr val="bg1"/>
                    </a:solidFill>
                    <a:latin typeface="Montserrat" panose="00000500000000000000" pitchFamily="2" charset="0"/>
                  </a:rPr>
                  <a:t>Asset Management DP</a:t>
                </a:r>
              </a:p>
            </p:txBody>
          </p:sp>
          <p:sp>
            <p:nvSpPr>
              <p:cNvPr id="1063" name="TextBox 1062">
                <a:extLst>
                  <a:ext uri="{FF2B5EF4-FFF2-40B4-BE49-F238E27FC236}">
                    <a16:creationId xmlns:a16="http://schemas.microsoft.com/office/drawing/2014/main" id="{7F7BC0B8-E206-F16C-2BB5-BBAF46249FAC}"/>
                  </a:ext>
                </a:extLst>
              </p:cNvPr>
              <p:cNvSpPr txBox="1"/>
              <p:nvPr/>
            </p:nvSpPr>
            <p:spPr>
              <a:xfrm>
                <a:off x="3153647" y="4214731"/>
                <a:ext cx="951164" cy="276999"/>
              </a:xfrm>
              <a:prstGeom prst="rect">
                <a:avLst/>
              </a:prstGeom>
              <a:noFill/>
            </p:spPr>
            <p:txBody>
              <a:bodyPr wrap="square" rtlCol="0">
                <a:spAutoFit/>
              </a:bodyPr>
              <a:lstStyle/>
              <a:p>
                <a:r>
                  <a:rPr lang="en-US" sz="1200" b="1" dirty="0">
                    <a:solidFill>
                      <a:schemeClr val="bg1"/>
                    </a:solidFill>
                    <a:latin typeface="Montserrat" panose="00000500000000000000" pitchFamily="2" charset="0"/>
                  </a:rPr>
                  <a:t>94%</a:t>
                </a:r>
              </a:p>
            </p:txBody>
          </p:sp>
        </p:grpSp>
        <p:grpSp>
          <p:nvGrpSpPr>
            <p:cNvPr id="1079" name="Group 1078">
              <a:extLst>
                <a:ext uri="{FF2B5EF4-FFF2-40B4-BE49-F238E27FC236}">
                  <a16:creationId xmlns:a16="http://schemas.microsoft.com/office/drawing/2014/main" id="{F99A56A6-582E-E122-99DB-98BF61A52BFF}"/>
                </a:ext>
              </a:extLst>
            </p:cNvPr>
            <p:cNvGrpSpPr/>
            <p:nvPr/>
          </p:nvGrpSpPr>
          <p:grpSpPr>
            <a:xfrm>
              <a:off x="4169249" y="4265493"/>
              <a:ext cx="3302614" cy="276999"/>
              <a:chOff x="835542" y="4660495"/>
              <a:chExt cx="3302614" cy="276999"/>
            </a:xfrm>
          </p:grpSpPr>
          <p:sp>
            <p:nvSpPr>
              <p:cNvPr id="1064" name="TextBox 1063">
                <a:extLst>
                  <a:ext uri="{FF2B5EF4-FFF2-40B4-BE49-F238E27FC236}">
                    <a16:creationId xmlns:a16="http://schemas.microsoft.com/office/drawing/2014/main" id="{DF302FB3-1901-1A5D-CA7A-A441816E4662}"/>
                  </a:ext>
                </a:extLst>
              </p:cNvPr>
              <p:cNvSpPr txBox="1"/>
              <p:nvPr/>
            </p:nvSpPr>
            <p:spPr>
              <a:xfrm>
                <a:off x="835542" y="4662816"/>
                <a:ext cx="3302614" cy="261610"/>
              </a:xfrm>
              <a:prstGeom prst="rect">
                <a:avLst/>
              </a:prstGeom>
              <a:noFill/>
            </p:spPr>
            <p:txBody>
              <a:bodyPr wrap="square" rtlCol="0">
                <a:spAutoFit/>
              </a:bodyPr>
              <a:lstStyle/>
              <a:p>
                <a:r>
                  <a:rPr lang="en-US" sz="1100" dirty="0">
                    <a:solidFill>
                      <a:schemeClr val="bg1"/>
                    </a:solidFill>
                    <a:latin typeface="Montserrat" panose="00000500000000000000" pitchFamily="2" charset="0"/>
                  </a:rPr>
                  <a:t>SHAMS Dubai</a:t>
                </a:r>
              </a:p>
            </p:txBody>
          </p:sp>
          <p:sp>
            <p:nvSpPr>
              <p:cNvPr id="1065" name="TextBox 1064">
                <a:extLst>
                  <a:ext uri="{FF2B5EF4-FFF2-40B4-BE49-F238E27FC236}">
                    <a16:creationId xmlns:a16="http://schemas.microsoft.com/office/drawing/2014/main" id="{5B746B88-3356-4352-18D1-A65982054B7F}"/>
                  </a:ext>
                </a:extLst>
              </p:cNvPr>
              <p:cNvSpPr txBox="1"/>
              <p:nvPr/>
            </p:nvSpPr>
            <p:spPr>
              <a:xfrm>
                <a:off x="3153647" y="4660495"/>
                <a:ext cx="951164" cy="276999"/>
              </a:xfrm>
              <a:prstGeom prst="rect">
                <a:avLst/>
              </a:prstGeom>
              <a:noFill/>
            </p:spPr>
            <p:txBody>
              <a:bodyPr wrap="square" rtlCol="0">
                <a:spAutoFit/>
              </a:bodyPr>
              <a:lstStyle/>
              <a:p>
                <a:r>
                  <a:rPr lang="en-US" sz="1200" b="1" dirty="0">
                    <a:solidFill>
                      <a:schemeClr val="bg1"/>
                    </a:solidFill>
                    <a:latin typeface="Montserrat" panose="00000500000000000000" pitchFamily="2" charset="0"/>
                  </a:rPr>
                  <a:t>98%</a:t>
                </a:r>
              </a:p>
            </p:txBody>
          </p:sp>
        </p:grpSp>
        <p:grpSp>
          <p:nvGrpSpPr>
            <p:cNvPr id="1082" name="Group 1081">
              <a:extLst>
                <a:ext uri="{FF2B5EF4-FFF2-40B4-BE49-F238E27FC236}">
                  <a16:creationId xmlns:a16="http://schemas.microsoft.com/office/drawing/2014/main" id="{38825648-152F-2B2C-653F-54C0AFE0819C}"/>
                </a:ext>
              </a:extLst>
            </p:cNvPr>
            <p:cNvGrpSpPr/>
            <p:nvPr/>
          </p:nvGrpSpPr>
          <p:grpSpPr>
            <a:xfrm>
              <a:off x="4176445" y="4758799"/>
              <a:ext cx="3302614" cy="276999"/>
              <a:chOff x="835542" y="5106259"/>
              <a:chExt cx="3302614" cy="276999"/>
            </a:xfrm>
          </p:grpSpPr>
          <p:sp>
            <p:nvSpPr>
              <p:cNvPr id="1068" name="TextBox 1067">
                <a:extLst>
                  <a:ext uri="{FF2B5EF4-FFF2-40B4-BE49-F238E27FC236}">
                    <a16:creationId xmlns:a16="http://schemas.microsoft.com/office/drawing/2014/main" id="{8FBED1D2-0734-40B1-AEA7-5BD96508858A}"/>
                  </a:ext>
                </a:extLst>
              </p:cNvPr>
              <p:cNvSpPr txBox="1"/>
              <p:nvPr/>
            </p:nvSpPr>
            <p:spPr>
              <a:xfrm>
                <a:off x="835542" y="5108580"/>
                <a:ext cx="3302614" cy="261610"/>
              </a:xfrm>
              <a:prstGeom prst="rect">
                <a:avLst/>
              </a:prstGeom>
              <a:noFill/>
            </p:spPr>
            <p:txBody>
              <a:bodyPr wrap="square" rtlCol="0">
                <a:spAutoFit/>
              </a:bodyPr>
              <a:lstStyle/>
              <a:p>
                <a:r>
                  <a:rPr lang="en-US" sz="1100" dirty="0">
                    <a:solidFill>
                      <a:schemeClr val="bg1"/>
                    </a:solidFill>
                    <a:latin typeface="Montserrat" panose="00000500000000000000" pitchFamily="2" charset="0"/>
                  </a:rPr>
                  <a:t>AMI Electricity &amp; Water</a:t>
                </a:r>
              </a:p>
            </p:txBody>
          </p:sp>
          <p:sp>
            <p:nvSpPr>
              <p:cNvPr id="1069" name="TextBox 1068">
                <a:extLst>
                  <a:ext uri="{FF2B5EF4-FFF2-40B4-BE49-F238E27FC236}">
                    <a16:creationId xmlns:a16="http://schemas.microsoft.com/office/drawing/2014/main" id="{B82FD557-45FB-BEF3-331D-7EBFE34EC2E6}"/>
                  </a:ext>
                </a:extLst>
              </p:cNvPr>
              <p:cNvSpPr txBox="1"/>
              <p:nvPr/>
            </p:nvSpPr>
            <p:spPr>
              <a:xfrm>
                <a:off x="3153647" y="5106259"/>
                <a:ext cx="951164" cy="276999"/>
              </a:xfrm>
              <a:prstGeom prst="rect">
                <a:avLst/>
              </a:prstGeom>
              <a:noFill/>
            </p:spPr>
            <p:txBody>
              <a:bodyPr wrap="square" rtlCol="0">
                <a:spAutoFit/>
              </a:bodyPr>
              <a:lstStyle/>
              <a:p>
                <a:r>
                  <a:rPr lang="en-US" sz="1200" b="1" dirty="0">
                    <a:solidFill>
                      <a:schemeClr val="bg1"/>
                    </a:solidFill>
                    <a:latin typeface="Montserrat" panose="00000500000000000000" pitchFamily="2" charset="0"/>
                  </a:rPr>
                  <a:t>93%</a:t>
                </a:r>
              </a:p>
            </p:txBody>
          </p:sp>
        </p:grpSp>
        <p:grpSp>
          <p:nvGrpSpPr>
            <p:cNvPr id="1084" name="Group 1083">
              <a:extLst>
                <a:ext uri="{FF2B5EF4-FFF2-40B4-BE49-F238E27FC236}">
                  <a16:creationId xmlns:a16="http://schemas.microsoft.com/office/drawing/2014/main" id="{1895280E-91E5-16DC-0B59-967A8120B84B}"/>
                </a:ext>
              </a:extLst>
            </p:cNvPr>
            <p:cNvGrpSpPr/>
            <p:nvPr/>
          </p:nvGrpSpPr>
          <p:grpSpPr>
            <a:xfrm>
              <a:off x="4169249" y="5202596"/>
              <a:ext cx="3302614" cy="276999"/>
              <a:chOff x="835542" y="5651386"/>
              <a:chExt cx="3302614" cy="276999"/>
            </a:xfrm>
          </p:grpSpPr>
          <p:sp>
            <p:nvSpPr>
              <p:cNvPr id="1072" name="TextBox 1071">
                <a:extLst>
                  <a:ext uri="{FF2B5EF4-FFF2-40B4-BE49-F238E27FC236}">
                    <a16:creationId xmlns:a16="http://schemas.microsoft.com/office/drawing/2014/main" id="{2AD97C39-CBF8-B346-3C55-091277F5C79D}"/>
                  </a:ext>
                </a:extLst>
              </p:cNvPr>
              <p:cNvSpPr txBox="1"/>
              <p:nvPr/>
            </p:nvSpPr>
            <p:spPr>
              <a:xfrm>
                <a:off x="835542" y="5653707"/>
                <a:ext cx="3302614" cy="261610"/>
              </a:xfrm>
              <a:prstGeom prst="rect">
                <a:avLst/>
              </a:prstGeom>
              <a:noFill/>
            </p:spPr>
            <p:txBody>
              <a:bodyPr wrap="square" rtlCol="0">
                <a:spAutoFit/>
              </a:bodyPr>
              <a:lstStyle/>
              <a:p>
                <a:r>
                  <a:rPr lang="en-US" sz="1100" dirty="0">
                    <a:solidFill>
                      <a:schemeClr val="bg1"/>
                    </a:solidFill>
                    <a:latin typeface="Montserrat" panose="00000500000000000000" pitchFamily="2" charset="0"/>
                  </a:rPr>
                  <a:t>EV Green charger</a:t>
                </a:r>
              </a:p>
            </p:txBody>
          </p:sp>
          <p:sp>
            <p:nvSpPr>
              <p:cNvPr id="1073" name="TextBox 1072">
                <a:extLst>
                  <a:ext uri="{FF2B5EF4-FFF2-40B4-BE49-F238E27FC236}">
                    <a16:creationId xmlns:a16="http://schemas.microsoft.com/office/drawing/2014/main" id="{DFAE0E45-DBC0-AA02-F009-62638C3B2749}"/>
                  </a:ext>
                </a:extLst>
              </p:cNvPr>
              <p:cNvSpPr txBox="1"/>
              <p:nvPr/>
            </p:nvSpPr>
            <p:spPr>
              <a:xfrm>
                <a:off x="3153647" y="5651386"/>
                <a:ext cx="951164" cy="276999"/>
              </a:xfrm>
              <a:prstGeom prst="rect">
                <a:avLst/>
              </a:prstGeom>
              <a:noFill/>
            </p:spPr>
            <p:txBody>
              <a:bodyPr wrap="square" rtlCol="0">
                <a:spAutoFit/>
              </a:bodyPr>
              <a:lstStyle/>
              <a:p>
                <a:r>
                  <a:rPr lang="en-US" sz="1200" b="1" dirty="0">
                    <a:solidFill>
                      <a:schemeClr val="bg1"/>
                    </a:solidFill>
                    <a:latin typeface="Montserrat" panose="00000500000000000000" pitchFamily="2" charset="0"/>
                  </a:rPr>
                  <a:t>98%</a:t>
                </a:r>
              </a:p>
            </p:txBody>
          </p:sp>
        </p:grpSp>
      </p:grpSp>
      <p:sp>
        <p:nvSpPr>
          <p:cNvPr id="1074" name="Text 29">
            <a:extLst>
              <a:ext uri="{FF2B5EF4-FFF2-40B4-BE49-F238E27FC236}">
                <a16:creationId xmlns:a16="http://schemas.microsoft.com/office/drawing/2014/main" id="{4F36A07A-4086-0166-E1D3-B3ECD5E755B4}"/>
              </a:ext>
            </a:extLst>
          </p:cNvPr>
          <p:cNvSpPr txBox="1"/>
          <p:nvPr/>
        </p:nvSpPr>
        <p:spPr>
          <a:xfrm>
            <a:off x="4264199" y="2706932"/>
            <a:ext cx="1654400" cy="312642"/>
          </a:xfrm>
          <a:prstGeom prst="rect">
            <a:avLst/>
          </a:prstGeom>
          <a:noFill/>
          <a:ln/>
        </p:spPr>
        <p:txBody>
          <a:bodyPr wrap="square" lIns="0" tIns="0" rIns="0" bIns="0" rtlCol="0" anchor="ctr"/>
          <a:lstStyle/>
          <a:p>
            <a:pPr marL="0" indent="0">
              <a:buNone/>
            </a:pPr>
            <a:r>
              <a:rPr lang="en-US" sz="1200" b="1" kern="0" spc="34" dirty="0">
                <a:solidFill>
                  <a:srgbClr val="FFC107"/>
                </a:solidFill>
                <a:latin typeface="Montserrat" pitchFamily="34" charset="0"/>
                <a:ea typeface="Montserrat" pitchFamily="34" charset="-122"/>
                <a:cs typeface="Montserrat" pitchFamily="34" charset="-120"/>
              </a:rPr>
              <a:t>PROGRAM</a:t>
            </a:r>
            <a:endParaRPr lang="en-US" sz="1200" dirty="0"/>
          </a:p>
        </p:txBody>
      </p:sp>
      <p:sp>
        <p:nvSpPr>
          <p:cNvPr id="1075" name="Text 29">
            <a:extLst>
              <a:ext uri="{FF2B5EF4-FFF2-40B4-BE49-F238E27FC236}">
                <a16:creationId xmlns:a16="http://schemas.microsoft.com/office/drawing/2014/main" id="{CDD985E5-2B67-0B24-18FF-1BFCA3893183}"/>
              </a:ext>
            </a:extLst>
          </p:cNvPr>
          <p:cNvSpPr txBox="1"/>
          <p:nvPr/>
        </p:nvSpPr>
        <p:spPr>
          <a:xfrm>
            <a:off x="6121229" y="2726217"/>
            <a:ext cx="1760700" cy="273165"/>
          </a:xfrm>
          <a:prstGeom prst="rect">
            <a:avLst/>
          </a:prstGeom>
          <a:noFill/>
          <a:ln/>
        </p:spPr>
        <p:txBody>
          <a:bodyPr wrap="square" lIns="0" tIns="0" rIns="0" bIns="0" rtlCol="0" anchor="ctr"/>
          <a:lstStyle/>
          <a:p>
            <a:pPr marL="0" indent="0" algn="l">
              <a:buNone/>
            </a:pPr>
            <a:r>
              <a:rPr lang="en-US" sz="1200" b="1" kern="0" spc="34" dirty="0">
                <a:solidFill>
                  <a:srgbClr val="FFC107"/>
                </a:solidFill>
                <a:latin typeface="Montserrat" pitchFamily="34" charset="0"/>
                <a:ea typeface="Montserrat" pitchFamily="34" charset="-122"/>
                <a:cs typeface="Montserrat" pitchFamily="34" charset="-120"/>
              </a:rPr>
              <a:t>Quality Score</a:t>
            </a:r>
            <a:endParaRPr lang="en-US" sz="1200" dirty="0"/>
          </a:p>
        </p:txBody>
      </p:sp>
      <p:sp>
        <p:nvSpPr>
          <p:cNvPr id="1085" name="Text 66">
            <a:extLst>
              <a:ext uri="{FF2B5EF4-FFF2-40B4-BE49-F238E27FC236}">
                <a16:creationId xmlns:a16="http://schemas.microsoft.com/office/drawing/2014/main" id="{DCC5D7B5-5F79-174A-CB7C-009EF05A0A2A}"/>
              </a:ext>
            </a:extLst>
          </p:cNvPr>
          <p:cNvSpPr txBox="1"/>
          <p:nvPr/>
        </p:nvSpPr>
        <p:spPr>
          <a:xfrm>
            <a:off x="4067184" y="2429771"/>
            <a:ext cx="1654400" cy="224725"/>
          </a:xfrm>
          <a:prstGeom prst="rect">
            <a:avLst/>
          </a:prstGeom>
          <a:noFill/>
          <a:ln/>
        </p:spPr>
        <p:txBody>
          <a:bodyPr wrap="square" lIns="0" tIns="0" rIns="0" bIns="0" rtlCol="0" anchor="ctr"/>
          <a:lstStyle/>
          <a:p>
            <a:pPr marL="0" indent="0" algn="l">
              <a:buNone/>
            </a:pPr>
            <a:r>
              <a:rPr lang="en-US" sz="900" dirty="0">
                <a:solidFill>
                  <a:schemeClr val="bg1">
                    <a:lumMod val="75000"/>
                  </a:schemeClr>
                </a:solidFill>
                <a:latin typeface="Roboto" pitchFamily="34" charset="0"/>
                <a:ea typeface="Roboto" pitchFamily="34" charset="-122"/>
                <a:cs typeface="Roboto" pitchFamily="34" charset="-120"/>
              </a:rPr>
              <a:t>As of 2026 Q1</a:t>
            </a:r>
            <a:endParaRPr lang="en-US" sz="900" dirty="0">
              <a:solidFill>
                <a:schemeClr val="bg1">
                  <a:lumMod val="75000"/>
                </a:schemeClr>
              </a:solidFill>
            </a:endParaRPr>
          </a:p>
        </p:txBody>
      </p:sp>
      <p:grpSp>
        <p:nvGrpSpPr>
          <p:cNvPr id="1110" name="Group 1109">
            <a:extLst>
              <a:ext uri="{FF2B5EF4-FFF2-40B4-BE49-F238E27FC236}">
                <a16:creationId xmlns:a16="http://schemas.microsoft.com/office/drawing/2014/main" id="{39FDEFD1-8D15-017F-6F79-E2D442892A65}"/>
              </a:ext>
            </a:extLst>
          </p:cNvPr>
          <p:cNvGrpSpPr/>
          <p:nvPr/>
        </p:nvGrpSpPr>
        <p:grpSpPr>
          <a:xfrm>
            <a:off x="360789" y="2389522"/>
            <a:ext cx="3533316" cy="3925072"/>
            <a:chOff x="4325424" y="2480148"/>
            <a:chExt cx="3533316" cy="3925072"/>
          </a:xfrm>
        </p:grpSpPr>
        <p:pic>
          <p:nvPicPr>
            <p:cNvPr id="1106" name="Image 0" descr="preencoded.png">
              <a:extLst>
                <a:ext uri="{FF2B5EF4-FFF2-40B4-BE49-F238E27FC236}">
                  <a16:creationId xmlns:a16="http://schemas.microsoft.com/office/drawing/2014/main" id="{52E97AAC-51DE-7586-3824-78FB7F566266}"/>
                </a:ext>
              </a:extLst>
            </p:cNvPr>
            <p:cNvPicPr>
              <a:picLocks noChangeAspect="1"/>
            </p:cNvPicPr>
            <p:nvPr/>
          </p:nvPicPr>
          <p:blipFill>
            <a:blip r:embed="rId3"/>
            <a:srcRect t="-7" b="-7"/>
            <a:stretch/>
          </p:blipFill>
          <p:spPr>
            <a:xfrm>
              <a:off x="4325424" y="2480148"/>
              <a:ext cx="3533316" cy="921235"/>
            </a:xfrm>
            <a:prstGeom prst="rect">
              <a:avLst/>
            </a:prstGeom>
            <a:ln>
              <a:noFill/>
            </a:ln>
          </p:spPr>
        </p:pic>
        <p:grpSp>
          <p:nvGrpSpPr>
            <p:cNvPr id="1104" name="Group 1103">
              <a:extLst>
                <a:ext uri="{FF2B5EF4-FFF2-40B4-BE49-F238E27FC236}">
                  <a16:creationId xmlns:a16="http://schemas.microsoft.com/office/drawing/2014/main" id="{7251C2D8-7625-FD9F-4DD9-FF01C93AF7F9}"/>
                </a:ext>
              </a:extLst>
            </p:cNvPr>
            <p:cNvGrpSpPr/>
            <p:nvPr/>
          </p:nvGrpSpPr>
          <p:grpSpPr>
            <a:xfrm>
              <a:off x="4357355" y="4149270"/>
              <a:ext cx="3463730" cy="2255950"/>
              <a:chOff x="4237137" y="4237876"/>
              <a:chExt cx="3463730" cy="2255950"/>
            </a:xfrm>
          </p:grpSpPr>
          <p:pic>
            <p:nvPicPr>
              <p:cNvPr id="1086" name="Image 0" descr="preencoded.png">
                <a:extLst>
                  <a:ext uri="{FF2B5EF4-FFF2-40B4-BE49-F238E27FC236}">
                    <a16:creationId xmlns:a16="http://schemas.microsoft.com/office/drawing/2014/main" id="{907354E8-B3F3-7A0C-DCE8-56C46D125AB8}"/>
                  </a:ext>
                </a:extLst>
              </p:cNvPr>
              <p:cNvPicPr>
                <a:picLocks noChangeAspect="1"/>
              </p:cNvPicPr>
              <p:nvPr/>
            </p:nvPicPr>
            <p:blipFill>
              <a:blip r:embed="rId15"/>
              <a:srcRect l="5884" t="-2567" r="2041" b="-2567"/>
              <a:stretch>
                <a:fillRect/>
              </a:stretch>
            </p:blipFill>
            <p:spPr>
              <a:xfrm>
                <a:off x="4519167" y="4237876"/>
                <a:ext cx="3017013" cy="2255950"/>
              </a:xfrm>
              <a:prstGeom prst="rect">
                <a:avLst/>
              </a:prstGeom>
            </p:spPr>
          </p:pic>
          <p:sp>
            <p:nvSpPr>
              <p:cNvPr id="1087" name="Text 66">
                <a:extLst>
                  <a:ext uri="{FF2B5EF4-FFF2-40B4-BE49-F238E27FC236}">
                    <a16:creationId xmlns:a16="http://schemas.microsoft.com/office/drawing/2014/main" id="{2D796D24-ADC3-6FED-E107-407E5B517675}"/>
                  </a:ext>
                </a:extLst>
              </p:cNvPr>
              <p:cNvSpPr txBox="1"/>
              <p:nvPr/>
            </p:nvSpPr>
            <p:spPr>
              <a:xfrm>
                <a:off x="4363581" y="6245971"/>
                <a:ext cx="450738" cy="202696"/>
              </a:xfrm>
              <a:prstGeom prst="rect">
                <a:avLst/>
              </a:prstGeom>
              <a:solidFill>
                <a:srgbClr val="212E3E"/>
              </a:solidFill>
              <a:ln/>
            </p:spPr>
            <p:txBody>
              <a:bodyPr wrap="square" lIns="0" tIns="0" rIns="0" bIns="0" rtlCol="0" anchor="ctr"/>
              <a:lstStyle/>
              <a:p>
                <a:pPr marL="0" indent="0" algn="ctr">
                  <a:buNone/>
                </a:pPr>
                <a:r>
                  <a:rPr lang="en-US" sz="700" dirty="0">
                    <a:solidFill>
                      <a:schemeClr val="bg1">
                        <a:lumMod val="85000"/>
                      </a:schemeClr>
                    </a:solidFill>
                    <a:latin typeface="Roboto" pitchFamily="34" charset="0"/>
                    <a:ea typeface="Roboto" pitchFamily="34" charset="-122"/>
                    <a:cs typeface="Roboto" pitchFamily="34" charset="-120"/>
                  </a:rPr>
                  <a:t>2024</a:t>
                </a:r>
                <a:endParaRPr lang="en-US" sz="700" dirty="0">
                  <a:solidFill>
                    <a:schemeClr val="bg1">
                      <a:lumMod val="85000"/>
                    </a:schemeClr>
                  </a:solidFill>
                </a:endParaRPr>
              </a:p>
            </p:txBody>
          </p:sp>
          <p:sp>
            <p:nvSpPr>
              <p:cNvPr id="1088" name="Text 66">
                <a:extLst>
                  <a:ext uri="{FF2B5EF4-FFF2-40B4-BE49-F238E27FC236}">
                    <a16:creationId xmlns:a16="http://schemas.microsoft.com/office/drawing/2014/main" id="{3B07438C-0D8F-7F47-5403-EFB3E6FB8A06}"/>
                  </a:ext>
                </a:extLst>
              </p:cNvPr>
              <p:cNvSpPr txBox="1"/>
              <p:nvPr/>
            </p:nvSpPr>
            <p:spPr>
              <a:xfrm>
                <a:off x="5774608" y="6231730"/>
                <a:ext cx="450738" cy="202696"/>
              </a:xfrm>
              <a:prstGeom prst="rect">
                <a:avLst/>
              </a:prstGeom>
              <a:solidFill>
                <a:srgbClr val="212E3E"/>
              </a:solidFill>
              <a:ln/>
            </p:spPr>
            <p:txBody>
              <a:bodyPr wrap="square" lIns="0" tIns="0" rIns="0" bIns="0" rtlCol="0" anchor="ctr"/>
              <a:lstStyle/>
              <a:p>
                <a:pPr marL="0" indent="0" algn="ctr">
                  <a:buNone/>
                </a:pPr>
                <a:r>
                  <a:rPr lang="en-US" sz="700" dirty="0">
                    <a:solidFill>
                      <a:schemeClr val="bg1">
                        <a:lumMod val="85000"/>
                      </a:schemeClr>
                    </a:solidFill>
                    <a:latin typeface="Roboto" pitchFamily="34" charset="0"/>
                    <a:ea typeface="Roboto" pitchFamily="34" charset="-122"/>
                    <a:cs typeface="Roboto" pitchFamily="34" charset="-120"/>
                  </a:rPr>
                  <a:t>2025</a:t>
                </a:r>
                <a:endParaRPr lang="en-US" sz="700" dirty="0">
                  <a:solidFill>
                    <a:schemeClr val="bg1">
                      <a:lumMod val="85000"/>
                    </a:schemeClr>
                  </a:solidFill>
                </a:endParaRPr>
              </a:p>
            </p:txBody>
          </p:sp>
          <p:sp>
            <p:nvSpPr>
              <p:cNvPr id="1089" name="Text 66">
                <a:extLst>
                  <a:ext uri="{FF2B5EF4-FFF2-40B4-BE49-F238E27FC236}">
                    <a16:creationId xmlns:a16="http://schemas.microsoft.com/office/drawing/2014/main" id="{FAD78088-0109-CD52-1AB2-1DE410921672}"/>
                  </a:ext>
                </a:extLst>
              </p:cNvPr>
              <p:cNvSpPr txBox="1"/>
              <p:nvPr/>
            </p:nvSpPr>
            <p:spPr>
              <a:xfrm>
                <a:off x="7250129" y="6231730"/>
                <a:ext cx="450738" cy="202696"/>
              </a:xfrm>
              <a:prstGeom prst="rect">
                <a:avLst/>
              </a:prstGeom>
              <a:solidFill>
                <a:srgbClr val="212E3E"/>
              </a:solidFill>
              <a:ln/>
            </p:spPr>
            <p:txBody>
              <a:bodyPr wrap="square" lIns="0" tIns="0" rIns="0" bIns="0" rtlCol="0" anchor="ctr"/>
              <a:lstStyle/>
              <a:p>
                <a:pPr marL="0" indent="0" algn="ctr">
                  <a:buNone/>
                </a:pPr>
                <a:r>
                  <a:rPr lang="en-US" sz="700" dirty="0">
                    <a:solidFill>
                      <a:schemeClr val="bg1">
                        <a:lumMod val="85000"/>
                      </a:schemeClr>
                    </a:solidFill>
                    <a:latin typeface="Roboto" pitchFamily="34" charset="0"/>
                    <a:ea typeface="Roboto" pitchFamily="34" charset="-122"/>
                    <a:cs typeface="Roboto" pitchFamily="34" charset="-120"/>
                  </a:rPr>
                  <a:t>2026</a:t>
                </a:r>
                <a:endParaRPr lang="en-US" sz="700" dirty="0">
                  <a:solidFill>
                    <a:schemeClr val="bg1">
                      <a:lumMod val="85000"/>
                    </a:schemeClr>
                  </a:solidFill>
                </a:endParaRPr>
              </a:p>
            </p:txBody>
          </p:sp>
          <p:sp>
            <p:nvSpPr>
              <p:cNvPr id="1090" name="Oval 1089">
                <a:extLst>
                  <a:ext uri="{FF2B5EF4-FFF2-40B4-BE49-F238E27FC236}">
                    <a16:creationId xmlns:a16="http://schemas.microsoft.com/office/drawing/2014/main" id="{407AA2F3-0E0D-CD3F-20C1-C0C867A633DD}"/>
                  </a:ext>
                </a:extLst>
              </p:cNvPr>
              <p:cNvSpPr/>
              <p:nvPr/>
            </p:nvSpPr>
            <p:spPr>
              <a:xfrm>
                <a:off x="4500152" y="4896530"/>
                <a:ext cx="88798" cy="69851"/>
              </a:xfrm>
              <a:prstGeom prst="ellipse">
                <a:avLst/>
              </a:prstGeom>
              <a:solidFill>
                <a:srgbClr val="FFC424"/>
              </a:solidFill>
              <a:ln>
                <a:solidFill>
                  <a:srgbClr val="FFC4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Oval 1090">
                <a:extLst>
                  <a:ext uri="{FF2B5EF4-FFF2-40B4-BE49-F238E27FC236}">
                    <a16:creationId xmlns:a16="http://schemas.microsoft.com/office/drawing/2014/main" id="{F8ED949E-B667-6244-25E5-C80BF3412213}"/>
                  </a:ext>
                </a:extLst>
              </p:cNvPr>
              <p:cNvSpPr/>
              <p:nvPr/>
            </p:nvSpPr>
            <p:spPr>
              <a:xfrm>
                <a:off x="5955578" y="4549668"/>
                <a:ext cx="88798" cy="69851"/>
              </a:xfrm>
              <a:prstGeom prst="ellipse">
                <a:avLst/>
              </a:prstGeom>
              <a:solidFill>
                <a:srgbClr val="FFC424"/>
              </a:solidFill>
              <a:ln>
                <a:solidFill>
                  <a:srgbClr val="FFC4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Oval 1091">
                <a:extLst>
                  <a:ext uri="{FF2B5EF4-FFF2-40B4-BE49-F238E27FC236}">
                    <a16:creationId xmlns:a16="http://schemas.microsoft.com/office/drawing/2014/main" id="{6A96B850-8487-4CFD-735F-AA0FD58DAE78}"/>
                  </a:ext>
                </a:extLst>
              </p:cNvPr>
              <p:cNvSpPr/>
              <p:nvPr/>
            </p:nvSpPr>
            <p:spPr>
              <a:xfrm>
                <a:off x="7431099" y="4553148"/>
                <a:ext cx="88798" cy="69851"/>
              </a:xfrm>
              <a:prstGeom prst="ellipse">
                <a:avLst/>
              </a:prstGeom>
              <a:solidFill>
                <a:srgbClr val="FFC424"/>
              </a:solidFill>
              <a:ln>
                <a:solidFill>
                  <a:srgbClr val="FFC4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Text 66">
                <a:extLst>
                  <a:ext uri="{FF2B5EF4-FFF2-40B4-BE49-F238E27FC236}">
                    <a16:creationId xmlns:a16="http://schemas.microsoft.com/office/drawing/2014/main" id="{467946AD-9FFF-3637-33B8-B88D92704F87}"/>
                  </a:ext>
                </a:extLst>
              </p:cNvPr>
              <p:cNvSpPr txBox="1"/>
              <p:nvPr/>
            </p:nvSpPr>
            <p:spPr>
              <a:xfrm>
                <a:off x="4292325" y="5783385"/>
                <a:ext cx="232181" cy="188455"/>
              </a:xfrm>
              <a:prstGeom prst="rect">
                <a:avLst/>
              </a:prstGeom>
              <a:solidFill>
                <a:srgbClr val="212E3E"/>
              </a:solidFill>
              <a:ln/>
            </p:spPr>
            <p:txBody>
              <a:bodyPr wrap="square" lIns="0" tIns="0" rIns="0" bIns="0" rtlCol="0" anchor="ctr"/>
              <a:lstStyle/>
              <a:p>
                <a:pPr marL="0" indent="0" algn="r">
                  <a:buNone/>
                </a:pPr>
                <a:r>
                  <a:rPr lang="en-US" sz="700" dirty="0">
                    <a:solidFill>
                      <a:schemeClr val="bg1">
                        <a:lumMod val="85000"/>
                      </a:schemeClr>
                    </a:solidFill>
                    <a:latin typeface="Roboto" pitchFamily="34" charset="0"/>
                    <a:ea typeface="Roboto" pitchFamily="34" charset="-122"/>
                    <a:cs typeface="Roboto" pitchFamily="34" charset="-120"/>
                  </a:rPr>
                  <a:t>20%</a:t>
                </a:r>
                <a:endParaRPr lang="en-US" sz="700" dirty="0">
                  <a:solidFill>
                    <a:schemeClr val="bg1">
                      <a:lumMod val="85000"/>
                    </a:schemeClr>
                  </a:solidFill>
                </a:endParaRPr>
              </a:p>
            </p:txBody>
          </p:sp>
          <p:sp>
            <p:nvSpPr>
              <p:cNvPr id="1094" name="Text 66">
                <a:extLst>
                  <a:ext uri="{FF2B5EF4-FFF2-40B4-BE49-F238E27FC236}">
                    <a16:creationId xmlns:a16="http://schemas.microsoft.com/office/drawing/2014/main" id="{EF36BD34-006B-99BA-01C2-FD166B852132}"/>
                  </a:ext>
                </a:extLst>
              </p:cNvPr>
              <p:cNvSpPr txBox="1"/>
              <p:nvPr/>
            </p:nvSpPr>
            <p:spPr>
              <a:xfrm>
                <a:off x="4237137" y="5436580"/>
                <a:ext cx="284866" cy="188455"/>
              </a:xfrm>
              <a:prstGeom prst="rect">
                <a:avLst/>
              </a:prstGeom>
              <a:solidFill>
                <a:srgbClr val="212E3E"/>
              </a:solidFill>
              <a:ln/>
            </p:spPr>
            <p:txBody>
              <a:bodyPr wrap="square" lIns="0" tIns="0" rIns="0" bIns="0" rtlCol="0" anchor="ctr"/>
              <a:lstStyle/>
              <a:p>
                <a:pPr marL="0" indent="0" algn="r">
                  <a:buNone/>
                </a:pPr>
                <a:r>
                  <a:rPr lang="en-US" sz="700" dirty="0">
                    <a:solidFill>
                      <a:schemeClr val="bg1">
                        <a:lumMod val="85000"/>
                      </a:schemeClr>
                    </a:solidFill>
                    <a:latin typeface="Roboto" pitchFamily="34" charset="0"/>
                    <a:ea typeface="Roboto" pitchFamily="34" charset="-122"/>
                    <a:cs typeface="Roboto" pitchFamily="34" charset="-120"/>
                  </a:rPr>
                  <a:t>40%</a:t>
                </a:r>
                <a:endParaRPr lang="en-US" sz="700" dirty="0">
                  <a:solidFill>
                    <a:schemeClr val="bg1">
                      <a:lumMod val="85000"/>
                    </a:schemeClr>
                  </a:solidFill>
                </a:endParaRPr>
              </a:p>
            </p:txBody>
          </p:sp>
          <p:sp>
            <p:nvSpPr>
              <p:cNvPr id="1096" name="Text 66">
                <a:extLst>
                  <a:ext uri="{FF2B5EF4-FFF2-40B4-BE49-F238E27FC236}">
                    <a16:creationId xmlns:a16="http://schemas.microsoft.com/office/drawing/2014/main" id="{CB8174D6-4953-D3BD-ACFB-438AA0C777A0}"/>
                  </a:ext>
                </a:extLst>
              </p:cNvPr>
              <p:cNvSpPr txBox="1"/>
              <p:nvPr/>
            </p:nvSpPr>
            <p:spPr>
              <a:xfrm>
                <a:off x="4296327" y="5093258"/>
                <a:ext cx="232181" cy="188455"/>
              </a:xfrm>
              <a:prstGeom prst="rect">
                <a:avLst/>
              </a:prstGeom>
              <a:solidFill>
                <a:srgbClr val="212E3E"/>
              </a:solidFill>
              <a:ln/>
            </p:spPr>
            <p:txBody>
              <a:bodyPr wrap="square" lIns="0" tIns="0" rIns="0" bIns="0" rtlCol="0" anchor="ctr"/>
              <a:lstStyle/>
              <a:p>
                <a:pPr marL="0" indent="0" algn="r">
                  <a:buNone/>
                </a:pPr>
                <a:r>
                  <a:rPr lang="en-US" sz="700" dirty="0">
                    <a:solidFill>
                      <a:schemeClr val="bg1">
                        <a:lumMod val="85000"/>
                      </a:schemeClr>
                    </a:solidFill>
                    <a:latin typeface="Roboto" pitchFamily="34" charset="0"/>
                    <a:ea typeface="Roboto" pitchFamily="34" charset="-122"/>
                    <a:cs typeface="Roboto" pitchFamily="34" charset="-120"/>
                  </a:rPr>
                  <a:t>60%</a:t>
                </a:r>
                <a:endParaRPr lang="en-US" sz="700" dirty="0">
                  <a:solidFill>
                    <a:schemeClr val="bg1">
                      <a:lumMod val="85000"/>
                    </a:schemeClr>
                  </a:solidFill>
                </a:endParaRPr>
              </a:p>
            </p:txBody>
          </p:sp>
          <p:sp>
            <p:nvSpPr>
              <p:cNvPr id="1097" name="Text 66">
                <a:extLst>
                  <a:ext uri="{FF2B5EF4-FFF2-40B4-BE49-F238E27FC236}">
                    <a16:creationId xmlns:a16="http://schemas.microsoft.com/office/drawing/2014/main" id="{3A452D63-2EB8-C572-12D7-E71F9A5AD7C1}"/>
                  </a:ext>
                </a:extLst>
              </p:cNvPr>
              <p:cNvSpPr txBox="1"/>
              <p:nvPr/>
            </p:nvSpPr>
            <p:spPr>
              <a:xfrm>
                <a:off x="4268594" y="4738180"/>
                <a:ext cx="232181" cy="188455"/>
              </a:xfrm>
              <a:prstGeom prst="rect">
                <a:avLst/>
              </a:prstGeom>
              <a:solidFill>
                <a:srgbClr val="212E3E"/>
              </a:solidFill>
              <a:ln/>
            </p:spPr>
            <p:txBody>
              <a:bodyPr wrap="square" lIns="0" tIns="0" rIns="0" bIns="0" rtlCol="0" anchor="ctr"/>
              <a:lstStyle/>
              <a:p>
                <a:pPr marL="0" indent="0" algn="r">
                  <a:buNone/>
                </a:pPr>
                <a:r>
                  <a:rPr lang="en-US" sz="700" dirty="0">
                    <a:solidFill>
                      <a:schemeClr val="bg1">
                        <a:lumMod val="85000"/>
                      </a:schemeClr>
                    </a:solidFill>
                    <a:latin typeface="Roboto" pitchFamily="34" charset="0"/>
                    <a:ea typeface="Roboto" pitchFamily="34" charset="-122"/>
                    <a:cs typeface="Roboto" pitchFamily="34" charset="-120"/>
                  </a:rPr>
                  <a:t>80%</a:t>
                </a:r>
                <a:endParaRPr lang="en-US" sz="700" dirty="0">
                  <a:solidFill>
                    <a:schemeClr val="bg1">
                      <a:lumMod val="85000"/>
                    </a:schemeClr>
                  </a:solidFill>
                </a:endParaRPr>
              </a:p>
            </p:txBody>
          </p:sp>
          <p:sp>
            <p:nvSpPr>
              <p:cNvPr id="1098" name="Text 66">
                <a:extLst>
                  <a:ext uri="{FF2B5EF4-FFF2-40B4-BE49-F238E27FC236}">
                    <a16:creationId xmlns:a16="http://schemas.microsoft.com/office/drawing/2014/main" id="{CA4F34C9-6011-9A3C-BB64-0FF319FF1F14}"/>
                  </a:ext>
                </a:extLst>
              </p:cNvPr>
              <p:cNvSpPr txBox="1"/>
              <p:nvPr/>
            </p:nvSpPr>
            <p:spPr>
              <a:xfrm>
                <a:off x="4267971" y="4431064"/>
                <a:ext cx="232181" cy="188455"/>
              </a:xfrm>
              <a:prstGeom prst="rect">
                <a:avLst/>
              </a:prstGeom>
              <a:solidFill>
                <a:srgbClr val="212E3E"/>
              </a:solidFill>
              <a:ln/>
            </p:spPr>
            <p:txBody>
              <a:bodyPr wrap="square" lIns="0" tIns="0" rIns="0" bIns="0" rtlCol="0" anchor="ctr"/>
              <a:lstStyle/>
              <a:p>
                <a:pPr marL="0" indent="0" algn="r">
                  <a:buNone/>
                </a:pPr>
                <a:r>
                  <a:rPr lang="en-US" sz="700" dirty="0">
                    <a:solidFill>
                      <a:schemeClr val="bg1">
                        <a:lumMod val="85000"/>
                      </a:schemeClr>
                    </a:solidFill>
                    <a:latin typeface="Roboto" pitchFamily="34" charset="0"/>
                    <a:ea typeface="Roboto" pitchFamily="34" charset="-122"/>
                    <a:cs typeface="Roboto" pitchFamily="34" charset="-120"/>
                  </a:rPr>
                  <a:t>100%</a:t>
                </a:r>
                <a:endParaRPr lang="en-US" sz="700" dirty="0">
                  <a:solidFill>
                    <a:schemeClr val="bg1">
                      <a:lumMod val="85000"/>
                    </a:schemeClr>
                  </a:solidFill>
                </a:endParaRPr>
              </a:p>
            </p:txBody>
          </p:sp>
          <p:sp>
            <p:nvSpPr>
              <p:cNvPr id="1099" name="Text 66">
                <a:extLst>
                  <a:ext uri="{FF2B5EF4-FFF2-40B4-BE49-F238E27FC236}">
                    <a16:creationId xmlns:a16="http://schemas.microsoft.com/office/drawing/2014/main" id="{6AC985D6-CCD5-8921-C5FE-665948F15BC4}"/>
                  </a:ext>
                </a:extLst>
              </p:cNvPr>
              <p:cNvSpPr txBox="1"/>
              <p:nvPr/>
            </p:nvSpPr>
            <p:spPr>
              <a:xfrm>
                <a:off x="4523695" y="4641993"/>
                <a:ext cx="116260" cy="202696"/>
              </a:xfrm>
              <a:prstGeom prst="rect">
                <a:avLst/>
              </a:prstGeom>
              <a:solidFill>
                <a:srgbClr val="212E3E"/>
              </a:solidFill>
              <a:ln/>
            </p:spPr>
            <p:txBody>
              <a:bodyPr wrap="square" lIns="0" tIns="0" rIns="0" bIns="0" rtlCol="0" anchor="ctr"/>
              <a:lstStyle/>
              <a:p>
                <a:pPr marL="0" indent="0" algn="ctr">
                  <a:buNone/>
                </a:pPr>
                <a:endParaRPr lang="en-US" sz="700" dirty="0">
                  <a:solidFill>
                    <a:schemeClr val="bg1">
                      <a:lumMod val="85000"/>
                    </a:schemeClr>
                  </a:solidFill>
                </a:endParaRPr>
              </a:p>
            </p:txBody>
          </p:sp>
          <p:sp>
            <p:nvSpPr>
              <p:cNvPr id="1100" name="Text 66">
                <a:extLst>
                  <a:ext uri="{FF2B5EF4-FFF2-40B4-BE49-F238E27FC236}">
                    <a16:creationId xmlns:a16="http://schemas.microsoft.com/office/drawing/2014/main" id="{6FF44971-CA16-0717-AC94-D29362410852}"/>
                  </a:ext>
                </a:extLst>
              </p:cNvPr>
              <p:cNvSpPr txBox="1"/>
              <p:nvPr/>
            </p:nvSpPr>
            <p:spPr>
              <a:xfrm>
                <a:off x="4405780" y="4661595"/>
                <a:ext cx="478818" cy="146577"/>
              </a:xfrm>
              <a:prstGeom prst="rect">
                <a:avLst/>
              </a:prstGeom>
              <a:noFill/>
              <a:ln/>
            </p:spPr>
            <p:txBody>
              <a:bodyPr wrap="square" lIns="0" tIns="0" rIns="0" bIns="0" rtlCol="0" anchor="ctr"/>
              <a:lstStyle/>
              <a:p>
                <a:pPr marL="0" indent="0" algn="ctr">
                  <a:buNone/>
                </a:pPr>
                <a:r>
                  <a:rPr lang="en-US" sz="1000" b="1" dirty="0">
                    <a:solidFill>
                      <a:schemeClr val="bg1"/>
                    </a:solidFill>
                    <a:latin typeface="Roboto" pitchFamily="34" charset="0"/>
                    <a:ea typeface="Roboto" pitchFamily="34" charset="-122"/>
                    <a:cs typeface="Roboto" pitchFamily="34" charset="-120"/>
                  </a:rPr>
                  <a:t>75%</a:t>
                </a:r>
                <a:endParaRPr lang="en-US" sz="1000" b="1" dirty="0">
                  <a:solidFill>
                    <a:schemeClr val="bg1"/>
                  </a:solidFill>
                </a:endParaRPr>
              </a:p>
            </p:txBody>
          </p:sp>
          <p:sp>
            <p:nvSpPr>
              <p:cNvPr id="1102" name="Text 66">
                <a:extLst>
                  <a:ext uri="{FF2B5EF4-FFF2-40B4-BE49-F238E27FC236}">
                    <a16:creationId xmlns:a16="http://schemas.microsoft.com/office/drawing/2014/main" id="{CAB62092-FAE7-8006-8831-65B9B65BEAFB}"/>
                  </a:ext>
                </a:extLst>
              </p:cNvPr>
              <p:cNvSpPr txBox="1"/>
              <p:nvPr/>
            </p:nvSpPr>
            <p:spPr>
              <a:xfrm>
                <a:off x="5829582" y="4320484"/>
                <a:ext cx="1742448" cy="148532"/>
              </a:xfrm>
              <a:prstGeom prst="rect">
                <a:avLst/>
              </a:prstGeom>
              <a:solidFill>
                <a:srgbClr val="212E3E"/>
              </a:solidFill>
              <a:ln/>
            </p:spPr>
            <p:txBody>
              <a:bodyPr wrap="square" lIns="0" tIns="0" rIns="0" bIns="0" rtlCol="0" anchor="ctr"/>
              <a:lstStyle/>
              <a:p>
                <a:pPr marL="0" indent="0" algn="ctr">
                  <a:buNone/>
                </a:pPr>
                <a:endParaRPr lang="en-US" sz="1000" b="1" dirty="0">
                  <a:solidFill>
                    <a:schemeClr val="bg1"/>
                  </a:solidFill>
                </a:endParaRPr>
              </a:p>
            </p:txBody>
          </p:sp>
          <p:sp>
            <p:nvSpPr>
              <p:cNvPr id="1101" name="Text 66">
                <a:extLst>
                  <a:ext uri="{FF2B5EF4-FFF2-40B4-BE49-F238E27FC236}">
                    <a16:creationId xmlns:a16="http://schemas.microsoft.com/office/drawing/2014/main" id="{79D96B7A-2C9C-0F8C-368C-B8A9574B27E7}"/>
                  </a:ext>
                </a:extLst>
              </p:cNvPr>
              <p:cNvSpPr txBox="1"/>
              <p:nvPr/>
            </p:nvSpPr>
            <p:spPr>
              <a:xfrm>
                <a:off x="5829582" y="4353601"/>
                <a:ext cx="478818" cy="146577"/>
              </a:xfrm>
              <a:prstGeom prst="rect">
                <a:avLst/>
              </a:prstGeom>
              <a:noFill/>
              <a:ln/>
            </p:spPr>
            <p:txBody>
              <a:bodyPr wrap="square" lIns="0" tIns="0" rIns="0" bIns="0" rtlCol="0" anchor="ctr"/>
              <a:lstStyle/>
              <a:p>
                <a:pPr marL="0" indent="0" algn="ctr">
                  <a:buNone/>
                </a:pPr>
                <a:r>
                  <a:rPr lang="en-US" sz="1000" b="1" dirty="0">
                    <a:solidFill>
                      <a:schemeClr val="bg1"/>
                    </a:solidFill>
                    <a:latin typeface="Roboto" pitchFamily="34" charset="0"/>
                    <a:ea typeface="Roboto" pitchFamily="34" charset="-122"/>
                    <a:cs typeface="Roboto" pitchFamily="34" charset="-120"/>
                  </a:rPr>
                  <a:t>95%</a:t>
                </a:r>
                <a:endParaRPr lang="en-US" sz="1000" b="1" dirty="0">
                  <a:solidFill>
                    <a:schemeClr val="bg1"/>
                  </a:solidFill>
                </a:endParaRPr>
              </a:p>
            </p:txBody>
          </p:sp>
          <p:sp>
            <p:nvSpPr>
              <p:cNvPr id="1103" name="Text 66">
                <a:extLst>
                  <a:ext uri="{FF2B5EF4-FFF2-40B4-BE49-F238E27FC236}">
                    <a16:creationId xmlns:a16="http://schemas.microsoft.com/office/drawing/2014/main" id="{5054EF8B-5146-CC9F-6142-CCA092BEEF34}"/>
                  </a:ext>
                </a:extLst>
              </p:cNvPr>
              <p:cNvSpPr txBox="1"/>
              <p:nvPr/>
            </p:nvSpPr>
            <p:spPr>
              <a:xfrm>
                <a:off x="7207300" y="4347196"/>
                <a:ext cx="478818" cy="146577"/>
              </a:xfrm>
              <a:prstGeom prst="rect">
                <a:avLst/>
              </a:prstGeom>
              <a:noFill/>
              <a:ln/>
            </p:spPr>
            <p:txBody>
              <a:bodyPr wrap="square" lIns="0" tIns="0" rIns="0" bIns="0" rtlCol="0" anchor="ctr"/>
              <a:lstStyle/>
              <a:p>
                <a:pPr marL="0" indent="0" algn="ctr">
                  <a:buNone/>
                </a:pPr>
                <a:r>
                  <a:rPr lang="en-US" sz="1000" b="1" dirty="0">
                    <a:solidFill>
                      <a:schemeClr val="bg1"/>
                    </a:solidFill>
                    <a:latin typeface="Roboto" pitchFamily="34" charset="0"/>
                    <a:ea typeface="Roboto" pitchFamily="34" charset="-122"/>
                    <a:cs typeface="Roboto" pitchFamily="34" charset="-120"/>
                  </a:rPr>
                  <a:t>95%</a:t>
                </a:r>
                <a:endParaRPr lang="en-US" sz="1000" b="1" dirty="0">
                  <a:solidFill>
                    <a:schemeClr val="bg1"/>
                  </a:solidFill>
                </a:endParaRPr>
              </a:p>
            </p:txBody>
          </p:sp>
        </p:grpSp>
      </p:grpSp>
      <p:sp>
        <p:nvSpPr>
          <p:cNvPr id="1111" name="Text 3">
            <a:extLst>
              <a:ext uri="{FF2B5EF4-FFF2-40B4-BE49-F238E27FC236}">
                <a16:creationId xmlns:a16="http://schemas.microsoft.com/office/drawing/2014/main" id="{C4648139-5351-5182-171B-0FD574357541}"/>
              </a:ext>
            </a:extLst>
          </p:cNvPr>
          <p:cNvSpPr txBox="1"/>
          <p:nvPr/>
        </p:nvSpPr>
        <p:spPr>
          <a:xfrm>
            <a:off x="4151665" y="5464772"/>
            <a:ext cx="3269269" cy="767452"/>
          </a:xfrm>
          <a:prstGeom prst="rect">
            <a:avLst/>
          </a:prstGeom>
          <a:noFill/>
          <a:ln/>
        </p:spPr>
        <p:txBody>
          <a:bodyPr wrap="square" lIns="0" tIns="0" rIns="0" bIns="0" rtlCol="0" anchor="ctr"/>
          <a:lstStyle/>
          <a:p>
            <a:pPr algn="just"/>
            <a:r>
              <a:rPr lang="en-US" sz="1000" dirty="0">
                <a:solidFill>
                  <a:schemeClr val="bg1">
                    <a:lumMod val="85000"/>
                  </a:schemeClr>
                </a:solidFill>
                <a:latin typeface="Roboto" panose="02000000000000000000" pitchFamily="2" charset="0"/>
                <a:ea typeface="Roboto" panose="02000000000000000000" pitchFamily="2" charset="0"/>
                <a:cs typeface="Roboto" panose="02000000000000000000" pitchFamily="2" charset="0"/>
              </a:rPr>
              <a:t>Data Quality is assessed per program to ensure sustained progress, reinforcing accountability and enabling more accurate reporting, analytics, and operational excellence</a:t>
            </a:r>
          </a:p>
        </p:txBody>
      </p:sp>
      <p:sp>
        <p:nvSpPr>
          <p:cNvPr id="1113" name="TextBox 1112">
            <a:extLst>
              <a:ext uri="{FF2B5EF4-FFF2-40B4-BE49-F238E27FC236}">
                <a16:creationId xmlns:a16="http://schemas.microsoft.com/office/drawing/2014/main" id="{EABC951A-6F97-725E-4422-A59A4EBD63A8}"/>
              </a:ext>
            </a:extLst>
          </p:cNvPr>
          <p:cNvSpPr txBox="1"/>
          <p:nvPr/>
        </p:nvSpPr>
        <p:spPr>
          <a:xfrm>
            <a:off x="8713599" y="1804293"/>
            <a:ext cx="2315665" cy="400110"/>
          </a:xfrm>
          <a:prstGeom prst="rect">
            <a:avLst/>
          </a:prstGeom>
          <a:noFill/>
        </p:spPr>
        <p:txBody>
          <a:bodyPr wrap="square" rtlCol="0">
            <a:spAutoFit/>
          </a:bodyPr>
          <a:lstStyle/>
          <a:p>
            <a:pPr algn="ctr"/>
            <a:r>
              <a:rPr lang="en-US" sz="2000" b="1" dirty="0">
                <a:solidFill>
                  <a:srgbClr val="8CE1D3"/>
                </a:solidFill>
                <a:latin typeface="Dubai Medium" panose="020B0603030403030204" pitchFamily="34" charset="-78"/>
                <a:ea typeface="+mj-ea"/>
                <a:cs typeface="Dubai Medium" panose="020B0603030403030204" pitchFamily="34" charset="-78"/>
              </a:rPr>
              <a:t>DATA SHARING</a:t>
            </a:r>
            <a:endParaRPr lang="en-AE" sz="2000" b="1" dirty="0">
              <a:solidFill>
                <a:srgbClr val="8CE1D3"/>
              </a:solidFill>
              <a:latin typeface="Dubai Medium" panose="020B0603030403030204" pitchFamily="34" charset="-78"/>
              <a:ea typeface="+mj-ea"/>
              <a:cs typeface="Dubai Medium" panose="020B0603030403030204" pitchFamily="34" charset="-78"/>
            </a:endParaRPr>
          </a:p>
        </p:txBody>
      </p:sp>
      <p:sp>
        <p:nvSpPr>
          <p:cNvPr id="1114" name="Text 29">
            <a:extLst>
              <a:ext uri="{FF2B5EF4-FFF2-40B4-BE49-F238E27FC236}">
                <a16:creationId xmlns:a16="http://schemas.microsoft.com/office/drawing/2014/main" id="{A304B130-E36B-4E79-F6EE-7099305AD3E9}"/>
              </a:ext>
            </a:extLst>
          </p:cNvPr>
          <p:cNvSpPr txBox="1"/>
          <p:nvPr/>
        </p:nvSpPr>
        <p:spPr>
          <a:xfrm>
            <a:off x="537469" y="3696080"/>
            <a:ext cx="2895665" cy="263894"/>
          </a:xfrm>
          <a:prstGeom prst="rect">
            <a:avLst/>
          </a:prstGeom>
          <a:noFill/>
          <a:ln/>
        </p:spPr>
        <p:txBody>
          <a:bodyPr wrap="square" lIns="0" tIns="0" rIns="0" bIns="0" rtlCol="0" anchor="ctr"/>
          <a:lstStyle/>
          <a:p>
            <a:pPr marL="0" indent="0">
              <a:buNone/>
            </a:pPr>
            <a:r>
              <a:rPr lang="en-US" sz="1200" kern="0" spc="34" dirty="0">
                <a:solidFill>
                  <a:schemeClr val="bg1">
                    <a:lumMod val="95000"/>
                  </a:schemeClr>
                </a:solidFill>
                <a:latin typeface="Montserrat" pitchFamily="34" charset="0"/>
                <a:ea typeface="Montserrat" pitchFamily="34" charset="-122"/>
                <a:cs typeface="Montserrat" pitchFamily="34" charset="-120"/>
              </a:rPr>
              <a:t>Data Quality Scores (2024-2026 Q1)</a:t>
            </a:r>
            <a:endParaRPr lang="en-US" sz="1200" dirty="0">
              <a:solidFill>
                <a:schemeClr val="bg1">
                  <a:lumMod val="95000"/>
                </a:schemeClr>
              </a:solidFill>
            </a:endParaRPr>
          </a:p>
        </p:txBody>
      </p:sp>
      <p:sp>
        <p:nvSpPr>
          <p:cNvPr id="1116" name="Text 29">
            <a:extLst>
              <a:ext uri="{FF2B5EF4-FFF2-40B4-BE49-F238E27FC236}">
                <a16:creationId xmlns:a16="http://schemas.microsoft.com/office/drawing/2014/main" id="{332AB503-975F-EA71-44CB-008BDADB2555}"/>
              </a:ext>
            </a:extLst>
          </p:cNvPr>
          <p:cNvSpPr txBox="1"/>
          <p:nvPr/>
        </p:nvSpPr>
        <p:spPr>
          <a:xfrm>
            <a:off x="864809" y="2774845"/>
            <a:ext cx="1654400" cy="312642"/>
          </a:xfrm>
          <a:prstGeom prst="rect">
            <a:avLst/>
          </a:prstGeom>
          <a:noFill/>
          <a:ln/>
        </p:spPr>
        <p:txBody>
          <a:bodyPr wrap="square" lIns="0" tIns="0" rIns="0" bIns="0" rtlCol="0" anchor="ctr"/>
          <a:lstStyle/>
          <a:p>
            <a:pPr marL="0" indent="0" algn="ctr">
              <a:buNone/>
            </a:pPr>
            <a:r>
              <a:rPr lang="en-US" kern="0" spc="34" dirty="0">
                <a:solidFill>
                  <a:schemeClr val="bg1"/>
                </a:solidFill>
                <a:latin typeface="Montserrat" pitchFamily="34" charset="0"/>
                <a:ea typeface="Montserrat" pitchFamily="34" charset="-122"/>
                <a:cs typeface="Montserrat" pitchFamily="34" charset="-120"/>
              </a:rPr>
              <a:t>Sustained</a:t>
            </a:r>
            <a:endParaRPr lang="en-US" dirty="0">
              <a:solidFill>
                <a:schemeClr val="bg1"/>
              </a:solidFill>
            </a:endParaRPr>
          </a:p>
        </p:txBody>
      </p:sp>
      <p:grpSp>
        <p:nvGrpSpPr>
          <p:cNvPr id="1120" name="Group 1119">
            <a:extLst>
              <a:ext uri="{FF2B5EF4-FFF2-40B4-BE49-F238E27FC236}">
                <a16:creationId xmlns:a16="http://schemas.microsoft.com/office/drawing/2014/main" id="{B48218A7-535F-9CBC-DBC4-AB5BDD79F6D0}"/>
              </a:ext>
            </a:extLst>
          </p:cNvPr>
          <p:cNvGrpSpPr/>
          <p:nvPr/>
        </p:nvGrpSpPr>
        <p:grpSpPr>
          <a:xfrm>
            <a:off x="537469" y="2528654"/>
            <a:ext cx="1654400" cy="312642"/>
            <a:chOff x="563328" y="3089580"/>
            <a:chExt cx="1654400" cy="312642"/>
          </a:xfrm>
        </p:grpSpPr>
        <p:sp>
          <p:nvSpPr>
            <p:cNvPr id="1115" name="Text 29">
              <a:extLst>
                <a:ext uri="{FF2B5EF4-FFF2-40B4-BE49-F238E27FC236}">
                  <a16:creationId xmlns:a16="http://schemas.microsoft.com/office/drawing/2014/main" id="{5ED8931B-42D9-27BE-2112-62642E3E88CA}"/>
                </a:ext>
              </a:extLst>
            </p:cNvPr>
            <p:cNvSpPr txBox="1"/>
            <p:nvPr/>
          </p:nvSpPr>
          <p:spPr>
            <a:xfrm>
              <a:off x="563328" y="3089580"/>
              <a:ext cx="1654400" cy="312642"/>
            </a:xfrm>
            <a:prstGeom prst="rect">
              <a:avLst/>
            </a:prstGeom>
            <a:noFill/>
            <a:ln/>
          </p:spPr>
          <p:txBody>
            <a:bodyPr wrap="square" lIns="0" tIns="0" rIns="0" bIns="0" rtlCol="0" anchor="ctr"/>
            <a:lstStyle/>
            <a:p>
              <a:pPr marL="0" indent="0">
                <a:buNone/>
              </a:pPr>
              <a:r>
                <a:rPr lang="en-US" sz="1200" b="1" kern="0" spc="34" dirty="0">
                  <a:solidFill>
                    <a:schemeClr val="bg1">
                      <a:lumMod val="75000"/>
                    </a:schemeClr>
                  </a:solidFill>
                  <a:latin typeface="Montserrat" pitchFamily="34" charset="0"/>
                  <a:ea typeface="Montserrat" pitchFamily="34" charset="-122"/>
                  <a:cs typeface="Montserrat" pitchFamily="34" charset="-120"/>
                </a:rPr>
                <a:t>2025        2026</a:t>
              </a:r>
              <a:r>
                <a:rPr lang="en-US" sz="1050" b="1" kern="0" spc="34" dirty="0">
                  <a:solidFill>
                    <a:schemeClr val="bg1">
                      <a:lumMod val="75000"/>
                    </a:schemeClr>
                  </a:solidFill>
                  <a:latin typeface="Montserrat" pitchFamily="34" charset="0"/>
                  <a:ea typeface="Montserrat" pitchFamily="34" charset="-122"/>
                  <a:cs typeface="Montserrat" pitchFamily="34" charset="-120"/>
                </a:rPr>
                <a:t> </a:t>
              </a:r>
              <a:r>
                <a:rPr lang="en-US" sz="1050" kern="0" spc="34" dirty="0">
                  <a:solidFill>
                    <a:schemeClr val="bg1">
                      <a:lumMod val="75000"/>
                    </a:schemeClr>
                  </a:solidFill>
                  <a:latin typeface="Montserrat" pitchFamily="34" charset="0"/>
                  <a:ea typeface="Montserrat" pitchFamily="34" charset="-122"/>
                  <a:cs typeface="Montserrat" pitchFamily="34" charset="-120"/>
                </a:rPr>
                <a:t>(Q1)</a:t>
              </a:r>
              <a:endParaRPr lang="en-US" sz="1200" dirty="0">
                <a:solidFill>
                  <a:schemeClr val="bg1">
                    <a:lumMod val="75000"/>
                  </a:schemeClr>
                </a:solidFill>
              </a:endParaRPr>
            </a:p>
          </p:txBody>
        </p:sp>
        <p:cxnSp>
          <p:nvCxnSpPr>
            <p:cNvPr id="1118" name="Straight Arrow Connector 1117">
              <a:extLst>
                <a:ext uri="{FF2B5EF4-FFF2-40B4-BE49-F238E27FC236}">
                  <a16:creationId xmlns:a16="http://schemas.microsoft.com/office/drawing/2014/main" id="{A97414BF-5500-B750-D0E5-0D530D97322B}"/>
                </a:ext>
              </a:extLst>
            </p:cNvPr>
            <p:cNvCxnSpPr>
              <a:cxnSpLocks/>
            </p:cNvCxnSpPr>
            <p:nvPr/>
          </p:nvCxnSpPr>
          <p:spPr>
            <a:xfrm>
              <a:off x="1010837" y="3245901"/>
              <a:ext cx="234849" cy="0"/>
            </a:xfrm>
            <a:prstGeom prst="straightConnector1">
              <a:avLst/>
            </a:prstGeom>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121" name="Rectangle: Rounded Corners 1120">
            <a:extLst>
              <a:ext uri="{FF2B5EF4-FFF2-40B4-BE49-F238E27FC236}">
                <a16:creationId xmlns:a16="http://schemas.microsoft.com/office/drawing/2014/main" id="{1F3FFA10-34AD-D4EE-1441-855EA12F4FF9}"/>
              </a:ext>
            </a:extLst>
          </p:cNvPr>
          <p:cNvSpPr/>
          <p:nvPr/>
        </p:nvSpPr>
        <p:spPr>
          <a:xfrm>
            <a:off x="585554" y="2927308"/>
            <a:ext cx="394175" cy="67977"/>
          </a:xfrm>
          <a:prstGeom prst="roundRect">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6" name="Straight Connector 1125">
            <a:extLst>
              <a:ext uri="{FF2B5EF4-FFF2-40B4-BE49-F238E27FC236}">
                <a16:creationId xmlns:a16="http://schemas.microsoft.com/office/drawing/2014/main" id="{9E9F839D-6776-BA0A-CC67-1D5E17E83050}"/>
              </a:ext>
            </a:extLst>
          </p:cNvPr>
          <p:cNvCxnSpPr/>
          <p:nvPr/>
        </p:nvCxnSpPr>
        <p:spPr>
          <a:xfrm>
            <a:off x="7856529" y="2191906"/>
            <a:ext cx="0" cy="4185733"/>
          </a:xfrm>
          <a:prstGeom prst="line">
            <a:avLst/>
          </a:prstGeom>
          <a:ln w="19050">
            <a:solidFill>
              <a:srgbClr val="2F4856"/>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73E9AA21-444D-CEFB-4360-E9DF7F7A8306}"/>
              </a:ext>
            </a:extLst>
          </p:cNvPr>
          <p:cNvSpPr/>
          <p:nvPr/>
        </p:nvSpPr>
        <p:spPr>
          <a:xfrm>
            <a:off x="9993404" y="775884"/>
            <a:ext cx="2198596" cy="576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Wafa Bamatraf</a:t>
            </a:r>
          </a:p>
        </p:txBody>
      </p:sp>
    </p:spTree>
    <p:extLst>
      <p:ext uri="{BB962C8B-B14F-4D97-AF65-F5344CB8AC3E}">
        <p14:creationId xmlns:p14="http://schemas.microsoft.com/office/powerpoint/2010/main" val="951924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275D3A3-1C8B-4A85-A80E-4BD4639BF6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50" y="-1"/>
            <a:ext cx="12322364" cy="6858001"/>
          </a:xfrm>
          <a:prstGeom prst="rect">
            <a:avLst/>
          </a:prstGeom>
        </p:spPr>
      </p:pic>
      <p:sp>
        <p:nvSpPr>
          <p:cNvPr id="637" name="Rectangle">
            <a:extLst>
              <a:ext uri="{FF2B5EF4-FFF2-40B4-BE49-F238E27FC236}">
                <a16:creationId xmlns:a16="http://schemas.microsoft.com/office/drawing/2014/main" id="{F566485B-47BD-4485-87B2-62805C2B8E1B}"/>
              </a:ext>
            </a:extLst>
          </p:cNvPr>
          <p:cNvSpPr/>
          <p:nvPr/>
        </p:nvSpPr>
        <p:spPr>
          <a:xfrm>
            <a:off x="-107950" y="0"/>
            <a:ext cx="12322364" cy="6858000"/>
          </a:xfrm>
          <a:prstGeom prst="rect">
            <a:avLst/>
          </a:prstGeom>
          <a:gradFill>
            <a:gsLst>
              <a:gs pos="3000">
                <a:srgbClr val="448E7F">
                  <a:alpha val="92077"/>
                </a:srgbClr>
              </a:gs>
              <a:gs pos="68000">
                <a:srgbClr val="1C0A1D">
                  <a:alpha val="92077"/>
                </a:srgbClr>
              </a:gs>
            </a:gsLst>
            <a:lin ang="5355227"/>
          </a:gradFill>
          <a:ln w="12700">
            <a:miter lim="400000"/>
          </a:ln>
        </p:spPr>
        <p:txBody>
          <a:bodyPr lIns="101649" tIns="101649" rIns="101649" bIns="101649" anchor="ctr"/>
          <a:lstStyle/>
          <a:p>
            <a:pPr defTabSz="821510">
              <a:defRPr sz="3000">
                <a:solidFill>
                  <a:srgbClr val="FFFFFF">
                    <a:alpha val="26393"/>
                  </a:srgbClr>
                </a:solidFill>
                <a:latin typeface="Helvetica Neue Medium"/>
                <a:ea typeface="Helvetica Neue Medium"/>
                <a:cs typeface="Helvetica Neue Medium"/>
                <a:sym typeface="Helvetica Neue Medium"/>
              </a:defRPr>
            </a:pPr>
            <a:endParaRPr sz="3000" dirty="0"/>
          </a:p>
        </p:txBody>
      </p:sp>
      <p:sp>
        <p:nvSpPr>
          <p:cNvPr id="310" name="Rectangle">
            <a:extLst>
              <a:ext uri="{FF2B5EF4-FFF2-40B4-BE49-F238E27FC236}">
                <a16:creationId xmlns:a16="http://schemas.microsoft.com/office/drawing/2014/main" id="{7F850A01-A8B9-4643-9B38-DAC52479C816}"/>
              </a:ext>
            </a:extLst>
          </p:cNvPr>
          <p:cNvSpPr/>
          <p:nvPr/>
        </p:nvSpPr>
        <p:spPr>
          <a:xfrm>
            <a:off x="173805" y="-256153"/>
            <a:ext cx="1040676" cy="1300844"/>
          </a:xfrm>
          <a:prstGeom prst="roundRect">
            <a:avLst>
              <a:gd name="adj" fmla="val 0"/>
            </a:avLst>
          </a:prstGeom>
          <a:solidFill>
            <a:srgbClr val="FFFFFF"/>
          </a:solidFill>
          <a:ln w="12700" cap="flat">
            <a:noFill/>
            <a:miter lim="400000"/>
          </a:ln>
          <a:effectLst>
            <a:outerShdw blurRad="114300" dist="46978" dir="5400000" rotWithShape="0">
              <a:srgbClr val="000000">
                <a:alpha val="20000"/>
              </a:srgbClr>
            </a:outerShdw>
          </a:effectLst>
        </p:spPr>
        <p:txBody>
          <a:bodyPr wrap="square" lIns="50800" tIns="50800" rIns="50800" bIns="50800" numCol="1" anchor="ctr">
            <a:noAutofit/>
          </a:bodyPr>
          <a:lstStyle/>
          <a:p>
            <a:pPr defTabSz="584200">
              <a:defRPr>
                <a:solidFill>
                  <a:srgbClr val="FFFFFF"/>
                </a:solidFill>
                <a:latin typeface="Helvetica Light"/>
                <a:ea typeface="Helvetica Light"/>
                <a:cs typeface="Helvetica Light"/>
                <a:sym typeface="Helvetica Light"/>
              </a:defRPr>
            </a:pPr>
            <a:endParaRPr dirty="0"/>
          </a:p>
        </p:txBody>
      </p:sp>
      <p:pic>
        <p:nvPicPr>
          <p:cNvPr id="311" name="Image" descr="Image">
            <a:extLst>
              <a:ext uri="{FF2B5EF4-FFF2-40B4-BE49-F238E27FC236}">
                <a16:creationId xmlns:a16="http://schemas.microsoft.com/office/drawing/2014/main" id="{C3C733A3-8C03-4C26-B52A-F70F493A6D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68185" y="269530"/>
            <a:ext cx="651916" cy="592593"/>
          </a:xfrm>
          <a:prstGeom prst="rect">
            <a:avLst/>
          </a:prstGeom>
          <a:ln w="12700" cap="flat">
            <a:noFill/>
            <a:miter lim="400000"/>
          </a:ln>
          <a:effectLst/>
        </p:spPr>
      </p:pic>
      <p:sp>
        <p:nvSpPr>
          <p:cNvPr id="315" name="TextBox 314">
            <a:extLst>
              <a:ext uri="{FF2B5EF4-FFF2-40B4-BE49-F238E27FC236}">
                <a16:creationId xmlns:a16="http://schemas.microsoft.com/office/drawing/2014/main" id="{7A96B1D6-F05F-4FAF-AE01-15828CBC071C}"/>
              </a:ext>
            </a:extLst>
          </p:cNvPr>
          <p:cNvSpPr txBox="1"/>
          <p:nvPr/>
        </p:nvSpPr>
        <p:spPr>
          <a:xfrm>
            <a:off x="4293487" y="3368123"/>
            <a:ext cx="3605026" cy="830997"/>
          </a:xfrm>
          <a:prstGeom prst="rect">
            <a:avLst/>
          </a:prstGeom>
          <a:noFill/>
        </p:spPr>
        <p:txBody>
          <a:bodyPr wrap="none" rtlCol="0">
            <a:spAutoFit/>
          </a:bodyPr>
          <a:lstStyle/>
          <a:p>
            <a:r>
              <a:rPr lang="en-AE" sz="4800" b="1" dirty="0">
                <a:solidFill>
                  <a:schemeClr val="bg1"/>
                </a:solidFill>
                <a:latin typeface="Dubai" panose="020B0503030403030204" pitchFamily="34" charset="-78"/>
                <a:cs typeface="Dubai" panose="020B0503030403030204" pitchFamily="34" charset="-78"/>
              </a:rPr>
              <a:t>THANK YOU</a:t>
            </a:r>
          </a:p>
        </p:txBody>
      </p:sp>
    </p:spTree>
    <p:extLst>
      <p:ext uri="{BB962C8B-B14F-4D97-AF65-F5344CB8AC3E}">
        <p14:creationId xmlns:p14="http://schemas.microsoft.com/office/powerpoint/2010/main" val="1113922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DE0D7-0798-0199-E5D8-92542BC8D22D}"/>
            </a:ext>
          </a:extLst>
        </p:cNvPr>
        <p:cNvGrpSpPr/>
        <p:nvPr/>
      </p:nvGrpSpPr>
      <p:grpSpPr>
        <a:xfrm>
          <a:off x="0" y="0"/>
          <a:ext cx="0" cy="0"/>
          <a:chOff x="0" y="0"/>
          <a:chExt cx="0" cy="0"/>
        </a:xfrm>
      </p:grpSpPr>
      <p:sp>
        <p:nvSpPr>
          <p:cNvPr id="43" name="object 56">
            <a:extLst>
              <a:ext uri="{FF2B5EF4-FFF2-40B4-BE49-F238E27FC236}">
                <a16:creationId xmlns:a16="http://schemas.microsoft.com/office/drawing/2014/main" id="{0E80B98B-6169-60A5-FB66-5DC195575CA5}"/>
              </a:ext>
            </a:extLst>
          </p:cNvPr>
          <p:cNvSpPr/>
          <p:nvPr/>
        </p:nvSpPr>
        <p:spPr>
          <a:xfrm>
            <a:off x="373053" y="1980671"/>
            <a:ext cx="5482107" cy="4539406"/>
          </a:xfrm>
          <a:custGeom>
            <a:avLst/>
            <a:gdLst/>
            <a:ahLst/>
            <a:cxnLst/>
            <a:rect l="l" t="t" r="r" b="b"/>
            <a:pathLst>
              <a:path w="3609975" h="990600">
                <a:moveTo>
                  <a:pt x="3538777" y="990599"/>
                </a:moveTo>
                <a:lnTo>
                  <a:pt x="53397" y="990599"/>
                </a:lnTo>
                <a:lnTo>
                  <a:pt x="49681" y="990112"/>
                </a:lnTo>
                <a:lnTo>
                  <a:pt x="14085" y="964743"/>
                </a:lnTo>
                <a:lnTo>
                  <a:pt x="366" y="924358"/>
                </a:lnTo>
                <a:lnTo>
                  <a:pt x="0" y="919403"/>
                </a:lnTo>
                <a:lnTo>
                  <a:pt x="0" y="914399"/>
                </a:lnTo>
                <a:lnTo>
                  <a:pt x="0" y="71196"/>
                </a:lnTo>
                <a:lnTo>
                  <a:pt x="11716" y="29704"/>
                </a:lnTo>
                <a:lnTo>
                  <a:pt x="42320" y="2439"/>
                </a:lnTo>
                <a:lnTo>
                  <a:pt x="53397" y="0"/>
                </a:lnTo>
                <a:lnTo>
                  <a:pt x="3538777" y="0"/>
                </a:lnTo>
                <a:lnTo>
                  <a:pt x="3580268" y="15621"/>
                </a:lnTo>
                <a:lnTo>
                  <a:pt x="3606088" y="51661"/>
                </a:lnTo>
                <a:lnTo>
                  <a:pt x="3609974" y="71196"/>
                </a:lnTo>
                <a:lnTo>
                  <a:pt x="3609974" y="919403"/>
                </a:lnTo>
                <a:lnTo>
                  <a:pt x="3594352" y="960894"/>
                </a:lnTo>
                <a:lnTo>
                  <a:pt x="3558312" y="986713"/>
                </a:lnTo>
                <a:lnTo>
                  <a:pt x="3543733" y="990111"/>
                </a:lnTo>
                <a:lnTo>
                  <a:pt x="3538777" y="990599"/>
                </a:lnTo>
                <a:close/>
              </a:path>
            </a:pathLst>
          </a:custGeom>
          <a:solidFill>
            <a:srgbClr val="1C1C1F">
              <a:alpha val="40000"/>
            </a:srgb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31" name="object 56">
            <a:extLst>
              <a:ext uri="{FF2B5EF4-FFF2-40B4-BE49-F238E27FC236}">
                <a16:creationId xmlns:a16="http://schemas.microsoft.com/office/drawing/2014/main" id="{C1674236-24A9-CF19-A981-84E0344790D5}"/>
              </a:ext>
            </a:extLst>
          </p:cNvPr>
          <p:cNvSpPr/>
          <p:nvPr/>
        </p:nvSpPr>
        <p:spPr>
          <a:xfrm>
            <a:off x="6210379" y="1980671"/>
            <a:ext cx="5482107" cy="4539406"/>
          </a:xfrm>
          <a:custGeom>
            <a:avLst/>
            <a:gdLst/>
            <a:ahLst/>
            <a:cxnLst/>
            <a:rect l="l" t="t" r="r" b="b"/>
            <a:pathLst>
              <a:path w="3609975" h="990600">
                <a:moveTo>
                  <a:pt x="3538777" y="990599"/>
                </a:moveTo>
                <a:lnTo>
                  <a:pt x="53397" y="990599"/>
                </a:lnTo>
                <a:lnTo>
                  <a:pt x="49681" y="990112"/>
                </a:lnTo>
                <a:lnTo>
                  <a:pt x="14085" y="964743"/>
                </a:lnTo>
                <a:lnTo>
                  <a:pt x="366" y="924358"/>
                </a:lnTo>
                <a:lnTo>
                  <a:pt x="0" y="919403"/>
                </a:lnTo>
                <a:lnTo>
                  <a:pt x="0" y="914399"/>
                </a:lnTo>
                <a:lnTo>
                  <a:pt x="0" y="71196"/>
                </a:lnTo>
                <a:lnTo>
                  <a:pt x="11716" y="29704"/>
                </a:lnTo>
                <a:lnTo>
                  <a:pt x="42320" y="2439"/>
                </a:lnTo>
                <a:lnTo>
                  <a:pt x="53397" y="0"/>
                </a:lnTo>
                <a:lnTo>
                  <a:pt x="3538777" y="0"/>
                </a:lnTo>
                <a:lnTo>
                  <a:pt x="3580268" y="15621"/>
                </a:lnTo>
                <a:lnTo>
                  <a:pt x="3606088" y="51661"/>
                </a:lnTo>
                <a:lnTo>
                  <a:pt x="3609974" y="71196"/>
                </a:lnTo>
                <a:lnTo>
                  <a:pt x="3609974" y="919403"/>
                </a:lnTo>
                <a:lnTo>
                  <a:pt x="3594352" y="960894"/>
                </a:lnTo>
                <a:lnTo>
                  <a:pt x="3558312" y="986713"/>
                </a:lnTo>
                <a:lnTo>
                  <a:pt x="3543733" y="990111"/>
                </a:lnTo>
                <a:lnTo>
                  <a:pt x="3538777" y="990599"/>
                </a:lnTo>
                <a:close/>
              </a:path>
            </a:pathLst>
          </a:custGeom>
          <a:solidFill>
            <a:srgbClr val="1C1C1F">
              <a:alpha val="40000"/>
            </a:srgb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5686C"/>
              </a:solidFill>
              <a:effectLst/>
              <a:uLnTx/>
              <a:uFillTx/>
              <a:latin typeface="Dubai" panose="020B0503030403030204" pitchFamily="34" charset="-78"/>
              <a:ea typeface="+mn-ea"/>
              <a:cs typeface="Dubai" panose="020B0503030403030204" pitchFamily="34" charset="-78"/>
            </a:endParaRPr>
          </a:p>
        </p:txBody>
      </p:sp>
      <p:sp>
        <p:nvSpPr>
          <p:cNvPr id="6" name="Shape 8">
            <a:extLst>
              <a:ext uri="{FF2B5EF4-FFF2-40B4-BE49-F238E27FC236}">
                <a16:creationId xmlns:a16="http://schemas.microsoft.com/office/drawing/2014/main" id="{F5327FD2-BD79-E4B4-3F56-03297DAE47B0}"/>
              </a:ext>
            </a:extLst>
          </p:cNvPr>
          <p:cNvSpPr/>
          <p:nvPr/>
        </p:nvSpPr>
        <p:spPr>
          <a:xfrm>
            <a:off x="6342507" y="2468263"/>
            <a:ext cx="976893" cy="3898449"/>
          </a:xfrm>
          <a:prstGeom prst="roundRect">
            <a:avLst>
              <a:gd name="adj" fmla="val 10009"/>
            </a:avLst>
          </a:prstGeom>
          <a:solidFill>
            <a:srgbClr val="1C1C1F"/>
          </a:solidFill>
          <a:ln w="12700">
            <a:solidFill>
              <a:srgbClr val="FFFFFF">
                <a:alpha val="8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56" name="The project aims develop a corporate wide digital transformation strategy that shall define DEWA digital aspiration, key areas of action and the roadmap to achieve effective and value adding digital transformation across all divisions to support our stak">
            <a:extLst>
              <a:ext uri="{FF2B5EF4-FFF2-40B4-BE49-F238E27FC236}">
                <a16:creationId xmlns:a16="http://schemas.microsoft.com/office/drawing/2014/main" id="{5732614B-5A79-79AD-BE56-23D5F24BEBB0}"/>
              </a:ext>
            </a:extLst>
          </p:cNvPr>
          <p:cNvSpPr/>
          <p:nvPr/>
        </p:nvSpPr>
        <p:spPr>
          <a:xfrm>
            <a:off x="0" y="761957"/>
            <a:ext cx="12192000" cy="582777"/>
          </a:xfrm>
          <a:prstGeom prst="rect">
            <a:avLst/>
          </a:prstGeom>
          <a:solidFill>
            <a:srgbClr val="314D5B">
              <a:alpha val="65000"/>
            </a:srgbClr>
          </a:solidFill>
          <a:ln w="12700">
            <a:miter lim="400000"/>
          </a:ln>
          <a:effectLst>
            <a:outerShdw blurRad="660400" dist="226044" dir="5400000" rotWithShape="0">
              <a:srgbClr val="000000">
                <a:alpha val="18157"/>
              </a:srgbClr>
            </a:outerShdw>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lstStyle>
            <a:lvl1pPr marR="76200" algn="just">
              <a:lnSpc>
                <a:spcPct val="80000"/>
              </a:lnSpc>
              <a:defRPr sz="2700" spc="53">
                <a:latin typeface="Dubai Medium"/>
                <a:ea typeface="Dubai Medium"/>
                <a:cs typeface="Dubai Medium"/>
                <a:sym typeface="Dubai Medium"/>
              </a:defRPr>
            </a:lvl1pPr>
          </a:lstStyle>
          <a:p>
            <a:pPr marL="0" marR="76200" lvl="0" indent="0" algn="just" defTabSz="457200" rtl="0" eaLnBrk="1" fontAlgn="auto" latinLnBrk="0" hangingPunct="1">
              <a:lnSpc>
                <a:spcPct val="80000"/>
              </a:lnSpc>
              <a:spcBef>
                <a:spcPts val="0"/>
              </a:spcBef>
              <a:spcAft>
                <a:spcPts val="0"/>
              </a:spcAft>
              <a:buClrTx/>
              <a:buSzTx/>
              <a:buFontTx/>
              <a:buNone/>
              <a:tabLst/>
              <a:defRPr/>
            </a:pPr>
            <a:endParaRPr kumimoji="0" sz="1200" b="0" i="0" u="none" strike="noStrike" kern="1200" cap="none" spc="53" normalizeH="0" baseline="0" noProof="0">
              <a:ln>
                <a:noFill/>
              </a:ln>
              <a:solidFill>
                <a:srgbClr val="FFFFFF"/>
              </a:solidFill>
              <a:effectLst/>
              <a:uLnTx/>
              <a:uFillTx/>
              <a:latin typeface="Dubai" panose="020B0503030403030204" pitchFamily="34" charset="-78"/>
              <a:cs typeface="Dubai" panose="020B0503030403030204" pitchFamily="34" charset="-78"/>
              <a:sym typeface="Dubai Medium"/>
            </a:endParaRPr>
          </a:p>
        </p:txBody>
      </p:sp>
      <p:sp>
        <p:nvSpPr>
          <p:cNvPr id="45" name="Rectangle 44">
            <a:extLst>
              <a:ext uri="{FF2B5EF4-FFF2-40B4-BE49-F238E27FC236}">
                <a16:creationId xmlns:a16="http://schemas.microsoft.com/office/drawing/2014/main" id="{9E999775-7583-35AB-7633-E9B561E855FF}"/>
              </a:ext>
            </a:extLst>
          </p:cNvPr>
          <p:cNvSpPr/>
          <p:nvPr/>
        </p:nvSpPr>
        <p:spPr>
          <a:xfrm>
            <a:off x="114299" y="852483"/>
            <a:ext cx="1646768" cy="369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7" name="Group">
            <a:extLst>
              <a:ext uri="{FF2B5EF4-FFF2-40B4-BE49-F238E27FC236}">
                <a16:creationId xmlns:a16="http://schemas.microsoft.com/office/drawing/2014/main" id="{61572F52-95A9-1F1A-8150-290706A0A283}"/>
              </a:ext>
            </a:extLst>
          </p:cNvPr>
          <p:cNvGrpSpPr/>
          <p:nvPr/>
        </p:nvGrpSpPr>
        <p:grpSpPr>
          <a:xfrm>
            <a:off x="302468" y="678267"/>
            <a:ext cx="708915" cy="708917"/>
            <a:chOff x="-230668" y="-70484"/>
            <a:chExt cx="902093" cy="902093"/>
          </a:xfrm>
        </p:grpSpPr>
        <p:sp>
          <p:nvSpPr>
            <p:cNvPr id="48" name="Circle">
              <a:extLst>
                <a:ext uri="{FF2B5EF4-FFF2-40B4-BE49-F238E27FC236}">
                  <a16:creationId xmlns:a16="http://schemas.microsoft.com/office/drawing/2014/main" id="{46F9F75B-BE3E-7425-82BE-D533F507602A}"/>
                </a:ext>
              </a:extLst>
            </p:cNvPr>
            <p:cNvSpPr/>
            <p:nvPr/>
          </p:nvSpPr>
          <p:spPr>
            <a:xfrm>
              <a:off x="-230668" y="-70484"/>
              <a:ext cx="902093" cy="902093"/>
            </a:xfrm>
            <a:prstGeom prst="ellipse">
              <a:avLst/>
            </a:prstGeom>
            <a:solidFill>
              <a:srgbClr val="17A089"/>
            </a:solidFill>
            <a:ln w="12700" cap="flat">
              <a:noFill/>
              <a:miter lim="400000"/>
            </a:ln>
            <a:effectLst/>
          </p:spPr>
          <p:txBody>
            <a:bodyPr wrap="square" lIns="25400" tIns="25400" rIns="25400" bIns="254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700">
                  <a:solidFill>
                    <a:srgbClr val="5EC27F"/>
                  </a:solidFill>
                  <a:latin typeface="Dubai Bold"/>
                  <a:ea typeface="Dubai Bold"/>
                  <a:cs typeface="Dubai Bold"/>
                  <a:sym typeface="Dubai Bold"/>
                </a:defRPr>
              </a:pPr>
              <a:endParaRPr kumimoji="0" sz="850" b="0" i="0" u="none" strike="noStrike" kern="1200" cap="none" spc="0" normalizeH="0" baseline="0" noProof="0">
                <a:ln>
                  <a:noFill/>
                </a:ln>
                <a:solidFill>
                  <a:srgbClr val="5EC27F"/>
                </a:solidFill>
                <a:effectLst/>
                <a:uLnTx/>
                <a:uFillTx/>
                <a:latin typeface="Dubai Bold"/>
                <a:cs typeface="Dubai Bold"/>
                <a:sym typeface="Dubai Bold"/>
              </a:endParaRPr>
            </a:p>
          </p:txBody>
        </p:sp>
        <p:sp>
          <p:nvSpPr>
            <p:cNvPr id="49" name="Shape">
              <a:extLst>
                <a:ext uri="{FF2B5EF4-FFF2-40B4-BE49-F238E27FC236}">
                  <a16:creationId xmlns:a16="http://schemas.microsoft.com/office/drawing/2014/main" id="{39445C5C-3C54-CDAC-7605-9446DAFB7778}"/>
                </a:ext>
              </a:extLst>
            </p:cNvPr>
            <p:cNvSpPr/>
            <p:nvPr/>
          </p:nvSpPr>
          <p:spPr>
            <a:xfrm>
              <a:off x="-60256" y="97915"/>
              <a:ext cx="561267" cy="561266"/>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8"/>
                    <a:pt x="17673" y="7364"/>
                  </a:cubicBezTo>
                  <a:cubicBezTo>
                    <a:pt x="17673" y="6787"/>
                    <a:pt x="17339" y="6295"/>
                    <a:pt x="16856" y="6052"/>
                  </a:cubicBezTo>
                  <a:cubicBezTo>
                    <a:pt x="17033" y="5170"/>
                    <a:pt x="17144" y="4264"/>
                    <a:pt x="17167" y="3336"/>
                  </a:cubicBezTo>
                  <a:cubicBezTo>
                    <a:pt x="19277" y="5136"/>
                    <a:pt x="20618" y="7809"/>
                    <a:pt x="20618" y="10800"/>
                  </a:cubicBezTo>
                  <a:cubicBezTo>
                    <a:pt x="20618" y="11764"/>
                    <a:pt x="20469" y="12690"/>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6"/>
                    <a:pt x="10556" y="16200"/>
                    <a:pt x="10800" y="16200"/>
                  </a:cubicBezTo>
                  <a:cubicBezTo>
                    <a:pt x="11273" y="16200"/>
                    <a:pt x="11689" y="15974"/>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3"/>
                  </a:moveTo>
                  <a:cubicBezTo>
                    <a:pt x="3476" y="16840"/>
                    <a:pt x="3436" y="16280"/>
                    <a:pt x="3436" y="15709"/>
                  </a:cubicBezTo>
                  <a:cubicBezTo>
                    <a:pt x="3436" y="14764"/>
                    <a:pt x="3536" y="13842"/>
                    <a:pt x="3707" y="12946"/>
                  </a:cubicBezTo>
                  <a:cubicBezTo>
                    <a:pt x="5455" y="13988"/>
                    <a:pt x="7377" y="14767"/>
                    <a:pt x="9421" y="15227"/>
                  </a:cubicBezTo>
                  <a:cubicBezTo>
                    <a:pt x="9431" y="15254"/>
                    <a:pt x="9436" y="15282"/>
                    <a:pt x="9447" y="15308"/>
                  </a:cubicBezTo>
                  <a:cubicBezTo>
                    <a:pt x="7724" y="16421"/>
                    <a:pt x="5761" y="17193"/>
                    <a:pt x="3643" y="17507"/>
                  </a:cubicBezTo>
                  <a:cubicBezTo>
                    <a:pt x="3608" y="17469"/>
                    <a:pt x="3573" y="17430"/>
                    <a:pt x="3539" y="17393"/>
                  </a:cubicBezTo>
                  <a:moveTo>
                    <a:pt x="3075" y="11369"/>
                  </a:moveTo>
                  <a:cubicBezTo>
                    <a:pt x="2361" y="10869"/>
                    <a:pt x="1683" y="10322"/>
                    <a:pt x="1046" y="9729"/>
                  </a:cubicBezTo>
                  <a:cubicBezTo>
                    <a:pt x="1528" y="5299"/>
                    <a:pt x="4955" y="1762"/>
                    <a:pt x="9331" y="1104"/>
                  </a:cubicBezTo>
                  <a:cubicBezTo>
                    <a:pt x="9335" y="1629"/>
                    <a:pt x="9363" y="2148"/>
                    <a:pt x="9417" y="2660"/>
                  </a:cubicBezTo>
                  <a:cubicBezTo>
                    <a:pt x="8572" y="3227"/>
                    <a:pt x="7787" y="3879"/>
                    <a:pt x="7069" y="4597"/>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4"/>
                    <a:pt x="3936" y="11937"/>
                  </a:cubicBezTo>
                  <a:cubicBezTo>
                    <a:pt x="4379" y="10266"/>
                    <a:pt x="5100" y="8709"/>
                    <a:pt x="6060" y="7326"/>
                  </a:cubicBezTo>
                  <a:cubicBezTo>
                    <a:pt x="6164" y="7349"/>
                    <a:pt x="6271" y="7364"/>
                    <a:pt x="6382" y="7364"/>
                  </a:cubicBezTo>
                  <a:cubicBezTo>
                    <a:pt x="7195" y="7364"/>
                    <a:pt x="7855" y="6705"/>
                    <a:pt x="7855" y="5891"/>
                  </a:cubicBezTo>
                  <a:cubicBezTo>
                    <a:pt x="7855" y="5688"/>
                    <a:pt x="7813" y="5494"/>
                    <a:pt x="7739" y="5318"/>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1"/>
                    <a:pt x="11005" y="1708"/>
                    <a:pt x="10354" y="2082"/>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6"/>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8"/>
                    <a:pt x="15149" y="8393"/>
                  </a:cubicBezTo>
                  <a:cubicBezTo>
                    <a:pt x="14827" y="9199"/>
                    <a:pt x="14443" y="9974"/>
                    <a:pt x="13991" y="10701"/>
                  </a:cubicBezTo>
                  <a:cubicBezTo>
                    <a:pt x="12159" y="8620"/>
                    <a:pt x="10894" y="6025"/>
                    <a:pt x="10469" y="3152"/>
                  </a:cubicBezTo>
                  <a:cubicBezTo>
                    <a:pt x="11590" y="2463"/>
                    <a:pt x="12813" y="1934"/>
                    <a:pt x="14106" y="1565"/>
                  </a:cubicBezTo>
                  <a:cubicBezTo>
                    <a:pt x="14844" y="1829"/>
                    <a:pt x="15544" y="2174"/>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F9F9F9"/>
            </a:solidFill>
            <a:ln w="12700" cap="flat">
              <a:noFill/>
              <a:miter lim="400000"/>
            </a:ln>
            <a:effectLst/>
          </p:spPr>
          <p:txBody>
            <a:bodyPr wrap="square" lIns="22860" tIns="22860" rIns="22860" bIns="2286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a:latin typeface="Dubai Bold"/>
                  <a:ea typeface="Dubai Bold"/>
                  <a:cs typeface="Dubai Bold"/>
                  <a:sym typeface="Dubai Bold"/>
                </a:defRPr>
              </a:pPr>
              <a:endParaRPr kumimoji="0" sz="900" b="0" i="0" u="none" strike="noStrike" kern="1200" cap="none" spc="0" normalizeH="0" baseline="0" noProof="0">
                <a:ln>
                  <a:noFill/>
                </a:ln>
                <a:solidFill>
                  <a:srgbClr val="05686C"/>
                </a:solidFill>
                <a:effectLst/>
                <a:uLnTx/>
                <a:uFillTx/>
                <a:latin typeface="Dubai Bold"/>
                <a:cs typeface="Dubai Bold"/>
                <a:sym typeface="Dubai Bold"/>
              </a:endParaRPr>
            </a:p>
          </p:txBody>
        </p:sp>
      </p:grpSp>
      <p:sp>
        <p:nvSpPr>
          <p:cNvPr id="18" name="The project aims develop a corporate wide digital transformation strategy that shall define DEWA digital aspiration, key areas of action and the roadmap to achieve effective and value adding digital transformation across all divisions to support our stak">
            <a:extLst>
              <a:ext uri="{FF2B5EF4-FFF2-40B4-BE49-F238E27FC236}">
                <a16:creationId xmlns:a16="http://schemas.microsoft.com/office/drawing/2014/main" id="{F7883E47-E654-339F-E7C7-6D6BF8D51138}"/>
              </a:ext>
            </a:extLst>
          </p:cNvPr>
          <p:cNvSpPr/>
          <p:nvPr/>
        </p:nvSpPr>
        <p:spPr>
          <a:xfrm>
            <a:off x="1145302" y="714961"/>
            <a:ext cx="10819286" cy="686512"/>
          </a:xfrm>
          <a:prstGeom prst="rect">
            <a:avLst/>
          </a:prstGeom>
          <a:noFill/>
          <a:ln w="12700">
            <a:miter lim="400000"/>
          </a:ln>
          <a:effectLst>
            <a:outerShdw blurRad="660400" dist="226044" dir="5400000" rotWithShape="0">
              <a:srgbClr val="000000">
                <a:alpha val="18157"/>
              </a:srgbClr>
            </a:outerShdw>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lstStyle>
            <a:lvl1pPr marR="76200" algn="just">
              <a:lnSpc>
                <a:spcPct val="80000"/>
              </a:lnSpc>
              <a:defRPr sz="2700" spc="53">
                <a:latin typeface="Dubai Medium"/>
                <a:ea typeface="Dubai Medium"/>
                <a:cs typeface="Dubai Medium"/>
                <a:sym typeface="Dubai Medium"/>
              </a:defRPr>
            </a:lvl1pPr>
          </a:lstStyle>
          <a:p>
            <a:pPr marL="0" marR="76200" lvl="0" indent="0" algn="just"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53" normalizeH="0" baseline="0" noProof="0">
                <a:ln>
                  <a:noFill/>
                </a:ln>
                <a:solidFill>
                  <a:srgbClr val="FFFFFF"/>
                </a:solidFill>
                <a:effectLst/>
                <a:uLnTx/>
                <a:uFillTx/>
                <a:latin typeface="Dubai Medium"/>
                <a:cs typeface="Dubai Medium"/>
                <a:sym typeface="Dubai Medium"/>
              </a:rPr>
              <a:t>DIGITIZED SERVICES </a:t>
            </a:r>
          </a:p>
          <a:p>
            <a:pPr marL="0" marR="76200" lvl="0" indent="0" algn="just" defTabSz="457200" rtl="0" eaLnBrk="1" fontAlgn="auto" latinLnBrk="0" hangingPunct="1">
              <a:lnSpc>
                <a:spcPct val="80000"/>
              </a:lnSpc>
              <a:spcBef>
                <a:spcPts val="0"/>
              </a:spcBef>
              <a:spcAft>
                <a:spcPts val="0"/>
              </a:spcAft>
              <a:buClrTx/>
              <a:buSzTx/>
              <a:buFontTx/>
              <a:buNone/>
              <a:tabLst/>
              <a:defRPr/>
            </a:pPr>
            <a:endParaRPr kumimoji="0" lang="en-US" sz="200" b="0" i="0" u="none" strike="noStrike" kern="1200" cap="none" spc="53" normalizeH="0" baseline="0" noProof="0">
              <a:ln>
                <a:noFill/>
              </a:ln>
              <a:solidFill>
                <a:srgbClr val="FFFFFF"/>
              </a:solidFill>
              <a:effectLst/>
              <a:uLnTx/>
              <a:uFillTx/>
              <a:latin typeface="Dubai" panose="020B0503030403030204" pitchFamily="34" charset="-78"/>
              <a:cs typeface="Dubai" panose="020B0503030403030204" pitchFamily="34" charset="-78"/>
              <a:sym typeface="Dubai Medium"/>
            </a:endParaRPr>
          </a:p>
          <a:p>
            <a:pPr marL="0" marR="76200" lvl="0" indent="0" algn="just" defTabSz="457200" rtl="0" eaLnBrk="1" fontAlgn="auto" latinLnBrk="0" hangingPunct="1">
              <a:lnSpc>
                <a:spcPct val="80000"/>
              </a:lnSpc>
              <a:spcBef>
                <a:spcPts val="0"/>
              </a:spcBef>
              <a:spcAft>
                <a:spcPts val="0"/>
              </a:spcAft>
              <a:buClrTx/>
              <a:buSzTx/>
              <a:buFontTx/>
              <a:buNone/>
              <a:tabLst/>
              <a:defRPr/>
            </a:pPr>
            <a:r>
              <a:rPr kumimoji="0" lang="en-US" sz="1050" b="0" i="0" u="none" strike="noStrike" kern="1200" cap="none" spc="53" normalizeH="0" baseline="0" noProof="0">
                <a:ln>
                  <a:noFill/>
                </a:ln>
                <a:solidFill>
                  <a:srgbClr val="FFFFFF"/>
                </a:solidFill>
                <a:effectLst/>
                <a:uLnTx/>
                <a:uFillTx/>
                <a:latin typeface="Dubai" panose="020B0503030403030204" pitchFamily="34" charset="-78"/>
                <a:cs typeface="Dubai" panose="020B0503030403030204" pitchFamily="34" charset="-78"/>
                <a:sym typeface="Dubai Medium"/>
              </a:rPr>
              <a:t>Ensuring seamless and secure implementation to deliver critical projects on-time</a:t>
            </a:r>
          </a:p>
        </p:txBody>
      </p:sp>
      <p:grpSp>
        <p:nvGrpSpPr>
          <p:cNvPr id="5" name="Group 4">
            <a:extLst>
              <a:ext uri="{FF2B5EF4-FFF2-40B4-BE49-F238E27FC236}">
                <a16:creationId xmlns:a16="http://schemas.microsoft.com/office/drawing/2014/main" id="{FBD5DD9D-EAC2-033A-63B2-C39BE5E576A2}"/>
              </a:ext>
            </a:extLst>
          </p:cNvPr>
          <p:cNvGrpSpPr/>
          <p:nvPr/>
        </p:nvGrpSpPr>
        <p:grpSpPr>
          <a:xfrm>
            <a:off x="2118551" y="158229"/>
            <a:ext cx="7221229" cy="375846"/>
            <a:chOff x="1097061" y="158024"/>
            <a:chExt cx="7221229" cy="375846"/>
          </a:xfrm>
        </p:grpSpPr>
        <p:grpSp>
          <p:nvGrpSpPr>
            <p:cNvPr id="8" name="Group 7">
              <a:extLst>
                <a:ext uri="{FF2B5EF4-FFF2-40B4-BE49-F238E27FC236}">
                  <a16:creationId xmlns:a16="http://schemas.microsoft.com/office/drawing/2014/main" id="{4E35B4CC-F386-5CE8-B93A-EE1A5AC21529}"/>
                </a:ext>
              </a:extLst>
            </p:cNvPr>
            <p:cNvGrpSpPr/>
            <p:nvPr/>
          </p:nvGrpSpPr>
          <p:grpSpPr>
            <a:xfrm>
              <a:off x="3116677" y="158024"/>
              <a:ext cx="2637926" cy="375846"/>
              <a:chOff x="13338508" y="3004710"/>
              <a:chExt cx="2453443" cy="375846"/>
            </a:xfrm>
          </p:grpSpPr>
          <p:pic>
            <p:nvPicPr>
              <p:cNvPr id="20" name="Picture 19" descr="Icon&#10;&#10;Description automatically generated">
                <a:extLst>
                  <a:ext uri="{FF2B5EF4-FFF2-40B4-BE49-F238E27FC236}">
                    <a16:creationId xmlns:a16="http://schemas.microsoft.com/office/drawing/2014/main" id="{ABAA2E7C-988F-6174-AC05-96CDD969D1BE}"/>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foregroundMark x1="60948" y1="26797" x2="60948" y2="26797"/>
                            <a14:foregroundMark x1="65033" y1="36438" x2="65033" y2="36438"/>
                            <a14:foregroundMark x1="59150" y1="49837" x2="59150" y2="49837"/>
                            <a14:foregroundMark x1="61111" y1="66503" x2="61111" y2="66503"/>
                            <a14:foregroundMark x1="62908" y1="75000" x2="62908" y2="75000"/>
                            <a14:backgroundMark x1="62745" y1="37908" x2="62745" y2="37908"/>
                          </a14:backgroundRemoval>
                        </a14:imgEffect>
                      </a14:imgLayer>
                    </a14:imgProps>
                  </a:ext>
                  <a:ext uri="{28A0092B-C50C-407E-A947-70E740481C1C}">
                    <a14:useLocalDpi xmlns:a14="http://schemas.microsoft.com/office/drawing/2010/main" val="0"/>
                  </a:ext>
                </a:extLst>
              </a:blip>
              <a:stretch>
                <a:fillRect/>
              </a:stretch>
            </p:blipFill>
            <p:spPr>
              <a:xfrm>
                <a:off x="13338508" y="3004710"/>
                <a:ext cx="376459" cy="375846"/>
              </a:xfrm>
              <a:prstGeom prst="rect">
                <a:avLst/>
              </a:prstGeom>
            </p:spPr>
          </p:pic>
          <p:sp>
            <p:nvSpPr>
              <p:cNvPr id="22" name="TextBox 21">
                <a:extLst>
                  <a:ext uri="{FF2B5EF4-FFF2-40B4-BE49-F238E27FC236}">
                    <a16:creationId xmlns:a16="http://schemas.microsoft.com/office/drawing/2014/main" id="{982032CC-A84A-02D2-9438-4A088B32E5A5}"/>
                  </a:ext>
                </a:extLst>
              </p:cNvPr>
              <p:cNvSpPr txBox="1"/>
              <p:nvPr/>
            </p:nvSpPr>
            <p:spPr>
              <a:xfrm>
                <a:off x="13692873" y="3063832"/>
                <a:ext cx="209907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Dubai" panose="020B0503030403030204" pitchFamily="34" charset="-78"/>
                    <a:ea typeface="+mn-ea"/>
                    <a:cs typeface="Dubai" panose="020B0503030403030204" pitchFamily="34" charset="-78"/>
                  </a:rPr>
                  <a:t>DIGITAL TRANSFORMATION</a:t>
                </a:r>
              </a:p>
            </p:txBody>
          </p:sp>
        </p:grpSp>
        <p:grpSp>
          <p:nvGrpSpPr>
            <p:cNvPr id="12" name="Group 11">
              <a:extLst>
                <a:ext uri="{FF2B5EF4-FFF2-40B4-BE49-F238E27FC236}">
                  <a16:creationId xmlns:a16="http://schemas.microsoft.com/office/drawing/2014/main" id="{4B0F4C28-C3DD-20BD-995B-56EE4966A8A1}"/>
                </a:ext>
              </a:extLst>
            </p:cNvPr>
            <p:cNvGrpSpPr/>
            <p:nvPr/>
          </p:nvGrpSpPr>
          <p:grpSpPr>
            <a:xfrm>
              <a:off x="6315147" y="180211"/>
              <a:ext cx="2003143" cy="325943"/>
              <a:chOff x="3605554" y="3277514"/>
              <a:chExt cx="1863054" cy="325943"/>
            </a:xfrm>
          </p:grpSpPr>
          <p:pic>
            <p:nvPicPr>
              <p:cNvPr id="17" name="Picture 16">
                <a:extLst>
                  <a:ext uri="{FF2B5EF4-FFF2-40B4-BE49-F238E27FC236}">
                    <a16:creationId xmlns:a16="http://schemas.microsoft.com/office/drawing/2014/main" id="{85736C68-2AB2-F73A-080A-649AE9A0BA72}"/>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backgroundRemoval t="8036" b="96429" l="6250" r="93750">
                            <a14:foregroundMark x1="6250" y1="42411" x2="6250" y2="42411"/>
                            <a14:foregroundMark x1="50000" y1="8036" x2="50000" y2="8036"/>
                            <a14:foregroundMark x1="94196" y1="41071" x2="94196" y2="41071"/>
                            <a14:foregroundMark x1="74554" y1="92411" x2="74554" y2="92411"/>
                            <a14:foregroundMark x1="22768" y1="94196" x2="22768" y2="94196"/>
                            <a14:foregroundMark x1="78125" y1="96429" x2="78125" y2="96429"/>
                          </a14:backgroundRemoval>
                        </a14:imgEffect>
                      </a14:imgLayer>
                    </a14:imgProps>
                  </a:ext>
                  <a:ext uri="{28A0092B-C50C-407E-A947-70E740481C1C}">
                    <a14:useLocalDpi xmlns:a14="http://schemas.microsoft.com/office/drawing/2010/main" val="0"/>
                  </a:ext>
                </a:extLst>
              </a:blip>
              <a:stretch>
                <a:fillRect/>
              </a:stretch>
            </p:blipFill>
            <p:spPr>
              <a:xfrm rot="10800000" flipV="1">
                <a:off x="3605554" y="3277514"/>
                <a:ext cx="325943" cy="325943"/>
              </a:xfrm>
              <a:prstGeom prst="rect">
                <a:avLst/>
              </a:prstGeom>
            </p:spPr>
          </p:pic>
          <p:sp>
            <p:nvSpPr>
              <p:cNvPr id="19" name="Rectangle 18">
                <a:extLst>
                  <a:ext uri="{FF2B5EF4-FFF2-40B4-BE49-F238E27FC236}">
                    <a16:creationId xmlns:a16="http://schemas.microsoft.com/office/drawing/2014/main" id="{AE89606E-5813-AC1D-C611-DC9F1718B3D5}"/>
                  </a:ext>
                </a:extLst>
              </p:cNvPr>
              <p:cNvSpPr/>
              <p:nvPr/>
            </p:nvSpPr>
            <p:spPr>
              <a:xfrm>
                <a:off x="3928749" y="3323288"/>
                <a:ext cx="1539859"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FUTURE LEADERSHIP</a:t>
                </a:r>
              </a:p>
            </p:txBody>
          </p:sp>
        </p:grpSp>
        <p:grpSp>
          <p:nvGrpSpPr>
            <p:cNvPr id="14" name="Group 13">
              <a:extLst>
                <a:ext uri="{FF2B5EF4-FFF2-40B4-BE49-F238E27FC236}">
                  <a16:creationId xmlns:a16="http://schemas.microsoft.com/office/drawing/2014/main" id="{6A789B61-2A8A-106D-FB7B-6D62558074A1}"/>
                </a:ext>
              </a:extLst>
            </p:cNvPr>
            <p:cNvGrpSpPr/>
            <p:nvPr/>
          </p:nvGrpSpPr>
          <p:grpSpPr>
            <a:xfrm>
              <a:off x="1097061" y="173304"/>
              <a:ext cx="1487794" cy="316757"/>
              <a:chOff x="13200596" y="-1743353"/>
              <a:chExt cx="1383746" cy="316757"/>
            </a:xfrm>
          </p:grpSpPr>
          <p:sp>
            <p:nvSpPr>
              <p:cNvPr id="15" name="TextBox 14">
                <a:extLst>
                  <a:ext uri="{FF2B5EF4-FFF2-40B4-BE49-F238E27FC236}">
                    <a16:creationId xmlns:a16="http://schemas.microsoft.com/office/drawing/2014/main" id="{1B901ACB-0E5C-9FA1-FA81-5875454F87FF}"/>
                  </a:ext>
                </a:extLst>
              </p:cNvPr>
              <p:cNvSpPr txBox="1"/>
              <p:nvPr/>
            </p:nvSpPr>
            <p:spPr>
              <a:xfrm>
                <a:off x="13532222" y="-1703595"/>
                <a:ext cx="105212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HIGHLIGHTS </a:t>
                </a:r>
              </a:p>
            </p:txBody>
          </p:sp>
          <p:pic>
            <p:nvPicPr>
              <p:cNvPr id="16" name="Picture 15" descr="A picture containing icon&#10;&#10;Description automatically generated">
                <a:extLst>
                  <a:ext uri="{FF2B5EF4-FFF2-40B4-BE49-F238E27FC236}">
                    <a16:creationId xmlns:a16="http://schemas.microsoft.com/office/drawing/2014/main" id="{80536A4F-B930-4231-968C-953E03A46DFE}"/>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1429" b="94184" l="4022" r="96957">
                            <a14:foregroundMark x1="23913" y1="2857" x2="23913" y2="2857"/>
                            <a14:foregroundMark x1="21522" y1="1429" x2="21522" y2="1429"/>
                            <a14:foregroundMark x1="4239" y1="7347" x2="4239" y2="7347"/>
                            <a14:foregroundMark x1="97065" y1="8776" x2="97065" y2="8776"/>
                            <a14:foregroundMark x1="25543" y1="94184" x2="25543" y2="94184"/>
                            <a14:foregroundMark x1="32065" y1="87041" x2="32065" y2="87041"/>
                            <a14:backgroundMark x1="33043" y1="16327" x2="33043" y2="16327"/>
                          </a14:backgroundRemoval>
                        </a14:imgEffect>
                      </a14:imgLayer>
                    </a14:imgProps>
                  </a:ext>
                  <a:ext uri="{28A0092B-C50C-407E-A947-70E740481C1C}">
                    <a14:useLocalDpi xmlns:a14="http://schemas.microsoft.com/office/drawing/2010/main" val="0"/>
                  </a:ext>
                </a:extLst>
              </a:blip>
              <a:stretch>
                <a:fillRect/>
              </a:stretch>
            </p:blipFill>
            <p:spPr>
              <a:xfrm>
                <a:off x="13200596" y="-1743353"/>
                <a:ext cx="294692" cy="313911"/>
              </a:xfrm>
              <a:prstGeom prst="rect">
                <a:avLst/>
              </a:prstGeom>
            </p:spPr>
          </p:pic>
        </p:grpSp>
      </p:grpSp>
      <p:sp>
        <p:nvSpPr>
          <p:cNvPr id="188" name="object 51">
            <a:extLst>
              <a:ext uri="{FF2B5EF4-FFF2-40B4-BE49-F238E27FC236}">
                <a16:creationId xmlns:a16="http://schemas.microsoft.com/office/drawing/2014/main" id="{3D2C4A3D-676A-36E6-060D-7D68E87C8568}"/>
              </a:ext>
            </a:extLst>
          </p:cNvPr>
          <p:cNvSpPr/>
          <p:nvPr/>
        </p:nvSpPr>
        <p:spPr>
          <a:xfrm>
            <a:off x="5966013" y="4793036"/>
            <a:ext cx="5953885" cy="1928910"/>
          </a:xfrm>
          <a:custGeom>
            <a:avLst/>
            <a:gdLst/>
            <a:ahLst/>
            <a:cxnLst/>
            <a:rect l="l" t="t" r="r" b="b"/>
            <a:pathLst>
              <a:path w="4791075" h="1381125">
                <a:moveTo>
                  <a:pt x="0" y="1309687"/>
                </a:moveTo>
                <a:lnTo>
                  <a:pt x="0" y="71437"/>
                </a:lnTo>
                <a:lnTo>
                  <a:pt x="0" y="66746"/>
                </a:lnTo>
                <a:lnTo>
                  <a:pt x="457" y="62101"/>
                </a:lnTo>
                <a:lnTo>
                  <a:pt x="17606" y="24240"/>
                </a:lnTo>
                <a:lnTo>
                  <a:pt x="20923" y="20923"/>
                </a:lnTo>
                <a:lnTo>
                  <a:pt x="24239" y="17606"/>
                </a:lnTo>
                <a:lnTo>
                  <a:pt x="57500" y="1372"/>
                </a:lnTo>
                <a:lnTo>
                  <a:pt x="62100" y="457"/>
                </a:lnTo>
                <a:lnTo>
                  <a:pt x="66746" y="0"/>
                </a:lnTo>
                <a:lnTo>
                  <a:pt x="71437" y="0"/>
                </a:lnTo>
                <a:lnTo>
                  <a:pt x="4719637" y="0"/>
                </a:lnTo>
                <a:lnTo>
                  <a:pt x="4724326" y="0"/>
                </a:lnTo>
                <a:lnTo>
                  <a:pt x="4728971" y="457"/>
                </a:lnTo>
                <a:lnTo>
                  <a:pt x="4733572" y="1372"/>
                </a:lnTo>
                <a:lnTo>
                  <a:pt x="4738173" y="2287"/>
                </a:lnTo>
                <a:lnTo>
                  <a:pt x="4773466" y="24240"/>
                </a:lnTo>
                <a:lnTo>
                  <a:pt x="4790616" y="62101"/>
                </a:lnTo>
                <a:lnTo>
                  <a:pt x="4791074" y="66746"/>
                </a:lnTo>
                <a:lnTo>
                  <a:pt x="4791074" y="71437"/>
                </a:lnTo>
                <a:lnTo>
                  <a:pt x="4791074" y="1309687"/>
                </a:lnTo>
                <a:lnTo>
                  <a:pt x="4791074" y="1314377"/>
                </a:lnTo>
                <a:lnTo>
                  <a:pt x="4790616" y="1319023"/>
                </a:lnTo>
                <a:lnTo>
                  <a:pt x="4773466" y="1356884"/>
                </a:lnTo>
                <a:lnTo>
                  <a:pt x="4746973" y="1375686"/>
                </a:lnTo>
                <a:lnTo>
                  <a:pt x="4742640" y="1377482"/>
                </a:lnTo>
                <a:lnTo>
                  <a:pt x="4738173" y="1378837"/>
                </a:lnTo>
                <a:lnTo>
                  <a:pt x="4733572" y="1379752"/>
                </a:lnTo>
                <a:lnTo>
                  <a:pt x="4728971" y="1380667"/>
                </a:lnTo>
                <a:lnTo>
                  <a:pt x="4724326" y="1381124"/>
                </a:lnTo>
                <a:lnTo>
                  <a:pt x="4719637" y="1381124"/>
                </a:lnTo>
                <a:lnTo>
                  <a:pt x="71437" y="1381124"/>
                </a:lnTo>
                <a:lnTo>
                  <a:pt x="66746" y="1381124"/>
                </a:lnTo>
                <a:lnTo>
                  <a:pt x="62100" y="1380667"/>
                </a:lnTo>
                <a:lnTo>
                  <a:pt x="24239" y="1363518"/>
                </a:lnTo>
                <a:lnTo>
                  <a:pt x="20923" y="1360201"/>
                </a:lnTo>
                <a:lnTo>
                  <a:pt x="17606" y="1356884"/>
                </a:lnTo>
                <a:lnTo>
                  <a:pt x="457" y="1319023"/>
                </a:lnTo>
                <a:lnTo>
                  <a:pt x="0" y="1314377"/>
                </a:lnTo>
                <a:lnTo>
                  <a:pt x="0" y="1309687"/>
                </a:lnTo>
                <a:close/>
              </a:path>
            </a:pathLst>
          </a:custGeom>
          <a:ln w="9524">
            <a:no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102" name="object 3">
            <a:extLst>
              <a:ext uri="{FF2B5EF4-FFF2-40B4-BE49-F238E27FC236}">
                <a16:creationId xmlns:a16="http://schemas.microsoft.com/office/drawing/2014/main" id="{8D130C68-F3D0-7891-6C5D-313A54BF6252}"/>
              </a:ext>
            </a:extLst>
          </p:cNvPr>
          <p:cNvSpPr txBox="1">
            <a:spLocks/>
          </p:cNvSpPr>
          <p:nvPr/>
        </p:nvSpPr>
        <p:spPr>
          <a:xfrm>
            <a:off x="436387" y="1545732"/>
            <a:ext cx="10515600" cy="320601"/>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000" b="1" i="0" u="none" strike="noStrike" kern="1200" cap="none" spc="0" normalizeH="0" baseline="0" noProof="0" dirty="0">
                <a:ln>
                  <a:noFill/>
                </a:ln>
                <a:solidFill>
                  <a:srgbClr val="8CE1D3"/>
                </a:solidFill>
                <a:effectLst/>
                <a:uLnTx/>
                <a:uFillTx/>
                <a:latin typeface="Dubai Medium" panose="020B0603030403030204" pitchFamily="34" charset="-78"/>
                <a:ea typeface="+mj-ea"/>
                <a:cs typeface="Dubai Medium" panose="020B0603030403030204" pitchFamily="34" charset="-78"/>
              </a:rPr>
              <a:t>DIGITAL MATURITY  ASSESSMENT</a:t>
            </a:r>
            <a:endParaRPr kumimoji="0" lang="en-US" sz="2000" b="1" i="0" u="none" strike="noStrike" kern="1200" cap="none" spc="-10" normalizeH="0" baseline="0" noProof="0" dirty="0">
              <a:ln>
                <a:noFill/>
              </a:ln>
              <a:solidFill>
                <a:srgbClr val="8CE1D3"/>
              </a:solidFill>
              <a:effectLst/>
              <a:uLnTx/>
              <a:uFillTx/>
              <a:latin typeface="Dubai Medium" panose="020B0603030403030204" pitchFamily="34" charset="-78"/>
              <a:ea typeface="+mj-ea"/>
              <a:cs typeface="Dubai Medium" panose="020B0603030403030204" pitchFamily="34" charset="-78"/>
            </a:endParaRPr>
          </a:p>
        </p:txBody>
      </p:sp>
      <p:sp>
        <p:nvSpPr>
          <p:cNvPr id="13" name="Shape 8">
            <a:extLst>
              <a:ext uri="{FF2B5EF4-FFF2-40B4-BE49-F238E27FC236}">
                <a16:creationId xmlns:a16="http://schemas.microsoft.com/office/drawing/2014/main" id="{898FF462-1F8E-30C0-020F-D8D482ADDFE9}"/>
              </a:ext>
            </a:extLst>
          </p:cNvPr>
          <p:cNvSpPr/>
          <p:nvPr/>
        </p:nvSpPr>
        <p:spPr>
          <a:xfrm>
            <a:off x="1587993" y="2468264"/>
            <a:ext cx="4149093" cy="3931616"/>
          </a:xfrm>
          <a:prstGeom prst="roundRect">
            <a:avLst>
              <a:gd name="adj" fmla="val 3382"/>
            </a:avLst>
          </a:prstGeom>
          <a:solidFill>
            <a:srgbClr val="1D1E1F"/>
          </a:solidFill>
          <a:ln w="12700">
            <a:solidFill>
              <a:srgbClr val="FFFFFF">
                <a:alpha val="8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23" name="Shape 8">
            <a:extLst>
              <a:ext uri="{FF2B5EF4-FFF2-40B4-BE49-F238E27FC236}">
                <a16:creationId xmlns:a16="http://schemas.microsoft.com/office/drawing/2014/main" id="{6B5E1E3B-DBFB-574B-4404-0FF128B6C88F}"/>
              </a:ext>
            </a:extLst>
          </p:cNvPr>
          <p:cNvSpPr/>
          <p:nvPr/>
        </p:nvSpPr>
        <p:spPr>
          <a:xfrm>
            <a:off x="511998" y="2468264"/>
            <a:ext cx="996016" cy="3931616"/>
          </a:xfrm>
          <a:prstGeom prst="roundRect">
            <a:avLst>
              <a:gd name="adj" fmla="val 10009"/>
            </a:avLst>
          </a:prstGeom>
          <a:solidFill>
            <a:srgbClr val="1C1C1F"/>
          </a:solidFill>
          <a:ln w="12700">
            <a:solidFill>
              <a:srgbClr val="FFFFFF">
                <a:alpha val="8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grpSp>
        <p:nvGrpSpPr>
          <p:cNvPr id="77" name="Group 76">
            <a:extLst>
              <a:ext uri="{FF2B5EF4-FFF2-40B4-BE49-F238E27FC236}">
                <a16:creationId xmlns:a16="http://schemas.microsoft.com/office/drawing/2014/main" id="{AA48B6A9-4BAE-17DB-909F-06A69F51664B}"/>
              </a:ext>
            </a:extLst>
          </p:cNvPr>
          <p:cNvGrpSpPr>
            <a:grpSpLocks noChangeAspect="1"/>
          </p:cNvGrpSpPr>
          <p:nvPr/>
        </p:nvGrpSpPr>
        <p:grpSpPr>
          <a:xfrm>
            <a:off x="7388551" y="2468264"/>
            <a:ext cx="4151410" cy="3902883"/>
            <a:chOff x="6096001" y="1620472"/>
            <a:chExt cx="4031433" cy="4352057"/>
          </a:xfrm>
          <a:solidFill>
            <a:srgbClr val="1D1E1F"/>
          </a:solidFill>
        </p:grpSpPr>
        <p:sp>
          <p:nvSpPr>
            <p:cNvPr id="78" name="Shape 8">
              <a:extLst>
                <a:ext uri="{FF2B5EF4-FFF2-40B4-BE49-F238E27FC236}">
                  <a16:creationId xmlns:a16="http://schemas.microsoft.com/office/drawing/2014/main" id="{8792AD70-C303-0234-6B5C-E883D5ABBFDE}"/>
                </a:ext>
              </a:extLst>
            </p:cNvPr>
            <p:cNvSpPr/>
            <p:nvPr/>
          </p:nvSpPr>
          <p:spPr>
            <a:xfrm>
              <a:off x="6096001" y="1620472"/>
              <a:ext cx="4031433" cy="4352057"/>
            </a:xfrm>
            <a:prstGeom prst="roundRect">
              <a:avLst>
                <a:gd name="adj" fmla="val 3382"/>
              </a:avLst>
            </a:prstGeom>
            <a:grpFill/>
            <a:ln w="12700">
              <a:solidFill>
                <a:srgbClr val="FFFFFF">
                  <a:alpha val="8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357BB6A3-5AB5-4948-D9C5-26EC4A38E647}"/>
                </a:ext>
              </a:extLst>
            </p:cNvPr>
            <p:cNvSpPr/>
            <p:nvPr/>
          </p:nvSpPr>
          <p:spPr>
            <a:xfrm>
              <a:off x="8314196" y="5408503"/>
              <a:ext cx="172697" cy="167069"/>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2" name="Text 7">
              <a:extLst>
                <a:ext uri="{FF2B5EF4-FFF2-40B4-BE49-F238E27FC236}">
                  <a16:creationId xmlns:a16="http://schemas.microsoft.com/office/drawing/2014/main" id="{4AD1E778-E6AC-7932-D242-7B7BBCC4BBDB}"/>
                </a:ext>
              </a:extLst>
            </p:cNvPr>
            <p:cNvSpPr txBox="1"/>
            <p:nvPr/>
          </p:nvSpPr>
          <p:spPr>
            <a:xfrm>
              <a:off x="6282968" y="5645074"/>
              <a:ext cx="2996566" cy="314554"/>
            </a:xfrm>
            <a:prstGeom prst="rect">
              <a:avLst/>
            </a:prstGeom>
            <a:grp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FFFFFF"/>
                  </a:solidFill>
                  <a:effectLst/>
                  <a:uLnTx/>
                  <a:uFillTx/>
                  <a:latin typeface="Inter" pitchFamily="34" charset="0"/>
                  <a:ea typeface="Inter" pitchFamily="34" charset="-122"/>
                  <a:cs typeface="+mn-cs"/>
                </a:rPr>
                <a:t>*</a:t>
              </a:r>
              <a:r>
                <a:rPr kumimoji="0" lang="en-US" sz="900" b="0" i="1" u="none" strike="noStrike" kern="1200" cap="none" spc="0" normalizeH="0" baseline="0" noProof="0" dirty="0">
                  <a:ln>
                    <a:noFill/>
                  </a:ln>
                  <a:solidFill>
                    <a:srgbClr val="FFFFFF">
                      <a:lumMod val="75000"/>
                    </a:srgbClr>
                  </a:solidFill>
                  <a:effectLst/>
                  <a:uLnTx/>
                  <a:uFillTx/>
                  <a:latin typeface="Inter" pitchFamily="34" charset="0"/>
                  <a:ea typeface="Inter" pitchFamily="34" charset="-122"/>
                  <a:cs typeface="+mn-cs"/>
                </a:rPr>
                <a:t> Data Economy levels range from L1 to L3 </a:t>
              </a:r>
              <a:endParaRPr kumimoji="0" lang="en-US" sz="900" b="0" i="1" u="none" strike="noStrike" kern="1200" cap="none" spc="0" normalizeH="0" baseline="0" noProof="0" dirty="0">
                <a:ln>
                  <a:noFill/>
                </a:ln>
                <a:solidFill>
                  <a:srgbClr val="FFFFFF">
                    <a:lumMod val="75000"/>
                  </a:srgbClr>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0C9F1295-49CE-ED97-278A-664B4C7FA444}"/>
              </a:ext>
            </a:extLst>
          </p:cNvPr>
          <p:cNvGrpSpPr/>
          <p:nvPr/>
        </p:nvGrpSpPr>
        <p:grpSpPr>
          <a:xfrm>
            <a:off x="1819907" y="2716304"/>
            <a:ext cx="3740783" cy="3548116"/>
            <a:chOff x="1951903" y="2635690"/>
            <a:chExt cx="3740783" cy="3548116"/>
          </a:xfrm>
        </p:grpSpPr>
        <p:pic>
          <p:nvPicPr>
            <p:cNvPr id="46" name="Picture 45">
              <a:extLst>
                <a:ext uri="{FF2B5EF4-FFF2-40B4-BE49-F238E27FC236}">
                  <a16:creationId xmlns:a16="http://schemas.microsoft.com/office/drawing/2014/main" id="{D1618D33-62F1-3D8C-DAB1-48236C16D436}"/>
                </a:ext>
              </a:extLst>
            </p:cNvPr>
            <p:cNvPicPr>
              <a:picLocks noChangeAspect="1"/>
            </p:cNvPicPr>
            <p:nvPr/>
          </p:nvPicPr>
          <p:blipFill>
            <a:blip r:embed="rId9"/>
            <a:srcRect r="76574"/>
            <a:stretch>
              <a:fillRect/>
            </a:stretch>
          </p:blipFill>
          <p:spPr>
            <a:xfrm>
              <a:off x="1951903" y="2635691"/>
              <a:ext cx="1730075" cy="3548115"/>
            </a:xfrm>
            <a:prstGeom prst="rect">
              <a:avLst/>
            </a:prstGeom>
          </p:spPr>
        </p:pic>
        <p:pic>
          <p:nvPicPr>
            <p:cNvPr id="50" name="Picture 49">
              <a:extLst>
                <a:ext uri="{FF2B5EF4-FFF2-40B4-BE49-F238E27FC236}">
                  <a16:creationId xmlns:a16="http://schemas.microsoft.com/office/drawing/2014/main" id="{885FE122-12F4-A6CE-A1CE-9FFBD1047A5B}"/>
                </a:ext>
              </a:extLst>
            </p:cNvPr>
            <p:cNvPicPr>
              <a:picLocks noChangeAspect="1"/>
            </p:cNvPicPr>
            <p:nvPr/>
          </p:nvPicPr>
          <p:blipFill>
            <a:blip r:embed="rId9"/>
            <a:srcRect l="55811" r="34837"/>
            <a:stretch>
              <a:fillRect/>
            </a:stretch>
          </p:blipFill>
          <p:spPr>
            <a:xfrm>
              <a:off x="3633737" y="2635691"/>
              <a:ext cx="690699" cy="3548115"/>
            </a:xfrm>
            <a:prstGeom prst="rect">
              <a:avLst/>
            </a:prstGeom>
          </p:spPr>
        </p:pic>
        <p:pic>
          <p:nvPicPr>
            <p:cNvPr id="51" name="Picture 50">
              <a:extLst>
                <a:ext uri="{FF2B5EF4-FFF2-40B4-BE49-F238E27FC236}">
                  <a16:creationId xmlns:a16="http://schemas.microsoft.com/office/drawing/2014/main" id="{A54D0CE0-45F0-F146-E4B4-998AB38F2DC2}"/>
                </a:ext>
              </a:extLst>
            </p:cNvPr>
            <p:cNvPicPr>
              <a:picLocks noChangeAspect="1"/>
            </p:cNvPicPr>
            <p:nvPr/>
          </p:nvPicPr>
          <p:blipFill>
            <a:blip r:embed="rId9"/>
            <a:srcRect l="71493" r="17553"/>
            <a:stretch>
              <a:fillRect/>
            </a:stretch>
          </p:blipFill>
          <p:spPr>
            <a:xfrm>
              <a:off x="4198620" y="2635690"/>
              <a:ext cx="809004" cy="3548115"/>
            </a:xfrm>
            <a:prstGeom prst="rect">
              <a:avLst/>
            </a:prstGeom>
          </p:spPr>
        </p:pic>
        <p:pic>
          <p:nvPicPr>
            <p:cNvPr id="52" name="Picture 51">
              <a:extLst>
                <a:ext uri="{FF2B5EF4-FFF2-40B4-BE49-F238E27FC236}">
                  <a16:creationId xmlns:a16="http://schemas.microsoft.com/office/drawing/2014/main" id="{3FB6EA7E-F72E-38C2-750A-5BE606DACF0A}"/>
                </a:ext>
              </a:extLst>
            </p:cNvPr>
            <p:cNvPicPr>
              <a:picLocks noChangeAspect="1"/>
            </p:cNvPicPr>
            <p:nvPr/>
          </p:nvPicPr>
          <p:blipFill>
            <a:blip r:embed="rId9"/>
            <a:srcRect l="86602"/>
            <a:stretch>
              <a:fillRect/>
            </a:stretch>
          </p:blipFill>
          <p:spPr>
            <a:xfrm>
              <a:off x="4703202" y="2635690"/>
              <a:ext cx="989484" cy="3548115"/>
            </a:xfrm>
            <a:prstGeom prst="rect">
              <a:avLst/>
            </a:prstGeom>
          </p:spPr>
        </p:pic>
      </p:grpSp>
      <p:grpSp>
        <p:nvGrpSpPr>
          <p:cNvPr id="97" name="Group 96">
            <a:extLst>
              <a:ext uri="{FF2B5EF4-FFF2-40B4-BE49-F238E27FC236}">
                <a16:creationId xmlns:a16="http://schemas.microsoft.com/office/drawing/2014/main" id="{E78C390E-1E98-AEAC-3491-68B82896471D}"/>
              </a:ext>
            </a:extLst>
          </p:cNvPr>
          <p:cNvGrpSpPr/>
          <p:nvPr/>
        </p:nvGrpSpPr>
        <p:grpSpPr>
          <a:xfrm>
            <a:off x="7388551" y="2730057"/>
            <a:ext cx="4114494" cy="3072949"/>
            <a:chOff x="7106901" y="2943714"/>
            <a:chExt cx="4375410" cy="3274818"/>
          </a:xfrm>
        </p:grpSpPr>
        <p:grpSp>
          <p:nvGrpSpPr>
            <p:cNvPr id="74" name="Group 73">
              <a:extLst>
                <a:ext uri="{FF2B5EF4-FFF2-40B4-BE49-F238E27FC236}">
                  <a16:creationId xmlns:a16="http://schemas.microsoft.com/office/drawing/2014/main" id="{41D8364A-12DE-A7B6-9593-6C327A314479}"/>
                </a:ext>
              </a:extLst>
            </p:cNvPr>
            <p:cNvGrpSpPr/>
            <p:nvPr/>
          </p:nvGrpSpPr>
          <p:grpSpPr>
            <a:xfrm>
              <a:off x="7106901" y="2943714"/>
              <a:ext cx="4375410" cy="3274818"/>
              <a:chOff x="1313851" y="1312337"/>
              <a:chExt cx="4375410" cy="3274818"/>
            </a:xfrm>
          </p:grpSpPr>
          <p:grpSp>
            <p:nvGrpSpPr>
              <p:cNvPr id="72" name="Group 71">
                <a:extLst>
                  <a:ext uri="{FF2B5EF4-FFF2-40B4-BE49-F238E27FC236}">
                    <a16:creationId xmlns:a16="http://schemas.microsoft.com/office/drawing/2014/main" id="{4A312D82-4C7F-2A27-5A05-37793AB21481}"/>
                  </a:ext>
                </a:extLst>
              </p:cNvPr>
              <p:cNvGrpSpPr/>
              <p:nvPr/>
            </p:nvGrpSpPr>
            <p:grpSpPr>
              <a:xfrm>
                <a:off x="1313851" y="1312337"/>
                <a:ext cx="4375410" cy="3274818"/>
                <a:chOff x="1566005" y="1322835"/>
                <a:chExt cx="4375410" cy="3274818"/>
              </a:xfrm>
            </p:grpSpPr>
            <p:pic>
              <p:nvPicPr>
                <p:cNvPr id="55" name="Picture 54">
                  <a:extLst>
                    <a:ext uri="{FF2B5EF4-FFF2-40B4-BE49-F238E27FC236}">
                      <a16:creationId xmlns:a16="http://schemas.microsoft.com/office/drawing/2014/main" id="{6BEB65D9-502A-7B66-4DD5-3C6D48FD9F45}"/>
                    </a:ext>
                  </a:extLst>
                </p:cNvPr>
                <p:cNvPicPr>
                  <a:picLocks noChangeAspect="1"/>
                </p:cNvPicPr>
                <p:nvPr/>
              </p:nvPicPr>
              <p:blipFill>
                <a:blip r:embed="rId10"/>
                <a:srcRect l="809" r="78912" b="27346"/>
                <a:stretch>
                  <a:fillRect/>
                </a:stretch>
              </p:blipFill>
              <p:spPr>
                <a:xfrm>
                  <a:off x="1646580" y="1322835"/>
                  <a:ext cx="1843434" cy="3151867"/>
                </a:xfrm>
                <a:prstGeom prst="rect">
                  <a:avLst/>
                </a:prstGeom>
              </p:spPr>
            </p:pic>
            <p:pic>
              <p:nvPicPr>
                <p:cNvPr id="57" name="Picture 56">
                  <a:extLst>
                    <a:ext uri="{FF2B5EF4-FFF2-40B4-BE49-F238E27FC236}">
                      <a16:creationId xmlns:a16="http://schemas.microsoft.com/office/drawing/2014/main" id="{7FBD24E7-AEA2-C7B6-755C-0065B6FAE535}"/>
                    </a:ext>
                  </a:extLst>
                </p:cNvPr>
                <p:cNvPicPr>
                  <a:picLocks noChangeAspect="1"/>
                </p:cNvPicPr>
                <p:nvPr/>
              </p:nvPicPr>
              <p:blipFill>
                <a:blip r:embed="rId10"/>
                <a:srcRect l="54516" r="38068" b="28527"/>
                <a:stretch>
                  <a:fillRect/>
                </a:stretch>
              </p:blipFill>
              <p:spPr>
                <a:xfrm>
                  <a:off x="3485725" y="1322836"/>
                  <a:ext cx="674195" cy="3100622"/>
                </a:xfrm>
                <a:prstGeom prst="rect">
                  <a:avLst/>
                </a:prstGeom>
              </p:spPr>
            </p:pic>
            <p:pic>
              <p:nvPicPr>
                <p:cNvPr id="58" name="Picture 57">
                  <a:extLst>
                    <a:ext uri="{FF2B5EF4-FFF2-40B4-BE49-F238E27FC236}">
                      <a16:creationId xmlns:a16="http://schemas.microsoft.com/office/drawing/2014/main" id="{FC7D1065-1548-426F-329B-F74218EA4DE5}"/>
                    </a:ext>
                  </a:extLst>
                </p:cNvPr>
                <p:cNvPicPr>
                  <a:picLocks noChangeAspect="1"/>
                </p:cNvPicPr>
                <p:nvPr/>
              </p:nvPicPr>
              <p:blipFill>
                <a:blip r:embed="rId10"/>
                <a:srcRect l="69297" r="21090" b="28527"/>
                <a:stretch>
                  <a:fillRect/>
                </a:stretch>
              </p:blipFill>
              <p:spPr>
                <a:xfrm>
                  <a:off x="4099235" y="1322835"/>
                  <a:ext cx="873903" cy="3100621"/>
                </a:xfrm>
                <a:prstGeom prst="rect">
                  <a:avLst/>
                </a:prstGeom>
              </p:spPr>
            </p:pic>
            <p:pic>
              <p:nvPicPr>
                <p:cNvPr id="59" name="Picture 58">
                  <a:extLst>
                    <a:ext uri="{FF2B5EF4-FFF2-40B4-BE49-F238E27FC236}">
                      <a16:creationId xmlns:a16="http://schemas.microsoft.com/office/drawing/2014/main" id="{9E3BBB85-4307-133B-7318-5725406B37E6}"/>
                    </a:ext>
                  </a:extLst>
                </p:cNvPr>
                <p:cNvPicPr>
                  <a:picLocks noChangeAspect="1"/>
                </p:cNvPicPr>
                <p:nvPr/>
              </p:nvPicPr>
              <p:blipFill>
                <a:blip r:embed="rId10"/>
                <a:srcRect l="85438" r="2010" b="27346"/>
                <a:stretch>
                  <a:fillRect/>
                </a:stretch>
              </p:blipFill>
              <p:spPr>
                <a:xfrm>
                  <a:off x="4800385" y="1322835"/>
                  <a:ext cx="1141030" cy="3151867"/>
                </a:xfrm>
                <a:prstGeom prst="rect">
                  <a:avLst/>
                </a:prstGeom>
              </p:spPr>
            </p:pic>
            <p:pic>
              <p:nvPicPr>
                <p:cNvPr id="60" name="Picture 59">
                  <a:extLst>
                    <a:ext uri="{FF2B5EF4-FFF2-40B4-BE49-F238E27FC236}">
                      <a16:creationId xmlns:a16="http://schemas.microsoft.com/office/drawing/2014/main" id="{69719D53-9BC2-1619-51BC-FB23F2B30248}"/>
                    </a:ext>
                  </a:extLst>
                </p:cNvPr>
                <p:cNvPicPr>
                  <a:picLocks noChangeAspect="1"/>
                </p:cNvPicPr>
                <p:nvPr/>
              </p:nvPicPr>
              <p:blipFill>
                <a:blip r:embed="rId10"/>
                <a:srcRect t="97364" r="54358" b="938"/>
                <a:stretch>
                  <a:fillRect/>
                </a:stretch>
              </p:blipFill>
              <p:spPr>
                <a:xfrm>
                  <a:off x="1566005" y="4429742"/>
                  <a:ext cx="4149093" cy="73678"/>
                </a:xfrm>
                <a:prstGeom prst="rect">
                  <a:avLst/>
                </a:prstGeom>
              </p:spPr>
            </p:pic>
            <p:pic>
              <p:nvPicPr>
                <p:cNvPr id="61" name="Picture 60">
                  <a:extLst>
                    <a:ext uri="{FF2B5EF4-FFF2-40B4-BE49-F238E27FC236}">
                      <a16:creationId xmlns:a16="http://schemas.microsoft.com/office/drawing/2014/main" id="{2AA1295C-D1DC-8924-8957-4E92B6DE2CA4}"/>
                    </a:ext>
                  </a:extLst>
                </p:cNvPr>
                <p:cNvPicPr>
                  <a:picLocks noChangeAspect="1"/>
                </p:cNvPicPr>
                <p:nvPr/>
              </p:nvPicPr>
              <p:blipFill>
                <a:blip r:embed="rId10"/>
                <a:srcRect l="85683" t="97364" r="2172" b="-1229"/>
                <a:stretch>
                  <a:fillRect/>
                </a:stretch>
              </p:blipFill>
              <p:spPr>
                <a:xfrm>
                  <a:off x="4823685" y="4429943"/>
                  <a:ext cx="1104030" cy="167710"/>
                </a:xfrm>
                <a:prstGeom prst="rect">
                  <a:avLst/>
                </a:prstGeom>
              </p:spPr>
            </p:pic>
            <p:grpSp>
              <p:nvGrpSpPr>
                <p:cNvPr id="71" name="Group 70">
                  <a:extLst>
                    <a:ext uri="{FF2B5EF4-FFF2-40B4-BE49-F238E27FC236}">
                      <a16:creationId xmlns:a16="http://schemas.microsoft.com/office/drawing/2014/main" id="{B21C5DBF-D817-B29A-07C3-8A87D5C9868D}"/>
                    </a:ext>
                  </a:extLst>
                </p:cNvPr>
                <p:cNvGrpSpPr/>
                <p:nvPr/>
              </p:nvGrpSpPr>
              <p:grpSpPr>
                <a:xfrm>
                  <a:off x="4982343" y="4182023"/>
                  <a:ext cx="421189" cy="224847"/>
                  <a:chOff x="4982343" y="4182023"/>
                  <a:chExt cx="421189" cy="224847"/>
                </a:xfrm>
              </p:grpSpPr>
              <p:pic>
                <p:nvPicPr>
                  <p:cNvPr id="64" name="Picture 63">
                    <a:extLst>
                      <a:ext uri="{FF2B5EF4-FFF2-40B4-BE49-F238E27FC236}">
                        <a16:creationId xmlns:a16="http://schemas.microsoft.com/office/drawing/2014/main" id="{27D32216-C07D-241C-8014-8F2903968894}"/>
                      </a:ext>
                    </a:extLst>
                  </p:cNvPr>
                  <p:cNvPicPr>
                    <a:picLocks noChangeAspect="1"/>
                  </p:cNvPicPr>
                  <p:nvPr/>
                </p:nvPicPr>
                <p:blipFill>
                  <a:blip r:embed="rId10"/>
                  <a:srcRect l="87692" t="9676" r="7988" b="86258"/>
                  <a:stretch>
                    <a:fillRect/>
                  </a:stretch>
                </p:blipFill>
                <p:spPr>
                  <a:xfrm>
                    <a:off x="4984138" y="4209052"/>
                    <a:ext cx="419394" cy="188415"/>
                  </a:xfrm>
                  <a:prstGeom prst="rect">
                    <a:avLst/>
                  </a:prstGeom>
                </p:spPr>
              </p:pic>
              <p:grpSp>
                <p:nvGrpSpPr>
                  <p:cNvPr id="69" name="Group 68">
                    <a:extLst>
                      <a:ext uri="{FF2B5EF4-FFF2-40B4-BE49-F238E27FC236}">
                        <a16:creationId xmlns:a16="http://schemas.microsoft.com/office/drawing/2014/main" id="{B0DC2742-0627-4029-68C4-F9A529DFA136}"/>
                      </a:ext>
                    </a:extLst>
                  </p:cNvPr>
                  <p:cNvGrpSpPr/>
                  <p:nvPr/>
                </p:nvGrpSpPr>
                <p:grpSpPr>
                  <a:xfrm>
                    <a:off x="4982343" y="4182023"/>
                    <a:ext cx="409435" cy="224847"/>
                    <a:chOff x="4744854" y="4181791"/>
                    <a:chExt cx="409435" cy="224847"/>
                  </a:xfrm>
                </p:grpSpPr>
                <p:sp>
                  <p:nvSpPr>
                    <p:cNvPr id="68" name="Rectangle 67">
                      <a:extLst>
                        <a:ext uri="{FF2B5EF4-FFF2-40B4-BE49-F238E27FC236}">
                          <a16:creationId xmlns:a16="http://schemas.microsoft.com/office/drawing/2014/main" id="{2ACCA393-7267-1453-EA84-1402B9D1E93E}"/>
                        </a:ext>
                      </a:extLst>
                    </p:cNvPr>
                    <p:cNvSpPr/>
                    <p:nvPr/>
                  </p:nvSpPr>
                  <p:spPr>
                    <a:xfrm>
                      <a:off x="4853212" y="4250142"/>
                      <a:ext cx="202370" cy="85336"/>
                    </a:xfrm>
                    <a:prstGeom prst="rect">
                      <a:avLst/>
                    </a:prstGeom>
                    <a:solidFill>
                      <a:srgbClr val="256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B24D3AD5-616C-B4E2-4151-2276ECB6D599}"/>
                        </a:ext>
                      </a:extLst>
                    </p:cNvPr>
                    <p:cNvSpPr txBox="1"/>
                    <p:nvPr/>
                  </p:nvSpPr>
                  <p:spPr>
                    <a:xfrm>
                      <a:off x="4744854" y="4181791"/>
                      <a:ext cx="409435" cy="2248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rPr>
                        <a:t>L3</a:t>
                      </a:r>
                    </a:p>
                  </p:txBody>
                </p:sp>
              </p:grpSp>
            </p:grpSp>
          </p:grpSp>
          <p:sp>
            <p:nvSpPr>
              <p:cNvPr id="73" name="TextBox 72">
                <a:extLst>
                  <a:ext uri="{FF2B5EF4-FFF2-40B4-BE49-F238E27FC236}">
                    <a16:creationId xmlns:a16="http://schemas.microsoft.com/office/drawing/2014/main" id="{994E0FAB-4884-CDA0-EF08-4F7321EF9A52}"/>
                  </a:ext>
                </a:extLst>
              </p:cNvPr>
              <p:cNvSpPr txBox="1"/>
              <p:nvPr/>
            </p:nvSpPr>
            <p:spPr>
              <a:xfrm>
                <a:off x="3435871" y="4185039"/>
                <a:ext cx="409435" cy="215444"/>
              </a:xfrm>
              <a:prstGeom prst="rect">
                <a:avLst/>
              </a:prstGeom>
              <a:solidFill>
                <a:srgbClr val="1C1C1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lumMod val="75000"/>
                      </a:srgbClr>
                    </a:solidFill>
                    <a:effectLst/>
                    <a:uLnTx/>
                    <a:uFillTx/>
                    <a:latin typeface="Calibri" panose="020F0502020204030204"/>
                    <a:ea typeface="+mn-ea"/>
                    <a:cs typeface="+mn-cs"/>
                  </a:rPr>
                  <a:t>NA</a:t>
                </a:r>
              </a:p>
            </p:txBody>
          </p:sp>
        </p:grpSp>
        <p:sp>
          <p:nvSpPr>
            <p:cNvPr id="96" name="Rectangle 95">
              <a:extLst>
                <a:ext uri="{FF2B5EF4-FFF2-40B4-BE49-F238E27FC236}">
                  <a16:creationId xmlns:a16="http://schemas.microsoft.com/office/drawing/2014/main" id="{2C7C33E3-E98C-3170-78DB-4AB6AE01FE1E}"/>
                </a:ext>
              </a:extLst>
            </p:cNvPr>
            <p:cNvSpPr/>
            <p:nvPr/>
          </p:nvSpPr>
          <p:spPr>
            <a:xfrm>
              <a:off x="8445870" y="5292436"/>
              <a:ext cx="783051" cy="154868"/>
            </a:xfrm>
            <a:prstGeom prst="rect">
              <a:avLst/>
            </a:prstGeom>
            <a:solidFill>
              <a:srgbClr val="1C1C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05" name="Picture 104">
            <a:extLst>
              <a:ext uri="{FF2B5EF4-FFF2-40B4-BE49-F238E27FC236}">
                <a16:creationId xmlns:a16="http://schemas.microsoft.com/office/drawing/2014/main" id="{46978942-1841-3FED-A5D0-1C5C624DCA76}"/>
              </a:ext>
            </a:extLst>
          </p:cNvPr>
          <p:cNvPicPr>
            <a:picLocks noChangeAspect="1"/>
          </p:cNvPicPr>
          <p:nvPr/>
        </p:nvPicPr>
        <p:blipFill>
          <a:blip r:embed="rId11">
            <a:extLst>
              <a:ext uri="{28A0092B-C50C-407E-A947-70E740481C1C}">
                <a14:useLocalDpi xmlns:a14="http://schemas.microsoft.com/office/drawing/2010/main" val="0"/>
              </a:ext>
            </a:extLst>
          </a:blip>
          <a:srcRect l="5559" t="27058" r="68686" b="26483"/>
          <a:stretch>
            <a:fillRect/>
          </a:stretch>
        </p:blipFill>
        <p:spPr>
          <a:xfrm>
            <a:off x="566126" y="5312268"/>
            <a:ext cx="898562" cy="904719"/>
          </a:xfrm>
          <a:prstGeom prst="rect">
            <a:avLst/>
          </a:prstGeom>
        </p:spPr>
      </p:pic>
      <p:pic>
        <p:nvPicPr>
          <p:cNvPr id="106" name="Picture 105">
            <a:extLst>
              <a:ext uri="{FF2B5EF4-FFF2-40B4-BE49-F238E27FC236}">
                <a16:creationId xmlns:a16="http://schemas.microsoft.com/office/drawing/2014/main" id="{2E687031-C2A4-BFD8-5E9E-ACC2D2DE5DA2}"/>
              </a:ext>
            </a:extLst>
          </p:cNvPr>
          <p:cNvPicPr>
            <a:picLocks noChangeAspect="1"/>
          </p:cNvPicPr>
          <p:nvPr/>
        </p:nvPicPr>
        <p:blipFill>
          <a:blip r:embed="rId11">
            <a:extLst>
              <a:ext uri="{28A0092B-C50C-407E-A947-70E740481C1C}">
                <a14:useLocalDpi xmlns:a14="http://schemas.microsoft.com/office/drawing/2010/main" val="0"/>
              </a:ext>
            </a:extLst>
          </a:blip>
          <a:srcRect l="37362" t="18045" r="37366" b="25510"/>
          <a:stretch>
            <a:fillRect/>
          </a:stretch>
        </p:blipFill>
        <p:spPr>
          <a:xfrm>
            <a:off x="573166" y="3944072"/>
            <a:ext cx="876433" cy="1092577"/>
          </a:xfrm>
          <a:prstGeom prst="rect">
            <a:avLst/>
          </a:prstGeom>
        </p:spPr>
      </p:pic>
      <p:pic>
        <p:nvPicPr>
          <p:cNvPr id="107" name="Picture 106">
            <a:extLst>
              <a:ext uri="{FF2B5EF4-FFF2-40B4-BE49-F238E27FC236}">
                <a16:creationId xmlns:a16="http://schemas.microsoft.com/office/drawing/2014/main" id="{B875F62E-4E3B-B570-7FA8-92745A8368CA}"/>
              </a:ext>
            </a:extLst>
          </p:cNvPr>
          <p:cNvPicPr>
            <a:picLocks noChangeAspect="1"/>
          </p:cNvPicPr>
          <p:nvPr/>
        </p:nvPicPr>
        <p:blipFill>
          <a:blip r:embed="rId11">
            <a:extLst>
              <a:ext uri="{28A0092B-C50C-407E-A947-70E740481C1C}">
                <a14:useLocalDpi xmlns:a14="http://schemas.microsoft.com/office/drawing/2010/main" val="0"/>
              </a:ext>
            </a:extLst>
          </a:blip>
          <a:srcRect l="69145" t="27598" r="5311" b="26278"/>
          <a:stretch>
            <a:fillRect/>
          </a:stretch>
        </p:blipFill>
        <p:spPr>
          <a:xfrm>
            <a:off x="544218" y="2820542"/>
            <a:ext cx="908903" cy="915999"/>
          </a:xfrm>
          <a:prstGeom prst="rect">
            <a:avLst/>
          </a:prstGeom>
        </p:spPr>
      </p:pic>
      <p:sp>
        <p:nvSpPr>
          <p:cNvPr id="108" name="object 3">
            <a:extLst>
              <a:ext uri="{FF2B5EF4-FFF2-40B4-BE49-F238E27FC236}">
                <a16:creationId xmlns:a16="http://schemas.microsoft.com/office/drawing/2014/main" id="{25A72223-D524-A077-55B8-3300013610BC}"/>
              </a:ext>
            </a:extLst>
          </p:cNvPr>
          <p:cNvSpPr txBox="1">
            <a:spLocks/>
          </p:cNvSpPr>
          <p:nvPr/>
        </p:nvSpPr>
        <p:spPr>
          <a:xfrm>
            <a:off x="639444" y="2099848"/>
            <a:ext cx="2045500" cy="289823"/>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Dubai Medium" panose="020B0603030403030204" pitchFamily="34" charset="-78"/>
                <a:ea typeface="+mj-ea"/>
                <a:cs typeface="Dubai Medium" panose="020B0603030403030204" pitchFamily="34" charset="-78"/>
              </a:rPr>
              <a:t>ICT Maturity</a:t>
            </a:r>
            <a:endParaRPr kumimoji="0" lang="en-US" sz="1800" b="1" i="0" u="none" strike="noStrike" kern="1200" cap="none" spc="-10" normalizeH="0" baseline="0" noProof="0" dirty="0">
              <a:ln>
                <a:noFill/>
              </a:ln>
              <a:solidFill>
                <a:srgbClr val="FFFFFF"/>
              </a:solidFill>
              <a:effectLst/>
              <a:uLnTx/>
              <a:uFillTx/>
              <a:latin typeface="Dubai Medium" panose="020B0603030403030204" pitchFamily="34" charset="-78"/>
              <a:ea typeface="+mj-ea"/>
              <a:cs typeface="Dubai Medium" panose="020B0603030403030204" pitchFamily="34" charset="-78"/>
            </a:endParaRPr>
          </a:p>
        </p:txBody>
      </p:sp>
      <p:sp>
        <p:nvSpPr>
          <p:cNvPr id="109" name="object 3">
            <a:extLst>
              <a:ext uri="{FF2B5EF4-FFF2-40B4-BE49-F238E27FC236}">
                <a16:creationId xmlns:a16="http://schemas.microsoft.com/office/drawing/2014/main" id="{13A19232-750E-92B3-6692-58E19D60A8D1}"/>
              </a:ext>
            </a:extLst>
          </p:cNvPr>
          <p:cNvSpPr txBox="1">
            <a:spLocks/>
          </p:cNvSpPr>
          <p:nvPr/>
        </p:nvSpPr>
        <p:spPr>
          <a:xfrm>
            <a:off x="6365801" y="2123608"/>
            <a:ext cx="2045500" cy="289823"/>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Dubai Medium" panose="020B0603030403030204" pitchFamily="34" charset="-78"/>
                <a:ea typeface="+mj-ea"/>
                <a:cs typeface="Dubai Medium" panose="020B0603030403030204" pitchFamily="34" charset="-78"/>
              </a:rPr>
              <a:t>Data Maturity</a:t>
            </a:r>
            <a:endParaRPr kumimoji="0" lang="en-US" sz="1800" b="1" i="0" u="none" strike="noStrike" kern="1200" cap="none" spc="-10" normalizeH="0" baseline="0" noProof="0" dirty="0">
              <a:ln>
                <a:noFill/>
              </a:ln>
              <a:solidFill>
                <a:srgbClr val="FFFFFF"/>
              </a:solidFill>
              <a:effectLst/>
              <a:uLnTx/>
              <a:uFillTx/>
              <a:latin typeface="Dubai Medium" panose="020B0603030403030204" pitchFamily="34" charset="-78"/>
              <a:ea typeface="+mj-ea"/>
              <a:cs typeface="Dubai Medium" panose="020B0603030403030204" pitchFamily="34" charset="-78"/>
            </a:endParaRPr>
          </a:p>
        </p:txBody>
      </p:sp>
      <p:pic>
        <p:nvPicPr>
          <p:cNvPr id="1026" name="Picture 2" descr="Donut Charts - Updated Percentages">
            <a:extLst>
              <a:ext uri="{FF2B5EF4-FFF2-40B4-BE49-F238E27FC236}">
                <a16:creationId xmlns:a16="http://schemas.microsoft.com/office/drawing/2014/main" id="{6FCEDD83-0B2F-BDA4-BEF2-7F21733318C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756" t="25429" r="69559" b="26692"/>
          <a:stretch>
            <a:fillRect/>
          </a:stretch>
        </p:blipFill>
        <p:spPr bwMode="auto">
          <a:xfrm>
            <a:off x="6404960" y="5257895"/>
            <a:ext cx="860927" cy="932135"/>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Donut Charts - Updated Percentages">
            <a:extLst>
              <a:ext uri="{FF2B5EF4-FFF2-40B4-BE49-F238E27FC236}">
                <a16:creationId xmlns:a16="http://schemas.microsoft.com/office/drawing/2014/main" id="{D2346227-F291-4D13-EDCF-B204599F10B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7409" t="25429" r="37702" b="26692"/>
          <a:stretch>
            <a:fillRect/>
          </a:stretch>
        </p:blipFill>
        <p:spPr bwMode="auto">
          <a:xfrm>
            <a:off x="6410777" y="4105261"/>
            <a:ext cx="867341" cy="931388"/>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descr="Donut Charts - Updated Percentages">
            <a:extLst>
              <a:ext uri="{FF2B5EF4-FFF2-40B4-BE49-F238E27FC236}">
                <a16:creationId xmlns:a16="http://schemas.microsoft.com/office/drawing/2014/main" id="{17400CAF-A06F-77CD-8B39-DB243E3EC22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8118" t="25429" r="5427" b="26692"/>
          <a:stretch>
            <a:fillRect/>
          </a:stretch>
        </p:blipFill>
        <p:spPr bwMode="auto">
          <a:xfrm>
            <a:off x="6366837" y="2786126"/>
            <a:ext cx="921906" cy="931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136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9FFD6-B8DE-0368-43D3-728E1C819879}"/>
            </a:ext>
          </a:extLst>
        </p:cNvPr>
        <p:cNvGrpSpPr/>
        <p:nvPr/>
      </p:nvGrpSpPr>
      <p:grpSpPr>
        <a:xfrm>
          <a:off x="0" y="0"/>
          <a:ext cx="0" cy="0"/>
          <a:chOff x="0" y="0"/>
          <a:chExt cx="0" cy="0"/>
        </a:xfrm>
      </p:grpSpPr>
      <p:sp>
        <p:nvSpPr>
          <p:cNvPr id="24" name="Rectangle: Rounded Corners 29">
            <a:extLst>
              <a:ext uri="{FF2B5EF4-FFF2-40B4-BE49-F238E27FC236}">
                <a16:creationId xmlns:a16="http://schemas.microsoft.com/office/drawing/2014/main" id="{C4BB7412-8009-1F23-3152-87C2A9A40910}"/>
              </a:ext>
            </a:extLst>
          </p:cNvPr>
          <p:cNvSpPr/>
          <p:nvPr/>
        </p:nvSpPr>
        <p:spPr>
          <a:xfrm>
            <a:off x="5686518" y="1475062"/>
            <a:ext cx="1796667" cy="1950368"/>
          </a:xfrm>
          <a:prstGeom prst="roundRect">
            <a:avLst>
              <a:gd name="adj" fmla="val 2911"/>
            </a:avLst>
          </a:prstGeom>
          <a:solidFill>
            <a:srgbClr val="8BE0D2">
              <a:alpha val="9103"/>
            </a:srgbClr>
          </a:solidFill>
          <a:ln>
            <a:solidFill>
              <a:schemeClr val="bg2">
                <a:lumMod val="1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Rounded Corners 29">
            <a:extLst>
              <a:ext uri="{FF2B5EF4-FFF2-40B4-BE49-F238E27FC236}">
                <a16:creationId xmlns:a16="http://schemas.microsoft.com/office/drawing/2014/main" id="{3DFD1AA1-7577-F348-1770-D96BF7B7EB23}"/>
              </a:ext>
            </a:extLst>
          </p:cNvPr>
          <p:cNvSpPr/>
          <p:nvPr/>
        </p:nvSpPr>
        <p:spPr>
          <a:xfrm>
            <a:off x="7616788" y="1478632"/>
            <a:ext cx="4396304" cy="3436211"/>
          </a:xfrm>
          <a:prstGeom prst="roundRect">
            <a:avLst>
              <a:gd name="adj" fmla="val 2911"/>
            </a:avLst>
          </a:prstGeom>
          <a:solidFill>
            <a:srgbClr val="8BE0D2">
              <a:alpha val="9103"/>
            </a:srgbClr>
          </a:solidFill>
          <a:ln>
            <a:solidFill>
              <a:schemeClr val="bg2">
                <a:lumMod val="10000"/>
                <a:alpha val="52549"/>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The project aims develop a corporate wide digital transformation strategy that shall define DEWA digital aspiration, key areas of action and the roadmap to achieve effective and value adding digital transformation across all divisions to support our stak">
            <a:extLst>
              <a:ext uri="{FF2B5EF4-FFF2-40B4-BE49-F238E27FC236}">
                <a16:creationId xmlns:a16="http://schemas.microsoft.com/office/drawing/2014/main" id="{53D50BE1-79FA-0DA3-79A2-EA577F21B939}"/>
              </a:ext>
            </a:extLst>
          </p:cNvPr>
          <p:cNvSpPr/>
          <p:nvPr/>
        </p:nvSpPr>
        <p:spPr>
          <a:xfrm>
            <a:off x="1145302" y="614450"/>
            <a:ext cx="10819286" cy="904053"/>
          </a:xfrm>
          <a:prstGeom prst="rect">
            <a:avLst/>
          </a:prstGeom>
          <a:noFill/>
          <a:ln w="12700">
            <a:miter lim="400000"/>
          </a:ln>
          <a:effectLst>
            <a:outerShdw blurRad="660400" dist="226044" dir="5400000" rotWithShape="0">
              <a:srgbClr val="000000">
                <a:alpha val="1815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marR="76200" algn="just">
              <a:lnSpc>
                <a:spcPct val="80000"/>
              </a:lnSpc>
              <a:defRPr sz="2700" spc="53">
                <a:latin typeface="Dubai Medium"/>
                <a:ea typeface="Dubai Medium"/>
                <a:cs typeface="Dubai Medium"/>
                <a:sym typeface="Dubai Medium"/>
              </a:defRPr>
            </a:lvl1pPr>
          </a:lstStyle>
          <a:p>
            <a:pPr marL="0" marR="76200" lvl="0" indent="0" algn="just" defTabSz="4572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53" normalizeH="0" baseline="0" noProof="0" dirty="0">
                <a:ln>
                  <a:noFill/>
                </a:ln>
                <a:solidFill>
                  <a:srgbClr val="FFFFFF"/>
                </a:solidFill>
                <a:effectLst/>
                <a:uLnTx/>
                <a:uFillTx/>
                <a:latin typeface="Dubai Medium"/>
                <a:cs typeface="Dubai Medium"/>
                <a:sym typeface="Dubai Medium"/>
              </a:rPr>
              <a:t>Artificial Intelligence</a:t>
            </a:r>
          </a:p>
        </p:txBody>
      </p:sp>
      <p:grpSp>
        <p:nvGrpSpPr>
          <p:cNvPr id="21" name="Group 20">
            <a:extLst>
              <a:ext uri="{FF2B5EF4-FFF2-40B4-BE49-F238E27FC236}">
                <a16:creationId xmlns:a16="http://schemas.microsoft.com/office/drawing/2014/main" id="{D536AEFA-C42D-39B8-F3B5-D795F78138AA}"/>
              </a:ext>
            </a:extLst>
          </p:cNvPr>
          <p:cNvGrpSpPr/>
          <p:nvPr/>
        </p:nvGrpSpPr>
        <p:grpSpPr>
          <a:xfrm>
            <a:off x="2118551" y="158229"/>
            <a:ext cx="7221229" cy="375846"/>
            <a:chOff x="1097061" y="158024"/>
            <a:chExt cx="7221229" cy="375846"/>
          </a:xfrm>
        </p:grpSpPr>
        <p:grpSp>
          <p:nvGrpSpPr>
            <p:cNvPr id="26" name="Group 25">
              <a:extLst>
                <a:ext uri="{FF2B5EF4-FFF2-40B4-BE49-F238E27FC236}">
                  <a16:creationId xmlns:a16="http://schemas.microsoft.com/office/drawing/2014/main" id="{89B75708-3A7B-6ABE-9E5D-373417F22EA9}"/>
                </a:ext>
              </a:extLst>
            </p:cNvPr>
            <p:cNvGrpSpPr/>
            <p:nvPr/>
          </p:nvGrpSpPr>
          <p:grpSpPr>
            <a:xfrm>
              <a:off x="3116677" y="158024"/>
              <a:ext cx="2637926" cy="375846"/>
              <a:chOff x="13338508" y="3004710"/>
              <a:chExt cx="2453443" cy="375846"/>
            </a:xfrm>
          </p:grpSpPr>
          <p:pic>
            <p:nvPicPr>
              <p:cNvPr id="66" name="Picture 65" descr="Icon&#10;&#10;Description automatically generated">
                <a:extLst>
                  <a:ext uri="{FF2B5EF4-FFF2-40B4-BE49-F238E27FC236}">
                    <a16:creationId xmlns:a16="http://schemas.microsoft.com/office/drawing/2014/main" id="{93D5FE3F-C64F-47C3-B616-F26644982B43}"/>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foregroundMark x1="60948" y1="26797" x2="60948" y2="26797"/>
                            <a14:foregroundMark x1="65033" y1="36438" x2="65033" y2="36438"/>
                            <a14:foregroundMark x1="59150" y1="49837" x2="59150" y2="49837"/>
                            <a14:foregroundMark x1="61111" y1="66503" x2="61111" y2="66503"/>
                            <a14:foregroundMark x1="62908" y1="75000" x2="62908" y2="75000"/>
                            <a14:backgroundMark x1="62745" y1="37908" x2="62745" y2="37908"/>
                          </a14:backgroundRemoval>
                        </a14:imgEffect>
                      </a14:imgLayer>
                    </a14:imgProps>
                  </a:ext>
                  <a:ext uri="{28A0092B-C50C-407E-A947-70E740481C1C}">
                    <a14:useLocalDpi xmlns:a14="http://schemas.microsoft.com/office/drawing/2010/main" val="0"/>
                  </a:ext>
                </a:extLst>
              </a:blip>
              <a:stretch>
                <a:fillRect/>
              </a:stretch>
            </p:blipFill>
            <p:spPr>
              <a:xfrm>
                <a:off x="13338508" y="3004710"/>
                <a:ext cx="376459" cy="375846"/>
              </a:xfrm>
              <a:prstGeom prst="rect">
                <a:avLst/>
              </a:prstGeom>
            </p:spPr>
          </p:pic>
          <p:sp>
            <p:nvSpPr>
              <p:cNvPr id="67" name="TextBox 66">
                <a:extLst>
                  <a:ext uri="{FF2B5EF4-FFF2-40B4-BE49-F238E27FC236}">
                    <a16:creationId xmlns:a16="http://schemas.microsoft.com/office/drawing/2014/main" id="{67649608-502B-19AC-1DFF-AA49B647A244}"/>
                  </a:ext>
                </a:extLst>
              </p:cNvPr>
              <p:cNvSpPr txBox="1"/>
              <p:nvPr/>
            </p:nvSpPr>
            <p:spPr>
              <a:xfrm>
                <a:off x="13692873" y="3063832"/>
                <a:ext cx="209907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Dubai" panose="020B0503030403030204" pitchFamily="34" charset="-78"/>
                    <a:ea typeface="+mn-ea"/>
                    <a:cs typeface="Dubai" panose="020B0503030403030204" pitchFamily="34" charset="-78"/>
                  </a:rPr>
                  <a:t>DIGITAL TRANSFORMATION</a:t>
                </a:r>
              </a:p>
            </p:txBody>
          </p:sp>
        </p:grpSp>
        <p:grpSp>
          <p:nvGrpSpPr>
            <p:cNvPr id="34" name="Group 33">
              <a:extLst>
                <a:ext uri="{FF2B5EF4-FFF2-40B4-BE49-F238E27FC236}">
                  <a16:creationId xmlns:a16="http://schemas.microsoft.com/office/drawing/2014/main" id="{D95E4094-AAEC-B79A-3914-9E1E3F7B58E3}"/>
                </a:ext>
              </a:extLst>
            </p:cNvPr>
            <p:cNvGrpSpPr/>
            <p:nvPr/>
          </p:nvGrpSpPr>
          <p:grpSpPr>
            <a:xfrm>
              <a:off x="6315147" y="180211"/>
              <a:ext cx="2003143" cy="325943"/>
              <a:chOff x="3605554" y="3277514"/>
              <a:chExt cx="1863054" cy="325943"/>
            </a:xfrm>
          </p:grpSpPr>
          <p:pic>
            <p:nvPicPr>
              <p:cNvPr id="46" name="Picture 45">
                <a:extLst>
                  <a:ext uri="{FF2B5EF4-FFF2-40B4-BE49-F238E27FC236}">
                    <a16:creationId xmlns:a16="http://schemas.microsoft.com/office/drawing/2014/main" id="{744DAC0D-A02B-E773-2A75-4413CDCD3ED1}"/>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backgroundRemoval t="8036" b="96429" l="6250" r="93750">
                            <a14:foregroundMark x1="6250" y1="42411" x2="6250" y2="42411"/>
                            <a14:foregroundMark x1="50000" y1="8036" x2="50000" y2="8036"/>
                            <a14:foregroundMark x1="94196" y1="41071" x2="94196" y2="41071"/>
                            <a14:foregroundMark x1="74554" y1="92411" x2="74554" y2="92411"/>
                            <a14:foregroundMark x1="22768" y1="94196" x2="22768" y2="94196"/>
                            <a14:foregroundMark x1="78125" y1="96429" x2="78125" y2="96429"/>
                          </a14:backgroundRemoval>
                        </a14:imgEffect>
                      </a14:imgLayer>
                    </a14:imgProps>
                  </a:ext>
                  <a:ext uri="{28A0092B-C50C-407E-A947-70E740481C1C}">
                    <a14:useLocalDpi xmlns:a14="http://schemas.microsoft.com/office/drawing/2010/main" val="0"/>
                  </a:ext>
                </a:extLst>
              </a:blip>
              <a:stretch>
                <a:fillRect/>
              </a:stretch>
            </p:blipFill>
            <p:spPr>
              <a:xfrm rot="10800000" flipV="1">
                <a:off x="3605554" y="3277514"/>
                <a:ext cx="325943" cy="325943"/>
              </a:xfrm>
              <a:prstGeom prst="rect">
                <a:avLst/>
              </a:prstGeom>
            </p:spPr>
          </p:pic>
          <p:sp>
            <p:nvSpPr>
              <p:cNvPr id="47" name="Rectangle 46">
                <a:extLst>
                  <a:ext uri="{FF2B5EF4-FFF2-40B4-BE49-F238E27FC236}">
                    <a16:creationId xmlns:a16="http://schemas.microsoft.com/office/drawing/2014/main" id="{46B04721-D954-8D1C-2D26-2B352FD37FB2}"/>
                  </a:ext>
                </a:extLst>
              </p:cNvPr>
              <p:cNvSpPr/>
              <p:nvPr/>
            </p:nvSpPr>
            <p:spPr>
              <a:xfrm>
                <a:off x="3928749" y="3323288"/>
                <a:ext cx="1539859"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FUTURE LEADERSHIP</a:t>
                </a:r>
              </a:p>
            </p:txBody>
          </p:sp>
        </p:grpSp>
        <p:grpSp>
          <p:nvGrpSpPr>
            <p:cNvPr id="39" name="Group 38">
              <a:extLst>
                <a:ext uri="{FF2B5EF4-FFF2-40B4-BE49-F238E27FC236}">
                  <a16:creationId xmlns:a16="http://schemas.microsoft.com/office/drawing/2014/main" id="{9F1F94A8-2EB1-FA46-13FA-0ABFA4BF1C28}"/>
                </a:ext>
              </a:extLst>
            </p:cNvPr>
            <p:cNvGrpSpPr/>
            <p:nvPr/>
          </p:nvGrpSpPr>
          <p:grpSpPr>
            <a:xfrm>
              <a:off x="1097061" y="173304"/>
              <a:ext cx="1487794" cy="316757"/>
              <a:chOff x="13200596" y="-1743353"/>
              <a:chExt cx="1383746" cy="316757"/>
            </a:xfrm>
          </p:grpSpPr>
          <p:sp>
            <p:nvSpPr>
              <p:cNvPr id="41" name="TextBox 40">
                <a:extLst>
                  <a:ext uri="{FF2B5EF4-FFF2-40B4-BE49-F238E27FC236}">
                    <a16:creationId xmlns:a16="http://schemas.microsoft.com/office/drawing/2014/main" id="{EF4E737A-62D6-A735-D979-71DDCF82A631}"/>
                  </a:ext>
                </a:extLst>
              </p:cNvPr>
              <p:cNvSpPr txBox="1"/>
              <p:nvPr/>
            </p:nvSpPr>
            <p:spPr>
              <a:xfrm>
                <a:off x="13532222" y="-1703595"/>
                <a:ext cx="105212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HIGHLIGHTS </a:t>
                </a:r>
              </a:p>
            </p:txBody>
          </p:sp>
          <p:pic>
            <p:nvPicPr>
              <p:cNvPr id="44" name="Picture 43" descr="A picture containing icon&#10;&#10;Description automatically generated">
                <a:extLst>
                  <a:ext uri="{FF2B5EF4-FFF2-40B4-BE49-F238E27FC236}">
                    <a16:creationId xmlns:a16="http://schemas.microsoft.com/office/drawing/2014/main" id="{F96C1649-3D91-BB76-6C44-1FBF28466600}"/>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1429" b="94184" l="4022" r="96957">
                            <a14:foregroundMark x1="23913" y1="2857" x2="23913" y2="2857"/>
                            <a14:foregroundMark x1="21522" y1="1429" x2="21522" y2="1429"/>
                            <a14:foregroundMark x1="4239" y1="7347" x2="4239" y2="7347"/>
                            <a14:foregroundMark x1="97065" y1="8776" x2="97065" y2="8776"/>
                            <a14:foregroundMark x1="25543" y1="94184" x2="25543" y2="94184"/>
                            <a14:foregroundMark x1="32065" y1="87041" x2="32065" y2="87041"/>
                            <a14:backgroundMark x1="33043" y1="16327" x2="33043" y2="16327"/>
                          </a14:backgroundRemoval>
                        </a14:imgEffect>
                      </a14:imgLayer>
                    </a14:imgProps>
                  </a:ext>
                  <a:ext uri="{28A0092B-C50C-407E-A947-70E740481C1C}">
                    <a14:useLocalDpi xmlns:a14="http://schemas.microsoft.com/office/drawing/2010/main" val="0"/>
                  </a:ext>
                </a:extLst>
              </a:blip>
              <a:stretch>
                <a:fillRect/>
              </a:stretch>
            </p:blipFill>
            <p:spPr>
              <a:xfrm>
                <a:off x="13200596" y="-1743353"/>
                <a:ext cx="294692" cy="313911"/>
              </a:xfrm>
              <a:prstGeom prst="rect">
                <a:avLst/>
              </a:prstGeom>
            </p:spPr>
          </p:pic>
        </p:grpSp>
      </p:grpSp>
      <p:sp>
        <p:nvSpPr>
          <p:cNvPr id="51" name="Oval 50">
            <a:extLst>
              <a:ext uri="{FF2B5EF4-FFF2-40B4-BE49-F238E27FC236}">
                <a16:creationId xmlns:a16="http://schemas.microsoft.com/office/drawing/2014/main" id="{7194ECEE-8400-3C2D-F63C-824C91DECD3D}"/>
              </a:ext>
            </a:extLst>
          </p:cNvPr>
          <p:cNvSpPr/>
          <p:nvPr/>
        </p:nvSpPr>
        <p:spPr>
          <a:xfrm>
            <a:off x="283729" y="645363"/>
            <a:ext cx="770599" cy="7705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6" name="Picture 55">
            <a:extLst>
              <a:ext uri="{FF2B5EF4-FFF2-40B4-BE49-F238E27FC236}">
                <a16:creationId xmlns:a16="http://schemas.microsoft.com/office/drawing/2014/main" id="{E3A29CC4-EB2B-7785-755C-4E53E0505178}"/>
              </a:ext>
            </a:extLst>
          </p:cNvPr>
          <p:cNvPicPr>
            <a:picLocks noChangeAspect="1"/>
          </p:cNvPicPr>
          <p:nvPr/>
        </p:nvPicPr>
        <p:blipFill>
          <a:blip r:embed="rId9"/>
          <a:stretch>
            <a:fillRect/>
          </a:stretch>
        </p:blipFill>
        <p:spPr>
          <a:xfrm>
            <a:off x="305333" y="493493"/>
            <a:ext cx="727390" cy="1028089"/>
          </a:xfrm>
          <a:prstGeom prst="rect">
            <a:avLst/>
          </a:prstGeom>
        </p:spPr>
      </p:pic>
      <p:sp>
        <p:nvSpPr>
          <p:cNvPr id="9" name="TextBox 8">
            <a:extLst>
              <a:ext uri="{FF2B5EF4-FFF2-40B4-BE49-F238E27FC236}">
                <a16:creationId xmlns:a16="http://schemas.microsoft.com/office/drawing/2014/main" id="{97B295B0-7ECD-A5C0-0257-CD90A97EC1E0}"/>
              </a:ext>
            </a:extLst>
          </p:cNvPr>
          <p:cNvSpPr txBox="1"/>
          <p:nvPr/>
        </p:nvSpPr>
        <p:spPr>
          <a:xfrm>
            <a:off x="7496548" y="5007343"/>
            <a:ext cx="45457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BE1D2"/>
                </a:solidFill>
                <a:effectLst/>
                <a:uLnTx/>
                <a:uFillTx/>
                <a:latin typeface="Helvetica Neue light"/>
                <a:ea typeface="+mn-ea"/>
                <a:cs typeface="Dubai" panose="020B0503030403030204" pitchFamily="34" charset="-78"/>
              </a:rPr>
              <a:t>AI Adoption with Digital DEWA</a:t>
            </a:r>
            <a:endParaRPr kumimoji="0" lang="en-US" sz="1400" b="1" i="0" u="none" strike="noStrike" kern="1200" cap="none" spc="0" normalizeH="0" baseline="0" noProof="0" dirty="0">
              <a:ln>
                <a:noFill/>
              </a:ln>
              <a:solidFill>
                <a:srgbClr val="8BE1D2"/>
              </a:solidFill>
              <a:effectLst/>
              <a:uLnTx/>
              <a:uFillTx/>
              <a:latin typeface="Dubai" panose="020B0503030403030204" pitchFamily="34" charset="-78"/>
              <a:ea typeface="+mn-ea"/>
              <a:cs typeface="Dubai" panose="020B0503030403030204" pitchFamily="34" charset="-78"/>
            </a:endParaRPr>
          </a:p>
        </p:txBody>
      </p:sp>
      <p:sp>
        <p:nvSpPr>
          <p:cNvPr id="11" name="Rectangle: Rounded Corners 29">
            <a:extLst>
              <a:ext uri="{FF2B5EF4-FFF2-40B4-BE49-F238E27FC236}">
                <a16:creationId xmlns:a16="http://schemas.microsoft.com/office/drawing/2014/main" id="{32775D17-D966-6D8E-110D-0FA87B8BE5BF}"/>
              </a:ext>
            </a:extLst>
          </p:cNvPr>
          <p:cNvSpPr/>
          <p:nvPr/>
        </p:nvSpPr>
        <p:spPr>
          <a:xfrm>
            <a:off x="64141" y="1478633"/>
            <a:ext cx="5532297" cy="1950368"/>
          </a:xfrm>
          <a:prstGeom prst="roundRect">
            <a:avLst>
              <a:gd name="adj" fmla="val 2911"/>
            </a:avLst>
          </a:prstGeom>
          <a:solidFill>
            <a:srgbClr val="8BE0D2">
              <a:alpha val="9103"/>
            </a:srgbClr>
          </a:solidFill>
          <a:ln>
            <a:solidFill>
              <a:schemeClr val="bg2">
                <a:lumMod val="1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6B663C7-AAC2-72A0-82F1-142A85802450}"/>
              </a:ext>
            </a:extLst>
          </p:cNvPr>
          <p:cNvSpPr txBox="1"/>
          <p:nvPr/>
        </p:nvSpPr>
        <p:spPr>
          <a:xfrm>
            <a:off x="5731737" y="1312269"/>
            <a:ext cx="5771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ECCB4">
                    <a:lumMod val="60000"/>
                    <a:lumOff val="40000"/>
                  </a:srgbClr>
                </a:solidFill>
                <a:effectLst/>
                <a:uLnTx/>
                <a:uFillTx/>
                <a:latin typeface="Dubai" panose="020B0503030403030204" pitchFamily="34" charset="-78"/>
                <a:ea typeface="+mn-ea"/>
                <a:cs typeface="Dubai" panose="020B0503030403030204" pitchFamily="34" charset="-78"/>
              </a:rPr>
              <a:t> </a:t>
            </a:r>
            <a:r>
              <a:rPr kumimoji="0" lang="en-US" sz="1800" b="1" i="0" u="none" strike="noStrike" kern="1200" cap="none" spc="0" normalizeH="0" baseline="0" noProof="0" dirty="0">
                <a:ln>
                  <a:noFill/>
                </a:ln>
                <a:solidFill>
                  <a:srgbClr val="3ECCB4">
                    <a:lumMod val="60000"/>
                    <a:lumOff val="40000"/>
                  </a:srgbClr>
                </a:solidFill>
                <a:effectLst/>
                <a:uLnTx/>
                <a:uFillTx/>
                <a:latin typeface="Helvetica Neue light"/>
                <a:ea typeface="+mn-ea"/>
                <a:cs typeface="Dubai" panose="020B0503030403030204" pitchFamily="34" charset="-78"/>
              </a:rPr>
              <a:t>122</a:t>
            </a:r>
          </a:p>
        </p:txBody>
      </p:sp>
      <p:sp>
        <p:nvSpPr>
          <p:cNvPr id="22" name="TextBox 21">
            <a:extLst>
              <a:ext uri="{FF2B5EF4-FFF2-40B4-BE49-F238E27FC236}">
                <a16:creationId xmlns:a16="http://schemas.microsoft.com/office/drawing/2014/main" id="{51C8C311-BEFD-1D03-7BC3-BD23075DE3F6}"/>
              </a:ext>
            </a:extLst>
          </p:cNvPr>
          <p:cNvSpPr txBox="1"/>
          <p:nvPr/>
        </p:nvSpPr>
        <p:spPr>
          <a:xfrm>
            <a:off x="6181898" y="1594515"/>
            <a:ext cx="1484013" cy="4924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sym typeface="Dubai Medium"/>
              </a:rPr>
              <a:t>Divisional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sym typeface="Dubai Medium"/>
              </a:rPr>
              <a:t>AI Champions</a:t>
            </a:r>
          </a:p>
        </p:txBody>
      </p:sp>
      <p:sp>
        <p:nvSpPr>
          <p:cNvPr id="62" name="TextBox 61">
            <a:extLst>
              <a:ext uri="{FF2B5EF4-FFF2-40B4-BE49-F238E27FC236}">
                <a16:creationId xmlns:a16="http://schemas.microsoft.com/office/drawing/2014/main" id="{2027275D-980B-332F-DB76-E8494E2EE87F}"/>
              </a:ext>
            </a:extLst>
          </p:cNvPr>
          <p:cNvSpPr txBox="1"/>
          <p:nvPr/>
        </p:nvSpPr>
        <p:spPr>
          <a:xfrm>
            <a:off x="2639096" y="2373327"/>
            <a:ext cx="1256309"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E" sz="1600" b="1" i="0" u="none" strike="noStrike" kern="1200" cap="none" spc="0" normalizeH="0" baseline="0" noProof="0" dirty="0">
                <a:ln>
                  <a:noFill/>
                </a:ln>
                <a:solidFill>
                  <a:srgbClr val="8BE1D2"/>
                </a:solidFill>
                <a:effectLst/>
                <a:uLnTx/>
                <a:uFillTx/>
                <a:latin typeface="Helvetica Neue light"/>
                <a:ea typeface="+mn-ea"/>
                <a:cs typeface="+mn-cs"/>
              </a:rPr>
              <a:t>+162,000</a:t>
            </a:r>
            <a:endParaRPr kumimoji="0" lang="en-AE" sz="1600" b="1" i="0" u="none" strike="noStrike" kern="1200" cap="none" spc="0" normalizeH="0" baseline="0" noProof="0" dirty="0">
              <a:ln>
                <a:noFill/>
              </a:ln>
              <a:solidFill>
                <a:srgbClr val="FFFFFF">
                  <a:lumMod val="95000"/>
                </a:srgbClr>
              </a:solidFill>
              <a:effectLst/>
              <a:uLnTx/>
              <a:uFillTx/>
              <a:latin typeface="Helvetica Neue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E" sz="1300" b="0" i="0" u="none" strike="noStrike" kern="1200" cap="none" spc="0" normalizeH="0" baseline="0" noProof="0" dirty="0">
                <a:ln>
                  <a:noFill/>
                </a:ln>
                <a:solidFill>
                  <a:srgbClr val="FFFFFF"/>
                </a:solidFill>
                <a:effectLst/>
                <a:uLnTx/>
                <a:uFillTx/>
                <a:latin typeface="Calibri" panose="020F0502020204030204"/>
                <a:ea typeface="+mn-ea"/>
                <a:cs typeface="+mn-cs"/>
              </a:rPr>
              <a:t>Total S</a:t>
            </a: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a</a:t>
            </a:r>
            <a:r>
              <a:rPr kumimoji="0" lang="en-AE" sz="1300" b="0" i="0" u="none" strike="noStrike" kern="1200" cap="none" spc="0" normalizeH="0" baseline="0" noProof="0" dirty="0">
                <a:ln>
                  <a:noFill/>
                </a:ln>
                <a:solidFill>
                  <a:srgbClr val="FFFFFF"/>
                </a:solidFill>
                <a:effectLst/>
                <a:uLnTx/>
                <a:uFillTx/>
                <a:latin typeface="Calibri" panose="020F0502020204030204"/>
                <a:ea typeface="+mn-ea"/>
                <a:cs typeface="+mn-cs"/>
              </a:rPr>
              <a:t>ved Hours</a:t>
            </a:r>
          </a:p>
        </p:txBody>
      </p:sp>
      <p:pic>
        <p:nvPicPr>
          <p:cNvPr id="70" name="Picture 69" descr="A rainbow colored logo on a black background&#10;&#10;AI-generated content may be incorrect.">
            <a:extLst>
              <a:ext uri="{FF2B5EF4-FFF2-40B4-BE49-F238E27FC236}">
                <a16:creationId xmlns:a16="http://schemas.microsoft.com/office/drawing/2014/main" id="{9F4C7BA7-243B-64AA-09D3-7DD695818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5203" y="1659585"/>
            <a:ext cx="473201" cy="411480"/>
          </a:xfrm>
          <a:prstGeom prst="rect">
            <a:avLst/>
          </a:prstGeom>
        </p:spPr>
      </p:pic>
      <p:sp>
        <p:nvSpPr>
          <p:cNvPr id="71" name="TextBox 70">
            <a:extLst>
              <a:ext uri="{FF2B5EF4-FFF2-40B4-BE49-F238E27FC236}">
                <a16:creationId xmlns:a16="http://schemas.microsoft.com/office/drawing/2014/main" id="{1AF014D7-CD8D-AB9C-5C70-59E60820B1B5}"/>
              </a:ext>
            </a:extLst>
          </p:cNvPr>
          <p:cNvSpPr txBox="1"/>
          <p:nvPr/>
        </p:nvSpPr>
        <p:spPr>
          <a:xfrm>
            <a:off x="820955" y="1632843"/>
            <a:ext cx="2362479" cy="53860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E" sz="1600" b="1" i="0" u="none" strike="noStrike" kern="1200" cap="none" spc="0" normalizeH="0" baseline="0" noProof="0" dirty="0">
                <a:ln>
                  <a:noFill/>
                </a:ln>
                <a:solidFill>
                  <a:srgbClr val="8BE1D2"/>
                </a:solidFill>
                <a:effectLst/>
                <a:uLnTx/>
                <a:uFillTx/>
                <a:latin typeface="Helvetica Neue light"/>
                <a:ea typeface="+mn-ea"/>
                <a:cs typeface="Dubai" panose="020B0503030403030204" pitchFamily="34" charset="-78"/>
              </a:rPr>
              <a:t>95.29%</a:t>
            </a:r>
            <a:br>
              <a:rPr kumimoji="0" lang="en-AE" sz="1400" b="1" i="0" u="none" strike="noStrike" kern="1200" cap="none" spc="0" normalizeH="0" baseline="0" noProof="0" dirty="0">
                <a:ln>
                  <a:noFill/>
                </a:ln>
                <a:solidFill>
                  <a:srgbClr val="8BE1D2"/>
                </a:solidFill>
                <a:effectLst/>
                <a:uLnTx/>
                <a:uFillTx/>
                <a:latin typeface="Helvetica Neue light"/>
                <a:ea typeface="+mn-ea"/>
                <a:cs typeface="+mn-cs"/>
              </a:rPr>
            </a:br>
            <a:r>
              <a:rPr kumimoji="0" lang="en-AE" sz="1300" b="0" i="0" u="none" strike="noStrike" kern="1200" cap="none" spc="0" normalizeH="0" baseline="0" noProof="0" dirty="0">
                <a:ln>
                  <a:noFill/>
                </a:ln>
                <a:solidFill>
                  <a:srgbClr val="FFFFFF"/>
                </a:solidFill>
                <a:effectLst/>
                <a:uLnTx/>
                <a:uFillTx/>
                <a:latin typeface="Calibri" panose="020F0502020204030204"/>
                <a:ea typeface="+mn-ea"/>
                <a:cs typeface="+mn-cs"/>
              </a:rPr>
              <a:t>Adoption Rate</a:t>
            </a:r>
          </a:p>
        </p:txBody>
      </p:sp>
      <p:sp>
        <p:nvSpPr>
          <p:cNvPr id="5" name="TextBox 4">
            <a:extLst>
              <a:ext uri="{FF2B5EF4-FFF2-40B4-BE49-F238E27FC236}">
                <a16:creationId xmlns:a16="http://schemas.microsoft.com/office/drawing/2014/main" id="{C5A8978F-6DCC-BDC8-7A98-064601E02BBE}"/>
              </a:ext>
            </a:extLst>
          </p:cNvPr>
          <p:cNvSpPr txBox="1"/>
          <p:nvPr/>
        </p:nvSpPr>
        <p:spPr>
          <a:xfrm>
            <a:off x="7604237" y="3380684"/>
            <a:ext cx="2160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8BE1D2"/>
                </a:solidFill>
                <a:effectLst/>
                <a:uLnTx/>
                <a:uFillTx/>
                <a:latin typeface="Helvetica Neue light"/>
                <a:ea typeface="+mn-ea"/>
                <a:cs typeface="Dubai" panose="020B0503030403030204" pitchFamily="34" charset="-78"/>
              </a:rPr>
              <a:t>Change Management Waves</a:t>
            </a:r>
          </a:p>
        </p:txBody>
      </p:sp>
      <p:pic>
        <p:nvPicPr>
          <p:cNvPr id="74" name="Picture 73" descr="A screenshot of a computer&#10;&#10;AI-generated content may be incorrect.">
            <a:extLst>
              <a:ext uri="{FF2B5EF4-FFF2-40B4-BE49-F238E27FC236}">
                <a16:creationId xmlns:a16="http://schemas.microsoft.com/office/drawing/2014/main" id="{4FD1BBEF-54DA-57C0-10DA-3497B0E4264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67180" y="1567930"/>
            <a:ext cx="4139429" cy="1725166"/>
          </a:xfrm>
          <a:prstGeom prst="roundRect">
            <a:avLst>
              <a:gd name="adj" fmla="val 4605"/>
            </a:avLst>
          </a:prstGeom>
        </p:spPr>
      </p:pic>
      <p:sp>
        <p:nvSpPr>
          <p:cNvPr id="12" name="TextBox 11">
            <a:extLst>
              <a:ext uri="{FF2B5EF4-FFF2-40B4-BE49-F238E27FC236}">
                <a16:creationId xmlns:a16="http://schemas.microsoft.com/office/drawing/2014/main" id="{29C80D2F-C7F1-C69D-6428-9C75F7DA02D1}"/>
              </a:ext>
            </a:extLst>
          </p:cNvPr>
          <p:cNvSpPr txBox="1"/>
          <p:nvPr/>
        </p:nvSpPr>
        <p:spPr>
          <a:xfrm>
            <a:off x="5643367" y="2917565"/>
            <a:ext cx="6218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ECCB4">
                    <a:lumMod val="60000"/>
                    <a:lumOff val="40000"/>
                  </a:srgbClr>
                </a:solidFill>
                <a:effectLst/>
                <a:uLnTx/>
                <a:uFillTx/>
                <a:latin typeface="Helvetica Neue light"/>
                <a:ea typeface="+mn-ea"/>
                <a:cs typeface="Dubai" panose="020B0503030403030204" pitchFamily="34" charset="-78"/>
              </a:rPr>
              <a:t>+12</a:t>
            </a:r>
          </a:p>
        </p:txBody>
      </p:sp>
      <p:sp>
        <p:nvSpPr>
          <p:cNvPr id="13" name="TextBox 12">
            <a:extLst>
              <a:ext uri="{FF2B5EF4-FFF2-40B4-BE49-F238E27FC236}">
                <a16:creationId xmlns:a16="http://schemas.microsoft.com/office/drawing/2014/main" id="{B6904118-5651-9AC4-BB60-8C4220DC85D9}"/>
              </a:ext>
            </a:extLst>
          </p:cNvPr>
          <p:cNvSpPr txBox="1"/>
          <p:nvPr/>
        </p:nvSpPr>
        <p:spPr>
          <a:xfrm>
            <a:off x="6134484" y="2930311"/>
            <a:ext cx="1440121" cy="29238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sym typeface="Dubai Medium"/>
              </a:rPr>
              <a:t>AICC Dashboards</a:t>
            </a:r>
          </a:p>
        </p:txBody>
      </p:sp>
      <p:sp>
        <p:nvSpPr>
          <p:cNvPr id="15" name="TextBox 14">
            <a:extLst>
              <a:ext uri="{FF2B5EF4-FFF2-40B4-BE49-F238E27FC236}">
                <a16:creationId xmlns:a16="http://schemas.microsoft.com/office/drawing/2014/main" id="{7824FC99-5B19-66F2-8BFE-63C772B7F03B}"/>
              </a:ext>
            </a:extLst>
          </p:cNvPr>
          <p:cNvSpPr txBox="1"/>
          <p:nvPr/>
        </p:nvSpPr>
        <p:spPr>
          <a:xfrm>
            <a:off x="5645966" y="2301469"/>
            <a:ext cx="6218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ECCB4">
                    <a:lumMod val="60000"/>
                    <a:lumOff val="40000"/>
                  </a:srgbClr>
                </a:solidFill>
                <a:effectLst/>
                <a:uLnTx/>
                <a:uFillTx/>
                <a:latin typeface="Dubai" panose="020B0503030403030204" pitchFamily="34" charset="-78"/>
                <a:ea typeface="+mn-ea"/>
                <a:cs typeface="Dubai" panose="020B0503030403030204" pitchFamily="34" charset="-78"/>
              </a:rPr>
              <a:t> </a:t>
            </a:r>
            <a:r>
              <a:rPr kumimoji="0" lang="en-US" sz="1800" b="1" i="0" u="none" strike="noStrike" kern="1200" cap="none" spc="0" normalizeH="0" baseline="0" noProof="0" dirty="0">
                <a:ln>
                  <a:noFill/>
                </a:ln>
                <a:solidFill>
                  <a:srgbClr val="3ECCB4">
                    <a:lumMod val="60000"/>
                    <a:lumOff val="40000"/>
                  </a:srgbClr>
                </a:solidFill>
                <a:effectLst/>
                <a:uLnTx/>
                <a:uFillTx/>
                <a:latin typeface="Helvetica Neue light"/>
                <a:ea typeface="+mn-ea"/>
                <a:cs typeface="Dubai" panose="020B0503030403030204" pitchFamily="34" charset="-78"/>
              </a:rPr>
              <a:t>247</a:t>
            </a:r>
          </a:p>
        </p:txBody>
      </p:sp>
      <p:sp>
        <p:nvSpPr>
          <p:cNvPr id="16" name="TextBox 15">
            <a:extLst>
              <a:ext uri="{FF2B5EF4-FFF2-40B4-BE49-F238E27FC236}">
                <a16:creationId xmlns:a16="http://schemas.microsoft.com/office/drawing/2014/main" id="{94C463AC-DD20-CB41-BC92-702A7DDB2C14}"/>
              </a:ext>
            </a:extLst>
          </p:cNvPr>
          <p:cNvSpPr txBox="1"/>
          <p:nvPr/>
        </p:nvSpPr>
        <p:spPr>
          <a:xfrm>
            <a:off x="6181898" y="2295311"/>
            <a:ext cx="1178609" cy="4924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sym typeface="Dubai Medium"/>
              </a:rPr>
              <a:t>Divisional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sym typeface="Dubai Medium"/>
              </a:rPr>
              <a:t>AI Enablers</a:t>
            </a:r>
          </a:p>
        </p:txBody>
      </p:sp>
      <p:sp>
        <p:nvSpPr>
          <p:cNvPr id="17" name="Rectangle 16">
            <a:extLst>
              <a:ext uri="{FF2B5EF4-FFF2-40B4-BE49-F238E27FC236}">
                <a16:creationId xmlns:a16="http://schemas.microsoft.com/office/drawing/2014/main" id="{FF77C832-798B-BE9B-FAB4-F55B70CF1C78}"/>
              </a:ext>
            </a:extLst>
          </p:cNvPr>
          <p:cNvSpPr/>
          <p:nvPr/>
        </p:nvSpPr>
        <p:spPr>
          <a:xfrm>
            <a:off x="11574859" y="1831348"/>
            <a:ext cx="241300" cy="68636"/>
          </a:xfrm>
          <a:prstGeom prst="rect">
            <a:avLst/>
          </a:prstGeom>
          <a:solidFill>
            <a:srgbClr val="DEE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CDF34AF-8F88-E6E3-96E6-B7802DF7A8E6}"/>
              </a:ext>
            </a:extLst>
          </p:cNvPr>
          <p:cNvSpPr txBox="1"/>
          <p:nvPr/>
        </p:nvSpPr>
        <p:spPr>
          <a:xfrm>
            <a:off x="11508581" y="1768626"/>
            <a:ext cx="369094"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5E5E5E"/>
                </a:solidFill>
                <a:effectLst/>
                <a:uLnTx/>
                <a:uFillTx/>
                <a:latin typeface="Calibri" panose="020F0502020204030204"/>
                <a:ea typeface="+mn-ea"/>
                <a:cs typeface="+mn-cs"/>
              </a:rPr>
              <a:t>8,621</a:t>
            </a:r>
            <a:endParaRPr kumimoji="0" lang="en-US" sz="800" b="1" i="0" u="none" strike="noStrike" kern="1200" cap="none" spc="0" normalizeH="0" baseline="0" noProof="0" dirty="0">
              <a:ln>
                <a:noFill/>
              </a:ln>
              <a:solidFill>
                <a:srgbClr val="5E5E5E"/>
              </a:solidFill>
              <a:effectLst/>
              <a:uLnTx/>
              <a:uFillTx/>
              <a:latin typeface="Calibri" panose="020F0502020204030204"/>
              <a:ea typeface="+mn-ea"/>
              <a:cs typeface="+mn-cs"/>
            </a:endParaRPr>
          </a:p>
        </p:txBody>
      </p:sp>
      <p:graphicFrame>
        <p:nvGraphicFramePr>
          <p:cNvPr id="18" name="Table 17">
            <a:extLst>
              <a:ext uri="{FF2B5EF4-FFF2-40B4-BE49-F238E27FC236}">
                <a16:creationId xmlns:a16="http://schemas.microsoft.com/office/drawing/2014/main" id="{F9B33F03-46D7-C0F2-7ED9-0B9F46B59631}"/>
              </a:ext>
            </a:extLst>
          </p:cNvPr>
          <p:cNvGraphicFramePr>
            <a:graphicFrameLocks noGrp="1"/>
          </p:cNvGraphicFramePr>
          <p:nvPr/>
        </p:nvGraphicFramePr>
        <p:xfrm>
          <a:off x="7684793" y="3618574"/>
          <a:ext cx="1671685" cy="1143000"/>
        </p:xfrm>
        <a:graphic>
          <a:graphicData uri="http://schemas.openxmlformats.org/drawingml/2006/table">
            <a:tbl>
              <a:tblPr firstRow="1" bandRow="1">
                <a:tableStyleId>{5C22544A-7EE6-4342-B048-85BDC9FD1C3A}</a:tableStyleId>
              </a:tblPr>
              <a:tblGrid>
                <a:gridCol w="583485">
                  <a:extLst>
                    <a:ext uri="{9D8B030D-6E8A-4147-A177-3AD203B41FA5}">
                      <a16:colId xmlns:a16="http://schemas.microsoft.com/office/drawing/2014/main" val="3560349949"/>
                    </a:ext>
                  </a:extLst>
                </a:gridCol>
                <a:gridCol w="1088200">
                  <a:extLst>
                    <a:ext uri="{9D8B030D-6E8A-4147-A177-3AD203B41FA5}">
                      <a16:colId xmlns:a16="http://schemas.microsoft.com/office/drawing/2014/main" val="1738566256"/>
                    </a:ext>
                  </a:extLst>
                </a:gridCol>
              </a:tblGrid>
              <a:tr h="228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w="0"/>
                          <a:solidFill>
                            <a:srgbClr val="00B050"/>
                          </a:solidFill>
                          <a:effectLst>
                            <a:outerShdw blurRad="38100" dist="25400" dir="5400000" algn="ctr" rotWithShape="0">
                              <a:srgbClr val="6E747A">
                                <a:alpha val="43000"/>
                              </a:srgbClr>
                            </a:outerShdw>
                          </a:effectLst>
                          <a:uLnTx/>
                          <a:uFillTx/>
                          <a:latin typeface="Helvetica Neue Light"/>
                          <a:ea typeface="+mn-ea"/>
                          <a:cs typeface="Dubai Medium" panose="020B0503030403030204" pitchFamily="34" charset="-78"/>
                          <a:sym typeface="Dubai Medium"/>
                        </a:rPr>
                        <a:t>Wave 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0" lang="en-US" sz="900" b="1" i="0" u="none" strike="noStrike" kern="1200" cap="none" spc="0" normalizeH="0" baseline="0" noProof="0" dirty="0">
                          <a:ln w="0"/>
                          <a:solidFill>
                            <a:srgbClr val="00B050"/>
                          </a:solidFill>
                          <a:effectLst>
                            <a:outerShdw blurRad="38100" dist="25400" dir="5400000" algn="ctr" rotWithShape="0">
                              <a:srgbClr val="6E747A">
                                <a:alpha val="43000"/>
                              </a:srgbClr>
                            </a:outerShdw>
                          </a:effectLst>
                          <a:uLnTx/>
                          <a:uFillTx/>
                          <a:latin typeface="Helvetica Neue light"/>
                          <a:ea typeface="+mn-ea"/>
                          <a:cs typeface="Dubai Medium" panose="020B0503030403030204" pitchFamily="34" charset="-78"/>
                          <a:sym typeface="Dubai Medium"/>
                        </a:rPr>
                        <a:t>Launch &amp; Setup</a:t>
                      </a:r>
                      <a:endParaRPr kumimoji="0" lang="en-US" sz="900" b="1" i="0" u="none" strike="noStrike" kern="1200" cap="none" spc="0" normalizeH="0" baseline="0" dirty="0">
                        <a:ln w="0"/>
                        <a:solidFill>
                          <a:srgbClr val="00B050"/>
                        </a:solidFill>
                        <a:effectLst>
                          <a:outerShdw blurRad="38100" dist="25400" dir="5400000" algn="ctr" rotWithShape="0">
                            <a:srgbClr val="6E747A">
                              <a:alpha val="43000"/>
                            </a:srgbClr>
                          </a:outerShdw>
                        </a:effectLst>
                        <a:uLnTx/>
                        <a:uFillTx/>
                        <a:latin typeface="Helvetica Neue light"/>
                        <a:ea typeface="+mn-ea"/>
                        <a:cs typeface="Dubai Medium" panose="020B0503030403030204" pitchFamily="34" charset="-78"/>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3438750"/>
                  </a:ext>
                </a:extLst>
              </a:tr>
              <a:tr h="228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w="0"/>
                          <a:solidFill>
                            <a:srgbClr val="00B050"/>
                          </a:solidFill>
                          <a:effectLst>
                            <a:outerShdw blurRad="38100" dist="25400" dir="5400000" algn="ctr" rotWithShape="0">
                              <a:srgbClr val="6E747A">
                                <a:alpha val="43000"/>
                              </a:srgbClr>
                            </a:outerShdw>
                          </a:effectLst>
                          <a:uLnTx/>
                          <a:uFillTx/>
                          <a:latin typeface="Helvetica Neue Light"/>
                          <a:ea typeface="+mn-ea"/>
                          <a:cs typeface="Dubai Medium" panose="020B0503030403030204" pitchFamily="34" charset="-78"/>
                          <a:sym typeface="Dubai Medium"/>
                        </a:rPr>
                        <a:t>Wave 1</a:t>
                      </a:r>
                      <a:r>
                        <a:rPr kumimoji="0" lang="en-US" sz="900" b="1" i="0" u="none" strike="noStrike" kern="1200" cap="none" spc="0" normalizeH="0" baseline="0" noProof="0" dirty="0">
                          <a:ln w="0"/>
                          <a:solidFill>
                            <a:srgbClr val="00B050"/>
                          </a:solidFill>
                          <a:effectLst>
                            <a:outerShdw blurRad="38100" dist="25400" dir="5400000" algn="ctr" rotWithShape="0">
                              <a:srgbClr val="6E747A">
                                <a:alpha val="43000"/>
                              </a:srgbClr>
                            </a:outerShdw>
                          </a:effectLst>
                          <a:uLnTx/>
                          <a:uFillTx/>
                          <a:latin typeface="Helvetica Neue light"/>
                          <a:ea typeface="+mn-ea"/>
                          <a:cs typeface="Dubai Medium" panose="020B0503030403030204" pitchFamily="34" charset="-78"/>
                          <a:sym typeface="Dubai Medium"/>
                        </a:rPr>
                        <a:t>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kumimoji="0" lang="en-US" sz="900" b="1" i="0" u="none" strike="noStrike" kern="1200" cap="none" spc="0" normalizeH="0" baseline="0" noProof="0" dirty="0">
                          <a:ln w="0"/>
                          <a:solidFill>
                            <a:srgbClr val="00B050"/>
                          </a:solidFill>
                          <a:effectLst>
                            <a:outerShdw blurRad="38100" dist="25400" dir="5400000" algn="ctr" rotWithShape="0">
                              <a:srgbClr val="6E747A">
                                <a:alpha val="43000"/>
                              </a:srgbClr>
                            </a:outerShdw>
                          </a:effectLst>
                          <a:uLnTx/>
                          <a:uFillTx/>
                          <a:latin typeface="Helvetica Neue light"/>
                          <a:ea typeface="+mn-ea"/>
                          <a:cs typeface="Dubai Medium" panose="020B0503030403030204" pitchFamily="34" charset="-78"/>
                          <a:sym typeface="Dubai Medium"/>
                        </a:rPr>
                        <a:t>Foundation</a:t>
                      </a:r>
                      <a:endParaRPr kumimoji="0" lang="en-US" sz="900" b="1" i="0" u="none" strike="noStrike" kern="1200" cap="none" spc="0" normalizeH="0" baseline="0" dirty="0">
                        <a:ln w="0"/>
                        <a:solidFill>
                          <a:srgbClr val="00B050"/>
                        </a:solidFill>
                        <a:effectLst>
                          <a:outerShdw blurRad="38100" dist="25400" dir="5400000" algn="ctr" rotWithShape="0">
                            <a:srgbClr val="6E747A">
                              <a:alpha val="43000"/>
                            </a:srgbClr>
                          </a:outerShdw>
                        </a:effectLst>
                        <a:uLnTx/>
                        <a:uFillTx/>
                        <a:latin typeface="Helvetica Neue light"/>
                        <a:ea typeface="+mn-ea"/>
                        <a:cs typeface="Dubai Medium" panose="020B0503030403030204" pitchFamily="34" charset="-78"/>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1316225"/>
                  </a:ext>
                </a:extLst>
              </a:tr>
              <a:tr h="228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Medium" panose="020B0503030403030204" pitchFamily="34" charset="-78"/>
                          <a:sym typeface="Dubai Medium"/>
                        </a:rPr>
                        <a:t>Wave 2</a:t>
                      </a:r>
                      <a:endParaRPr kumimoji="0" lang="en-US" sz="9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Medium" panose="020B0503030403030204" pitchFamily="34" charset="-78"/>
                        <a:sym typeface="Dubai Medium"/>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0" lang="en-US" sz="9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Medium" panose="020B0503030403030204" pitchFamily="34" charset="-78"/>
                          <a:sym typeface="Dubai Medium"/>
                        </a:rPr>
                        <a:t>Enablement</a:t>
                      </a:r>
                      <a:endParaRPr kumimoji="0" lang="en-US" sz="900" b="1" i="0" u="none" strike="noStrike" kern="1200" cap="none" spc="0" normalizeH="0" baseline="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Medium" panose="020B0503030403030204" pitchFamily="34" charset="-7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0065276"/>
                  </a:ext>
                </a:extLst>
              </a:tr>
              <a:tr h="228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Medium" panose="020B0503030403030204" pitchFamily="34" charset="-78"/>
                          <a:sym typeface="Dubai Medium"/>
                        </a:rPr>
                        <a:t>Wave 3 </a:t>
                      </a:r>
                      <a:endParaRPr kumimoji="0" lang="en-US" sz="9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Medium" panose="020B0503030403030204" pitchFamily="34" charset="-78"/>
                        <a:sym typeface="Dubai Medium"/>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0" lang="en-US" sz="9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Medium" panose="020B0503030403030204" pitchFamily="34" charset="-78"/>
                          <a:sym typeface="Dubai Medium"/>
                        </a:rPr>
                        <a:t>Expansion</a:t>
                      </a:r>
                      <a:endParaRPr kumimoji="0" lang="en-US" sz="900" b="1" i="0" u="none" strike="noStrike" kern="1200" cap="none" spc="0" normalizeH="0" baseline="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Medium" panose="020B0503030403030204" pitchFamily="34" charset="-7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1340884"/>
                  </a:ext>
                </a:extLst>
              </a:tr>
              <a:tr h="228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Medium" panose="020B0503030403030204" pitchFamily="34" charset="-78"/>
                          <a:sym typeface="Dubai Medium"/>
                        </a:rPr>
                        <a:t>Wave 4 </a:t>
                      </a:r>
                      <a:endParaRPr kumimoji="0" lang="en-US" sz="9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Medium" panose="020B0503030403030204" pitchFamily="34" charset="-78"/>
                        <a:sym typeface="Dubai Medium"/>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0" lang="en-US" sz="9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Medium" panose="020B0503030403030204" pitchFamily="34" charset="-78"/>
                          <a:sym typeface="Dubai Medium"/>
                        </a:rPr>
                        <a:t>Wave Nativity</a:t>
                      </a:r>
                      <a:endParaRPr kumimoji="0" lang="en-US" sz="900" b="1" i="0" u="none" strike="noStrike" kern="1200" cap="none" spc="0" normalizeH="0" baseline="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Medium" panose="020B0503030403030204" pitchFamily="34" charset="-7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32954616"/>
                  </a:ext>
                </a:extLst>
              </a:tr>
            </a:tbl>
          </a:graphicData>
        </a:graphic>
      </p:graphicFrame>
      <p:pic>
        <p:nvPicPr>
          <p:cNvPr id="43" name="Picture 42" descr="A screenshot of a calendar&#10;&#10;AI-generated content may be incorrect.">
            <a:extLst>
              <a:ext uri="{FF2B5EF4-FFF2-40B4-BE49-F238E27FC236}">
                <a16:creationId xmlns:a16="http://schemas.microsoft.com/office/drawing/2014/main" id="{1AF2FCEF-1E32-9058-C0AB-6617A7C208A6}"/>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5300"/>
                    </a14:imgEffect>
                  </a14:imgLayer>
                </a14:imgProps>
              </a:ext>
            </a:extLst>
          </a:blip>
          <a:stretch>
            <a:fillRect/>
          </a:stretch>
        </p:blipFill>
        <p:spPr>
          <a:xfrm>
            <a:off x="7665911" y="5279027"/>
            <a:ext cx="4298677" cy="1378245"/>
          </a:xfrm>
          <a:prstGeom prst="roundRect">
            <a:avLst>
              <a:gd name="adj" fmla="val 4206"/>
            </a:avLst>
          </a:prstGeom>
        </p:spPr>
      </p:pic>
      <p:pic>
        <p:nvPicPr>
          <p:cNvPr id="49" name="Picture 48" descr="A diagram of a diagram&#10;&#10;AI-generated content may be incorrect.">
            <a:extLst>
              <a:ext uri="{FF2B5EF4-FFF2-40B4-BE49-F238E27FC236}">
                <a16:creationId xmlns:a16="http://schemas.microsoft.com/office/drawing/2014/main" id="{55E0DDFF-CB52-0DB5-BBFA-0BBCB169D206}"/>
              </a:ext>
            </a:extLst>
          </p:cNvPr>
          <p:cNvPicPr>
            <a:picLocks noChangeAspect="1"/>
          </p:cNvPicPr>
          <p:nvPr/>
        </p:nvPicPr>
        <p:blipFill>
          <a:blip r:embed="rId14">
            <a:extLst>
              <a:ext uri="{28A0092B-C50C-407E-A947-70E740481C1C}">
                <a14:useLocalDpi xmlns:a14="http://schemas.microsoft.com/office/drawing/2010/main" val="0"/>
              </a:ext>
            </a:extLst>
          </a:blip>
          <a:srcRect l="6918" t="856" r="5349" b="14743"/>
          <a:stretch>
            <a:fillRect/>
          </a:stretch>
        </p:blipFill>
        <p:spPr>
          <a:xfrm>
            <a:off x="9463334" y="3454758"/>
            <a:ext cx="2443275" cy="1349478"/>
          </a:xfrm>
          <a:prstGeom prst="roundRect">
            <a:avLst>
              <a:gd name="adj" fmla="val 3718"/>
            </a:avLst>
          </a:prstGeom>
        </p:spPr>
      </p:pic>
      <p:sp>
        <p:nvSpPr>
          <p:cNvPr id="93" name="TextBox 92">
            <a:extLst>
              <a:ext uri="{FF2B5EF4-FFF2-40B4-BE49-F238E27FC236}">
                <a16:creationId xmlns:a16="http://schemas.microsoft.com/office/drawing/2014/main" id="{9EB8F970-54F6-DBA6-6B96-2C10C9E9BBF2}"/>
              </a:ext>
            </a:extLst>
          </p:cNvPr>
          <p:cNvSpPr txBox="1"/>
          <p:nvPr/>
        </p:nvSpPr>
        <p:spPr>
          <a:xfrm>
            <a:off x="153351" y="5858829"/>
            <a:ext cx="7282521"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3ECCB4">
                    <a:lumMod val="60000"/>
                    <a:lumOff val="40000"/>
                  </a:srgbClr>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Demand to Delivery AI demands process activation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w="0"/>
                <a:solidFill>
                  <a:srgbClr val="2D3E4B"/>
                </a:solidFill>
                <a:effectLst>
                  <a:outerShdw blurRad="38100" dist="25400" dir="5400000" algn="ctr" rotWithShape="0">
                    <a:srgbClr val="6E747A">
                      <a:alpha val="43000"/>
                    </a:srgbClr>
                  </a:outerShdw>
                </a:effectLst>
                <a:uLnTx/>
                <a:uFillTx/>
                <a:latin typeface="Dubai" panose="020B0503030403030204" pitchFamily="34" charset="-78"/>
                <a:ea typeface="+mn-ea"/>
                <a:cs typeface="Dubai" panose="020B0503030403030204" pitchFamily="34" charset="-78"/>
                <a:sym typeface="Dubai Medium"/>
              </a:rPr>
              <a:t>.</a:t>
            </a:r>
            <a:endParaRPr kumimoji="0" lang="en-US" sz="400" b="1" i="0" u="none" strike="noStrike" kern="1200" cap="none" spc="0" normalizeH="0" baseline="0" noProof="0" dirty="0">
              <a:ln w="0"/>
              <a:solidFill>
                <a:srgbClr val="3ECCB4">
                  <a:lumMod val="60000"/>
                  <a:lumOff val="40000"/>
                </a:srgbClr>
              </a:solidFill>
              <a:effectLst>
                <a:outerShdw blurRad="38100" dist="25400" dir="5400000" algn="ctr" rotWithShape="0">
                  <a:srgbClr val="6E747A">
                    <a:alpha val="43000"/>
                  </a:srgbClr>
                </a:outerShdw>
              </a:effectLst>
              <a:uLnTx/>
              <a:uFillTx/>
              <a:latin typeface="Dubai" panose="020B0503030403030204" pitchFamily="34" charset="-78"/>
              <a:ea typeface="+mn-ea"/>
              <a:cs typeface="Dubai" panose="020B0503030403030204" pitchFamily="34" charset="-78"/>
              <a:sym typeface="Dubai Medium"/>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sym typeface="Dubai Medium"/>
              </a:rPr>
              <a:t>The D2D </a:t>
            </a: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process has been updated to better support AI initiatives by introducing an upfront feasibility and readiness assessment during demand intake. </a:t>
            </a:r>
            <a:endPar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sym typeface="Dubai Medium"/>
            </a:endParaRPr>
          </a:p>
        </p:txBody>
      </p:sp>
      <p:grpSp>
        <p:nvGrpSpPr>
          <p:cNvPr id="23" name="Group 22">
            <a:extLst>
              <a:ext uri="{FF2B5EF4-FFF2-40B4-BE49-F238E27FC236}">
                <a16:creationId xmlns:a16="http://schemas.microsoft.com/office/drawing/2014/main" id="{57D608A3-1C05-6DCF-9548-0E8A70D726BC}"/>
              </a:ext>
            </a:extLst>
          </p:cNvPr>
          <p:cNvGrpSpPr/>
          <p:nvPr/>
        </p:nvGrpSpPr>
        <p:grpSpPr>
          <a:xfrm>
            <a:off x="64141" y="3538047"/>
            <a:ext cx="3292372" cy="2182529"/>
            <a:chOff x="64141" y="3538047"/>
            <a:chExt cx="3531980" cy="1389191"/>
          </a:xfrm>
        </p:grpSpPr>
        <p:sp>
          <p:nvSpPr>
            <p:cNvPr id="38" name="Rectangle: Rounded Corners 29">
              <a:extLst>
                <a:ext uri="{FF2B5EF4-FFF2-40B4-BE49-F238E27FC236}">
                  <a16:creationId xmlns:a16="http://schemas.microsoft.com/office/drawing/2014/main" id="{E292860B-DE5D-6FBB-6546-4A85E165221A}"/>
                </a:ext>
              </a:extLst>
            </p:cNvPr>
            <p:cNvSpPr/>
            <p:nvPr/>
          </p:nvSpPr>
          <p:spPr>
            <a:xfrm>
              <a:off x="64141" y="3538047"/>
              <a:ext cx="3531980" cy="1389191"/>
            </a:xfrm>
            <a:prstGeom prst="roundRect">
              <a:avLst>
                <a:gd name="adj" fmla="val 2911"/>
              </a:avLst>
            </a:prstGeom>
            <a:solidFill>
              <a:srgbClr val="8BE0D2">
                <a:alpha val="9103"/>
              </a:srgbClr>
            </a:solidFill>
            <a:ln>
              <a:solidFill>
                <a:schemeClr val="bg2">
                  <a:lumMod val="1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20C21C8D-AE70-AAD1-E611-789BEF2F3BD8}"/>
                </a:ext>
              </a:extLst>
            </p:cNvPr>
            <p:cNvSpPr txBox="1"/>
            <p:nvPr/>
          </p:nvSpPr>
          <p:spPr>
            <a:xfrm>
              <a:off x="243905" y="3560729"/>
              <a:ext cx="33078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BE1D2"/>
                  </a:solidFill>
                  <a:effectLst/>
                  <a:uLnTx/>
                  <a:uFillTx/>
                  <a:latin typeface="Helvetica Neue light"/>
                  <a:ea typeface="+mn-ea"/>
                  <a:cs typeface="Dubai" panose="020B0503030403030204" pitchFamily="34" charset="-78"/>
                </a:rPr>
                <a:t>DEWA AI Academy </a:t>
              </a:r>
            </a:p>
          </p:txBody>
        </p:sp>
        <p:sp>
          <p:nvSpPr>
            <p:cNvPr id="25" name="TextBox 24">
              <a:extLst>
                <a:ext uri="{FF2B5EF4-FFF2-40B4-BE49-F238E27FC236}">
                  <a16:creationId xmlns:a16="http://schemas.microsoft.com/office/drawing/2014/main" id="{3ECADCE5-648B-5C20-8141-428EF1B1602C}"/>
                </a:ext>
              </a:extLst>
            </p:cNvPr>
            <p:cNvSpPr txBox="1"/>
            <p:nvPr/>
          </p:nvSpPr>
          <p:spPr>
            <a:xfrm>
              <a:off x="232225" y="3817440"/>
              <a:ext cx="3209618" cy="109260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sym typeface="Dubai Medium"/>
                </a:rPr>
                <a:t>Engaged with 5 leading universities and learning institutes to establish the DEWA AI Academy, aimed at upskilling DEWA staff with advanced AI technologies and future-ready skills</a:t>
              </a:r>
            </a:p>
          </p:txBody>
        </p:sp>
      </p:grpSp>
      <p:sp>
        <p:nvSpPr>
          <p:cNvPr id="7" name="TextBox 6">
            <a:extLst>
              <a:ext uri="{FF2B5EF4-FFF2-40B4-BE49-F238E27FC236}">
                <a16:creationId xmlns:a16="http://schemas.microsoft.com/office/drawing/2014/main" id="{4F436B77-28E4-F66F-DFBD-2772B1E4499A}"/>
              </a:ext>
            </a:extLst>
          </p:cNvPr>
          <p:cNvSpPr txBox="1"/>
          <p:nvPr/>
        </p:nvSpPr>
        <p:spPr>
          <a:xfrm>
            <a:off x="688475" y="2373327"/>
            <a:ext cx="146892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E" sz="1600" b="1" i="0" u="none" strike="noStrike" kern="1200" cap="none" spc="0" normalizeH="0" baseline="0" noProof="0" dirty="0">
                <a:ln>
                  <a:noFill/>
                </a:ln>
                <a:solidFill>
                  <a:srgbClr val="8BE1D2"/>
                </a:solidFill>
                <a:effectLst/>
                <a:uLnTx/>
                <a:uFillTx/>
                <a:latin typeface="Helvetica Neue light"/>
                <a:ea typeface="+mn-ea"/>
                <a:cs typeface="+mn-cs"/>
              </a:rPr>
              <a:t>+1.6 M</a:t>
            </a:r>
            <a:br>
              <a:rPr kumimoji="0" lang="en-AE" sz="1600" b="1" i="0" u="none" strike="noStrike" kern="1200" cap="none" spc="0" normalizeH="0" baseline="0" noProof="0" dirty="0">
                <a:ln>
                  <a:noFill/>
                </a:ln>
                <a:solidFill>
                  <a:srgbClr val="8BE1D2"/>
                </a:solidFill>
                <a:effectLst/>
                <a:uLnTx/>
                <a:uFillTx/>
                <a:latin typeface="Helvetica Neue light"/>
                <a:ea typeface="+mn-ea"/>
                <a:cs typeface="+mn-cs"/>
              </a:rPr>
            </a:br>
            <a:r>
              <a:rPr kumimoji="0" lang="en-AE" sz="1300" b="0" i="0" u="none" strike="noStrike" kern="1200" cap="none" spc="0" normalizeH="0" baseline="0" noProof="0" dirty="0">
                <a:ln>
                  <a:noFill/>
                </a:ln>
                <a:solidFill>
                  <a:srgbClr val="FFFFFF"/>
                </a:solidFill>
                <a:effectLst/>
                <a:uLnTx/>
                <a:uFillTx/>
                <a:latin typeface="Calibri" panose="020F0502020204030204"/>
                <a:ea typeface="+mn-ea"/>
                <a:cs typeface="+mn-cs"/>
              </a:rPr>
              <a:t>Copilot Actions Taken</a:t>
            </a:r>
          </a:p>
        </p:txBody>
      </p:sp>
      <p:pic>
        <p:nvPicPr>
          <p:cNvPr id="20" name="Graphic 19" descr="Clipboard Checked outline">
            <a:extLst>
              <a:ext uri="{FF2B5EF4-FFF2-40B4-BE49-F238E27FC236}">
                <a16:creationId xmlns:a16="http://schemas.microsoft.com/office/drawing/2014/main" id="{10C0F086-666E-F59A-414E-3845905ED903}"/>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401385" y="2445093"/>
            <a:ext cx="365760" cy="365760"/>
          </a:xfrm>
          <a:prstGeom prst="rect">
            <a:avLst/>
          </a:prstGeom>
        </p:spPr>
      </p:pic>
      <p:pic>
        <p:nvPicPr>
          <p:cNvPr id="29" name="Graphic 28" descr="Clock outline">
            <a:extLst>
              <a:ext uri="{FF2B5EF4-FFF2-40B4-BE49-F238E27FC236}">
                <a16:creationId xmlns:a16="http://schemas.microsoft.com/office/drawing/2014/main" id="{40C7B741-15CB-5F02-7FA0-581F208497B0}"/>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2295487" y="2445093"/>
            <a:ext cx="365760" cy="365760"/>
          </a:xfrm>
          <a:prstGeom prst="rect">
            <a:avLst/>
          </a:prstGeom>
        </p:spPr>
      </p:pic>
      <p:sp>
        <p:nvSpPr>
          <p:cNvPr id="30" name="TextBox 29">
            <a:extLst>
              <a:ext uri="{FF2B5EF4-FFF2-40B4-BE49-F238E27FC236}">
                <a16:creationId xmlns:a16="http://schemas.microsoft.com/office/drawing/2014/main" id="{6E6251A6-C7E3-12C4-394E-FD097DF38504}"/>
              </a:ext>
            </a:extLst>
          </p:cNvPr>
          <p:cNvSpPr txBox="1"/>
          <p:nvPr/>
        </p:nvSpPr>
        <p:spPr>
          <a:xfrm>
            <a:off x="4377106" y="2363864"/>
            <a:ext cx="1256309"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E" sz="1600" b="1" i="0" u="none" strike="noStrike" kern="1200" cap="none" spc="0" normalizeH="0" baseline="0" noProof="0" dirty="0">
                <a:ln>
                  <a:noFill/>
                </a:ln>
                <a:solidFill>
                  <a:srgbClr val="8BE1D2"/>
                </a:solidFill>
                <a:effectLst/>
                <a:uLnTx/>
                <a:uFillTx/>
                <a:latin typeface="Helvetica Neue light"/>
                <a:ea typeface="+mn-ea"/>
                <a:cs typeface="+mn-cs"/>
              </a:rPr>
              <a:t>+640</a:t>
            </a:r>
            <a:br>
              <a:rPr kumimoji="0" lang="en-AE" sz="1600" b="1" i="0" u="none" strike="noStrike" kern="1200" cap="none" spc="0" normalizeH="0" baseline="0" noProof="0" dirty="0">
                <a:ln>
                  <a:noFill/>
                </a:ln>
                <a:solidFill>
                  <a:srgbClr val="FFFFFF">
                    <a:lumMod val="95000"/>
                  </a:srgbClr>
                </a:solidFill>
                <a:effectLst/>
                <a:uLnTx/>
                <a:uFillTx/>
                <a:latin typeface="Helvetica Neue light"/>
                <a:ea typeface="+mn-ea"/>
                <a:cs typeface="+mn-cs"/>
              </a:rPr>
            </a:br>
            <a:r>
              <a:rPr kumimoji="0" lang="en-AE" sz="1300" b="0" i="0" u="none" strike="noStrike" kern="1200" cap="none" spc="0" normalizeH="0" baseline="0" noProof="0" dirty="0">
                <a:ln>
                  <a:noFill/>
                </a:ln>
                <a:solidFill>
                  <a:srgbClr val="FFFFFF"/>
                </a:solidFill>
                <a:effectLst/>
                <a:uLnTx/>
                <a:uFillTx/>
                <a:latin typeface="Calibri" panose="020F0502020204030204"/>
                <a:ea typeface="+mn-ea"/>
                <a:cs typeface="+mn-cs"/>
              </a:rPr>
              <a:t>Live </a:t>
            </a: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Copilot Agents</a:t>
            </a:r>
            <a:endParaRPr kumimoji="0" lang="en-AE"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D13C8051-FEE0-FBD3-8DEE-F5D5116AC8F8}"/>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4092700" y="2445093"/>
            <a:ext cx="365760" cy="365760"/>
          </a:xfrm>
          <a:prstGeom prst="rect">
            <a:avLst/>
          </a:prstGeom>
        </p:spPr>
      </p:pic>
      <p:grpSp>
        <p:nvGrpSpPr>
          <p:cNvPr id="31" name="Group 30">
            <a:extLst>
              <a:ext uri="{FF2B5EF4-FFF2-40B4-BE49-F238E27FC236}">
                <a16:creationId xmlns:a16="http://schemas.microsoft.com/office/drawing/2014/main" id="{22AF51E0-0EEC-724E-EA89-96A28558DBFA}"/>
              </a:ext>
            </a:extLst>
          </p:cNvPr>
          <p:cNvGrpSpPr/>
          <p:nvPr/>
        </p:nvGrpSpPr>
        <p:grpSpPr>
          <a:xfrm>
            <a:off x="3566373" y="3519580"/>
            <a:ext cx="3964744" cy="2191073"/>
            <a:chOff x="3698770" y="3513972"/>
            <a:chExt cx="3964744" cy="1389191"/>
          </a:xfrm>
        </p:grpSpPr>
        <p:sp>
          <p:nvSpPr>
            <p:cNvPr id="40" name="Rectangle: Rounded Corners 29">
              <a:extLst>
                <a:ext uri="{FF2B5EF4-FFF2-40B4-BE49-F238E27FC236}">
                  <a16:creationId xmlns:a16="http://schemas.microsoft.com/office/drawing/2014/main" id="{D054ABDE-A2C1-017F-64D9-277976848DE6}"/>
                </a:ext>
              </a:extLst>
            </p:cNvPr>
            <p:cNvSpPr/>
            <p:nvPr/>
          </p:nvSpPr>
          <p:spPr>
            <a:xfrm>
              <a:off x="3698770" y="3513972"/>
              <a:ext cx="3790983" cy="1389191"/>
            </a:xfrm>
            <a:prstGeom prst="roundRect">
              <a:avLst>
                <a:gd name="adj" fmla="val 2911"/>
              </a:avLst>
            </a:prstGeom>
            <a:solidFill>
              <a:srgbClr val="8BE0D2">
                <a:alpha val="9103"/>
              </a:srgbClr>
            </a:solidFill>
            <a:ln>
              <a:solidFill>
                <a:schemeClr val="bg2">
                  <a:lumMod val="1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86" name="Picture 85" descr="A black background with a black square&#10;&#10;AI-generated content may be incorrect.">
              <a:extLst>
                <a:ext uri="{FF2B5EF4-FFF2-40B4-BE49-F238E27FC236}">
                  <a16:creationId xmlns:a16="http://schemas.microsoft.com/office/drawing/2014/main" id="{9F0CC016-B77B-D51B-468F-520948C524E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53442" y="3591776"/>
              <a:ext cx="498179" cy="330605"/>
            </a:xfrm>
            <a:prstGeom prst="rect">
              <a:avLst/>
            </a:prstGeom>
          </p:spPr>
        </p:pic>
        <p:sp>
          <p:nvSpPr>
            <p:cNvPr id="90" name="TextBox 89">
              <a:extLst>
                <a:ext uri="{FF2B5EF4-FFF2-40B4-BE49-F238E27FC236}">
                  <a16:creationId xmlns:a16="http://schemas.microsoft.com/office/drawing/2014/main" id="{2CAE9C23-E9F5-7193-974C-6D6833AE61B4}"/>
                </a:ext>
              </a:extLst>
            </p:cNvPr>
            <p:cNvSpPr txBox="1"/>
            <p:nvPr/>
          </p:nvSpPr>
          <p:spPr>
            <a:xfrm>
              <a:off x="4482168" y="3571821"/>
              <a:ext cx="2960004" cy="312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sym typeface="Dubai Medium"/>
                </a:rPr>
                <a:t>GitHub Copilot Hackathon conducted for </a:t>
              </a:r>
              <a:r>
                <a:rPr kumimoji="0" lang="en-US" sz="1300" b="0" i="0" u="none" strike="noStrike" kern="1200" cap="none" spc="0" normalizeH="0" baseline="0" noProof="0" dirty="0">
                  <a:ln>
                    <a:noFill/>
                  </a:ln>
                  <a:solidFill>
                    <a:srgbClr val="00B050"/>
                  </a:solidFill>
                  <a:effectLst/>
                  <a:uLnTx/>
                  <a:uFillTx/>
                  <a:latin typeface="Calibri" panose="020F0502020204030204"/>
                  <a:ea typeface="+mn-ea"/>
                  <a:cs typeface="+mn-cs"/>
                  <a:sym typeface="Dubai Medium"/>
                </a:rPr>
                <a:t>+</a:t>
              </a:r>
              <a:r>
                <a:rPr kumimoji="0" lang="en-US" sz="1300" b="0" i="0" u="none" strike="noStrike" kern="1200" cap="none" spc="0" normalizeH="0" baseline="0" noProof="0" dirty="0">
                  <a:ln>
                    <a:noFill/>
                  </a:ln>
                  <a:solidFill>
                    <a:srgbClr val="00B050"/>
                  </a:solidFill>
                  <a:effectLst/>
                  <a:uLnTx/>
                  <a:uFillTx/>
                  <a:latin typeface="Calibri" panose="020F0502020204030204"/>
                  <a:ea typeface="+mn-ea"/>
                  <a:cs typeface="+mn-cs"/>
                </a:rPr>
                <a:t>250</a:t>
              </a: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 DEWA </a:t>
              </a: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sym typeface="Dubai Medium"/>
                </a:rPr>
                <a:t>Developers</a:t>
              </a:r>
            </a:p>
          </p:txBody>
        </p:sp>
        <p:sp>
          <p:nvSpPr>
            <p:cNvPr id="45" name="TextBox 44">
              <a:extLst>
                <a:ext uri="{FF2B5EF4-FFF2-40B4-BE49-F238E27FC236}">
                  <a16:creationId xmlns:a16="http://schemas.microsoft.com/office/drawing/2014/main" id="{1C47AFB2-5B6C-1B13-54EA-FEE7628172FE}"/>
                </a:ext>
              </a:extLst>
            </p:cNvPr>
            <p:cNvSpPr txBox="1"/>
            <p:nvPr/>
          </p:nvSpPr>
          <p:spPr>
            <a:xfrm>
              <a:off x="4381809" y="4199834"/>
              <a:ext cx="3281705" cy="6924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B050"/>
                  </a:solidFill>
                  <a:effectLst/>
                  <a:uLnTx/>
                  <a:uFillTx/>
                  <a:latin typeface="Calibri" panose="020F0502020204030204"/>
                  <a:ea typeface="+mn-ea"/>
                  <a:cs typeface="+mn-cs"/>
                </a:rPr>
                <a:t>+80 </a:t>
              </a: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sym typeface="Dubai Medium"/>
                </a:rPr>
                <a:t>Training session delivered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sym typeface="Dubai Medium"/>
                </a:rPr>
                <a:t> across divisions with 92.5% satisfaction rate in Q1</a:t>
              </a:r>
            </a:p>
          </p:txBody>
        </p:sp>
        <p:pic>
          <p:nvPicPr>
            <p:cNvPr id="50" name="Graphic 49" descr="Users outline">
              <a:extLst>
                <a:ext uri="{FF2B5EF4-FFF2-40B4-BE49-F238E27FC236}">
                  <a16:creationId xmlns:a16="http://schemas.microsoft.com/office/drawing/2014/main" id="{F4B0FD87-C6A4-E39D-2928-751109E7AF8F}"/>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3834756" y="4154391"/>
              <a:ext cx="457200" cy="457200"/>
            </a:xfrm>
            <a:prstGeom prst="rect">
              <a:avLst/>
            </a:prstGeom>
          </p:spPr>
        </p:pic>
      </p:grpSp>
      <p:cxnSp>
        <p:nvCxnSpPr>
          <p:cNvPr id="8" name="Straight Connector 7">
            <a:extLst>
              <a:ext uri="{FF2B5EF4-FFF2-40B4-BE49-F238E27FC236}">
                <a16:creationId xmlns:a16="http://schemas.microsoft.com/office/drawing/2014/main" id="{C06838C2-E191-8773-8DCD-BA8C485ADE4E}"/>
              </a:ext>
            </a:extLst>
          </p:cNvPr>
          <p:cNvCxnSpPr>
            <a:cxnSpLocks/>
          </p:cNvCxnSpPr>
          <p:nvPr/>
        </p:nvCxnSpPr>
        <p:spPr>
          <a:xfrm>
            <a:off x="7464740" y="5381543"/>
            <a:ext cx="0" cy="1058713"/>
          </a:xfrm>
          <a:prstGeom prst="line">
            <a:avLst/>
          </a:prstGeom>
          <a:noFill/>
          <a:ln w="12700">
            <a:solidFill>
              <a:schemeClr val="bg2">
                <a:lumMod val="10000"/>
              </a:schemeClr>
            </a:solidFill>
          </a:ln>
        </p:spPr>
        <p:style>
          <a:lnRef idx="3">
            <a:schemeClr val="accent5"/>
          </a:lnRef>
          <a:fillRef idx="0">
            <a:schemeClr val="accent5"/>
          </a:fillRef>
          <a:effectRef idx="2">
            <a:schemeClr val="accent5"/>
          </a:effectRef>
          <a:fontRef idx="minor">
            <a:schemeClr val="tx1"/>
          </a:fontRef>
        </p:style>
      </p:cxnSp>
      <p:pic>
        <p:nvPicPr>
          <p:cNvPr id="27" name="Graphic 26" descr="Coins outline">
            <a:extLst>
              <a:ext uri="{FF2B5EF4-FFF2-40B4-BE49-F238E27FC236}">
                <a16:creationId xmlns:a16="http://schemas.microsoft.com/office/drawing/2014/main" id="{23D0BDBA-C718-5D98-622C-A1051B02F281}"/>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2323092" y="1647944"/>
            <a:ext cx="365760" cy="365760"/>
          </a:xfrm>
          <a:prstGeom prst="rect">
            <a:avLst/>
          </a:prstGeom>
        </p:spPr>
      </p:pic>
      <p:sp>
        <p:nvSpPr>
          <p:cNvPr id="28" name="TextBox 27">
            <a:extLst>
              <a:ext uri="{FF2B5EF4-FFF2-40B4-BE49-F238E27FC236}">
                <a16:creationId xmlns:a16="http://schemas.microsoft.com/office/drawing/2014/main" id="{E86A2CAC-FECA-229E-7918-1F0065834D43}"/>
              </a:ext>
            </a:extLst>
          </p:cNvPr>
          <p:cNvSpPr txBox="1"/>
          <p:nvPr/>
        </p:nvSpPr>
        <p:spPr>
          <a:xfrm>
            <a:off x="2677123" y="1581908"/>
            <a:ext cx="2108708" cy="53860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E" sz="1600" b="1" i="0" u="none" strike="noStrike" kern="1200" cap="none" spc="0" normalizeH="0" baseline="0" noProof="0" dirty="0">
                <a:ln>
                  <a:noFill/>
                </a:ln>
                <a:solidFill>
                  <a:srgbClr val="8BE1D2"/>
                </a:solidFill>
                <a:effectLst/>
                <a:uLnTx/>
                <a:uFillTx/>
                <a:latin typeface="Helvetica Neue light"/>
                <a:ea typeface="+mn-ea"/>
                <a:cs typeface="+mn-cs"/>
              </a:rPr>
              <a:t>56 M </a:t>
            </a:r>
            <a:br>
              <a:rPr kumimoji="0" lang="en-AE" sz="1600" b="1" i="0" u="none" strike="noStrike" kern="1200" cap="none" spc="0" normalizeH="0" baseline="0" noProof="0" dirty="0">
                <a:ln>
                  <a:noFill/>
                </a:ln>
                <a:solidFill>
                  <a:srgbClr val="FFFFFF">
                    <a:lumMod val="95000"/>
                  </a:srgbClr>
                </a:solidFill>
                <a:effectLst/>
                <a:uLnTx/>
                <a:uFillTx/>
                <a:latin typeface="Helvetica Neue light"/>
                <a:ea typeface="+mn-ea"/>
                <a:cs typeface="+mn-cs"/>
              </a:rPr>
            </a:b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Productivity value</a:t>
            </a:r>
            <a:endParaRPr kumimoji="0" lang="en-AE"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099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4EEBE-71D0-9C70-545E-7E680FC27CC4}"/>
            </a:ext>
          </a:extLst>
        </p:cNvPr>
        <p:cNvGrpSpPr/>
        <p:nvPr/>
      </p:nvGrpSpPr>
      <p:grpSpPr>
        <a:xfrm>
          <a:off x="0" y="0"/>
          <a:ext cx="0" cy="0"/>
          <a:chOff x="0" y="0"/>
          <a:chExt cx="0" cy="0"/>
        </a:xfrm>
      </p:grpSpPr>
      <p:sp>
        <p:nvSpPr>
          <p:cNvPr id="4" name="The project aims develop a corporate wide digital transformation strategy that shall define DEWA digital aspiration, key areas of action and the roadmap to achieve effective and value adding digital transformation across all divisions to support our stak">
            <a:extLst>
              <a:ext uri="{FF2B5EF4-FFF2-40B4-BE49-F238E27FC236}">
                <a16:creationId xmlns:a16="http://schemas.microsoft.com/office/drawing/2014/main" id="{36E1B2FF-4821-8A10-62F2-8498FEF6C745}"/>
              </a:ext>
            </a:extLst>
          </p:cNvPr>
          <p:cNvSpPr/>
          <p:nvPr/>
        </p:nvSpPr>
        <p:spPr>
          <a:xfrm>
            <a:off x="1145302" y="614450"/>
            <a:ext cx="10819286" cy="904053"/>
          </a:xfrm>
          <a:prstGeom prst="rect">
            <a:avLst/>
          </a:prstGeom>
          <a:noFill/>
          <a:ln w="12700">
            <a:miter lim="400000"/>
          </a:ln>
          <a:effectLst>
            <a:outerShdw blurRad="660400" dist="226044" dir="5400000" rotWithShape="0">
              <a:srgbClr val="000000">
                <a:alpha val="1815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marR="76200" algn="just">
              <a:lnSpc>
                <a:spcPct val="80000"/>
              </a:lnSpc>
              <a:defRPr sz="2700" spc="53">
                <a:latin typeface="Dubai Medium"/>
                <a:ea typeface="Dubai Medium"/>
                <a:cs typeface="Dubai Medium"/>
                <a:sym typeface="Dubai Medium"/>
              </a:defRPr>
            </a:lvl1pPr>
          </a:lstStyle>
          <a:p>
            <a:pPr marL="0" marR="76200" lvl="0" indent="0" algn="just" defTabSz="4572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53" normalizeH="0" baseline="0" noProof="0" dirty="0">
                <a:ln>
                  <a:noFill/>
                </a:ln>
                <a:solidFill>
                  <a:srgbClr val="FFFFFF"/>
                </a:solidFill>
                <a:effectLst/>
                <a:uLnTx/>
                <a:uFillTx/>
                <a:latin typeface="Dubai Medium"/>
                <a:cs typeface="Dubai Medium"/>
                <a:sym typeface="Dubai Medium"/>
              </a:rPr>
              <a:t>Artificial Intelligence</a:t>
            </a:r>
          </a:p>
        </p:txBody>
      </p:sp>
      <p:grpSp>
        <p:nvGrpSpPr>
          <p:cNvPr id="21" name="Group 20">
            <a:extLst>
              <a:ext uri="{FF2B5EF4-FFF2-40B4-BE49-F238E27FC236}">
                <a16:creationId xmlns:a16="http://schemas.microsoft.com/office/drawing/2014/main" id="{18561B24-DA69-3A72-EA24-709E819F3143}"/>
              </a:ext>
            </a:extLst>
          </p:cNvPr>
          <p:cNvGrpSpPr/>
          <p:nvPr/>
        </p:nvGrpSpPr>
        <p:grpSpPr>
          <a:xfrm>
            <a:off x="2118551" y="158229"/>
            <a:ext cx="7221229" cy="375846"/>
            <a:chOff x="1097061" y="158024"/>
            <a:chExt cx="7221229" cy="375846"/>
          </a:xfrm>
        </p:grpSpPr>
        <p:grpSp>
          <p:nvGrpSpPr>
            <p:cNvPr id="26" name="Group 25">
              <a:extLst>
                <a:ext uri="{FF2B5EF4-FFF2-40B4-BE49-F238E27FC236}">
                  <a16:creationId xmlns:a16="http://schemas.microsoft.com/office/drawing/2014/main" id="{1415C692-4883-A3B6-F4AA-E88EE22DA9F1}"/>
                </a:ext>
              </a:extLst>
            </p:cNvPr>
            <p:cNvGrpSpPr/>
            <p:nvPr/>
          </p:nvGrpSpPr>
          <p:grpSpPr>
            <a:xfrm>
              <a:off x="3116677" y="158024"/>
              <a:ext cx="2637926" cy="375846"/>
              <a:chOff x="13338508" y="3004710"/>
              <a:chExt cx="2453443" cy="375846"/>
            </a:xfrm>
          </p:grpSpPr>
          <p:pic>
            <p:nvPicPr>
              <p:cNvPr id="66" name="Picture 65" descr="Icon&#10;&#10;Description automatically generated">
                <a:extLst>
                  <a:ext uri="{FF2B5EF4-FFF2-40B4-BE49-F238E27FC236}">
                    <a16:creationId xmlns:a16="http://schemas.microsoft.com/office/drawing/2014/main" id="{39CAF304-216D-C685-AD2D-6E4B122471AC}"/>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foregroundMark x1="60948" y1="26797" x2="60948" y2="26797"/>
                            <a14:foregroundMark x1="65033" y1="36438" x2="65033" y2="36438"/>
                            <a14:foregroundMark x1="59150" y1="49837" x2="59150" y2="49837"/>
                            <a14:foregroundMark x1="61111" y1="66503" x2="61111" y2="66503"/>
                            <a14:foregroundMark x1="62908" y1="75000" x2="62908" y2="75000"/>
                            <a14:backgroundMark x1="62745" y1="37908" x2="62745" y2="37908"/>
                          </a14:backgroundRemoval>
                        </a14:imgEffect>
                      </a14:imgLayer>
                    </a14:imgProps>
                  </a:ext>
                  <a:ext uri="{28A0092B-C50C-407E-A947-70E740481C1C}">
                    <a14:useLocalDpi xmlns:a14="http://schemas.microsoft.com/office/drawing/2010/main" val="0"/>
                  </a:ext>
                </a:extLst>
              </a:blip>
              <a:stretch>
                <a:fillRect/>
              </a:stretch>
            </p:blipFill>
            <p:spPr>
              <a:xfrm>
                <a:off x="13338508" y="3004710"/>
                <a:ext cx="376459" cy="375846"/>
              </a:xfrm>
              <a:prstGeom prst="rect">
                <a:avLst/>
              </a:prstGeom>
            </p:spPr>
          </p:pic>
          <p:sp>
            <p:nvSpPr>
              <p:cNvPr id="67" name="TextBox 66">
                <a:extLst>
                  <a:ext uri="{FF2B5EF4-FFF2-40B4-BE49-F238E27FC236}">
                    <a16:creationId xmlns:a16="http://schemas.microsoft.com/office/drawing/2014/main" id="{1E4A52AE-8497-1AF5-F6CA-5C9AAD1B6C4F}"/>
                  </a:ext>
                </a:extLst>
              </p:cNvPr>
              <p:cNvSpPr txBox="1"/>
              <p:nvPr/>
            </p:nvSpPr>
            <p:spPr>
              <a:xfrm>
                <a:off x="13692873" y="3063832"/>
                <a:ext cx="209907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Dubai" panose="020B0503030403030204" pitchFamily="34" charset="-78"/>
                    <a:ea typeface="+mn-ea"/>
                    <a:cs typeface="Dubai" panose="020B0503030403030204" pitchFamily="34" charset="-78"/>
                  </a:rPr>
                  <a:t>DIGITAL TRANSFORMATION</a:t>
                </a:r>
              </a:p>
            </p:txBody>
          </p:sp>
        </p:grpSp>
        <p:grpSp>
          <p:nvGrpSpPr>
            <p:cNvPr id="34" name="Group 33">
              <a:extLst>
                <a:ext uri="{FF2B5EF4-FFF2-40B4-BE49-F238E27FC236}">
                  <a16:creationId xmlns:a16="http://schemas.microsoft.com/office/drawing/2014/main" id="{CBC75F43-5265-8E55-E3A4-CB727B9AC86C}"/>
                </a:ext>
              </a:extLst>
            </p:cNvPr>
            <p:cNvGrpSpPr/>
            <p:nvPr/>
          </p:nvGrpSpPr>
          <p:grpSpPr>
            <a:xfrm>
              <a:off x="6315147" y="180211"/>
              <a:ext cx="2003143" cy="325943"/>
              <a:chOff x="3605554" y="3277514"/>
              <a:chExt cx="1863054" cy="325943"/>
            </a:xfrm>
          </p:grpSpPr>
          <p:pic>
            <p:nvPicPr>
              <p:cNvPr id="46" name="Picture 45">
                <a:extLst>
                  <a:ext uri="{FF2B5EF4-FFF2-40B4-BE49-F238E27FC236}">
                    <a16:creationId xmlns:a16="http://schemas.microsoft.com/office/drawing/2014/main" id="{104E59C0-E071-1567-0304-0A36C03119C3}"/>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backgroundRemoval t="8036" b="96429" l="6250" r="93750">
                            <a14:foregroundMark x1="6250" y1="42411" x2="6250" y2="42411"/>
                            <a14:foregroundMark x1="50000" y1="8036" x2="50000" y2="8036"/>
                            <a14:foregroundMark x1="94196" y1="41071" x2="94196" y2="41071"/>
                            <a14:foregroundMark x1="74554" y1="92411" x2="74554" y2="92411"/>
                            <a14:foregroundMark x1="22768" y1="94196" x2="22768" y2="94196"/>
                            <a14:foregroundMark x1="78125" y1="96429" x2="78125" y2="96429"/>
                          </a14:backgroundRemoval>
                        </a14:imgEffect>
                      </a14:imgLayer>
                    </a14:imgProps>
                  </a:ext>
                  <a:ext uri="{28A0092B-C50C-407E-A947-70E740481C1C}">
                    <a14:useLocalDpi xmlns:a14="http://schemas.microsoft.com/office/drawing/2010/main" val="0"/>
                  </a:ext>
                </a:extLst>
              </a:blip>
              <a:stretch>
                <a:fillRect/>
              </a:stretch>
            </p:blipFill>
            <p:spPr>
              <a:xfrm rot="10800000" flipV="1">
                <a:off x="3605554" y="3277514"/>
                <a:ext cx="325943" cy="325943"/>
              </a:xfrm>
              <a:prstGeom prst="rect">
                <a:avLst/>
              </a:prstGeom>
            </p:spPr>
          </p:pic>
          <p:sp>
            <p:nvSpPr>
              <p:cNvPr id="47" name="Rectangle 46">
                <a:extLst>
                  <a:ext uri="{FF2B5EF4-FFF2-40B4-BE49-F238E27FC236}">
                    <a16:creationId xmlns:a16="http://schemas.microsoft.com/office/drawing/2014/main" id="{F5133AEA-4C05-28AD-9FB3-4C1481D6B2FF}"/>
                  </a:ext>
                </a:extLst>
              </p:cNvPr>
              <p:cNvSpPr/>
              <p:nvPr/>
            </p:nvSpPr>
            <p:spPr>
              <a:xfrm>
                <a:off x="3928749" y="3323288"/>
                <a:ext cx="1539859"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FUTURE LEADERSHIP</a:t>
                </a:r>
              </a:p>
            </p:txBody>
          </p:sp>
        </p:grpSp>
        <p:grpSp>
          <p:nvGrpSpPr>
            <p:cNvPr id="39" name="Group 38">
              <a:extLst>
                <a:ext uri="{FF2B5EF4-FFF2-40B4-BE49-F238E27FC236}">
                  <a16:creationId xmlns:a16="http://schemas.microsoft.com/office/drawing/2014/main" id="{967EDDD3-CEBE-1387-655C-5CCA349425B7}"/>
                </a:ext>
              </a:extLst>
            </p:cNvPr>
            <p:cNvGrpSpPr/>
            <p:nvPr/>
          </p:nvGrpSpPr>
          <p:grpSpPr>
            <a:xfrm>
              <a:off x="1097061" y="173304"/>
              <a:ext cx="1487794" cy="316757"/>
              <a:chOff x="13200596" y="-1743353"/>
              <a:chExt cx="1383746" cy="316757"/>
            </a:xfrm>
          </p:grpSpPr>
          <p:sp>
            <p:nvSpPr>
              <p:cNvPr id="41" name="TextBox 40">
                <a:extLst>
                  <a:ext uri="{FF2B5EF4-FFF2-40B4-BE49-F238E27FC236}">
                    <a16:creationId xmlns:a16="http://schemas.microsoft.com/office/drawing/2014/main" id="{204112E4-8E23-280E-76DA-C2B07BCC6788}"/>
                  </a:ext>
                </a:extLst>
              </p:cNvPr>
              <p:cNvSpPr txBox="1"/>
              <p:nvPr/>
            </p:nvSpPr>
            <p:spPr>
              <a:xfrm>
                <a:off x="13532222" y="-1703595"/>
                <a:ext cx="105212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HIGHLIGHTS </a:t>
                </a:r>
              </a:p>
            </p:txBody>
          </p:sp>
          <p:pic>
            <p:nvPicPr>
              <p:cNvPr id="44" name="Picture 43" descr="A picture containing icon&#10;&#10;Description automatically generated">
                <a:extLst>
                  <a:ext uri="{FF2B5EF4-FFF2-40B4-BE49-F238E27FC236}">
                    <a16:creationId xmlns:a16="http://schemas.microsoft.com/office/drawing/2014/main" id="{E8E04C24-5FDB-AF35-9F57-777AFC54557C}"/>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1429" b="94184" l="4022" r="96957">
                            <a14:foregroundMark x1="23913" y1="2857" x2="23913" y2="2857"/>
                            <a14:foregroundMark x1="21522" y1="1429" x2="21522" y2="1429"/>
                            <a14:foregroundMark x1="4239" y1="7347" x2="4239" y2="7347"/>
                            <a14:foregroundMark x1="97065" y1="8776" x2="97065" y2="8776"/>
                            <a14:foregroundMark x1="25543" y1="94184" x2="25543" y2="94184"/>
                            <a14:foregroundMark x1="32065" y1="87041" x2="32065" y2="87041"/>
                            <a14:backgroundMark x1="33043" y1="16327" x2="33043" y2="16327"/>
                          </a14:backgroundRemoval>
                        </a14:imgEffect>
                      </a14:imgLayer>
                    </a14:imgProps>
                  </a:ext>
                  <a:ext uri="{28A0092B-C50C-407E-A947-70E740481C1C}">
                    <a14:useLocalDpi xmlns:a14="http://schemas.microsoft.com/office/drawing/2010/main" val="0"/>
                  </a:ext>
                </a:extLst>
              </a:blip>
              <a:stretch>
                <a:fillRect/>
              </a:stretch>
            </p:blipFill>
            <p:spPr>
              <a:xfrm>
                <a:off x="13200596" y="-1743353"/>
                <a:ext cx="294692" cy="313911"/>
              </a:xfrm>
              <a:prstGeom prst="rect">
                <a:avLst/>
              </a:prstGeom>
            </p:spPr>
          </p:pic>
        </p:grpSp>
      </p:grpSp>
      <p:sp>
        <p:nvSpPr>
          <p:cNvPr id="51" name="Oval 50">
            <a:extLst>
              <a:ext uri="{FF2B5EF4-FFF2-40B4-BE49-F238E27FC236}">
                <a16:creationId xmlns:a16="http://schemas.microsoft.com/office/drawing/2014/main" id="{BCF5B8D1-323A-A0D4-2DBB-FB9EAD98A5D5}"/>
              </a:ext>
            </a:extLst>
          </p:cNvPr>
          <p:cNvSpPr/>
          <p:nvPr/>
        </p:nvSpPr>
        <p:spPr>
          <a:xfrm>
            <a:off x="283729" y="645363"/>
            <a:ext cx="770599" cy="7705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6" name="Picture 55">
            <a:extLst>
              <a:ext uri="{FF2B5EF4-FFF2-40B4-BE49-F238E27FC236}">
                <a16:creationId xmlns:a16="http://schemas.microsoft.com/office/drawing/2014/main" id="{A8CF62BF-3FB2-3E80-946D-5F6DBDFB55A9}"/>
              </a:ext>
            </a:extLst>
          </p:cNvPr>
          <p:cNvPicPr>
            <a:picLocks noChangeAspect="1"/>
          </p:cNvPicPr>
          <p:nvPr/>
        </p:nvPicPr>
        <p:blipFill>
          <a:blip r:embed="rId9"/>
          <a:stretch>
            <a:fillRect/>
          </a:stretch>
        </p:blipFill>
        <p:spPr>
          <a:xfrm>
            <a:off x="283729" y="523206"/>
            <a:ext cx="727390" cy="1028089"/>
          </a:xfrm>
          <a:prstGeom prst="rect">
            <a:avLst/>
          </a:prstGeom>
        </p:spPr>
      </p:pic>
      <p:sp>
        <p:nvSpPr>
          <p:cNvPr id="11" name="Rectangle: Rounded Corners 29">
            <a:extLst>
              <a:ext uri="{FF2B5EF4-FFF2-40B4-BE49-F238E27FC236}">
                <a16:creationId xmlns:a16="http://schemas.microsoft.com/office/drawing/2014/main" id="{D728B835-3BF6-62FA-6F71-403413F3C13A}"/>
              </a:ext>
            </a:extLst>
          </p:cNvPr>
          <p:cNvSpPr/>
          <p:nvPr/>
        </p:nvSpPr>
        <p:spPr>
          <a:xfrm>
            <a:off x="64140" y="1478633"/>
            <a:ext cx="11948951" cy="2979606"/>
          </a:xfrm>
          <a:prstGeom prst="roundRect">
            <a:avLst>
              <a:gd name="adj" fmla="val 2911"/>
            </a:avLst>
          </a:prstGeom>
          <a:solidFill>
            <a:srgbClr val="8BE0D2">
              <a:alpha val="9103"/>
            </a:srgbClr>
          </a:solidFill>
          <a:ln>
            <a:solidFill>
              <a:schemeClr val="bg2">
                <a:lumMod val="1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3" name="TextBox 92">
            <a:extLst>
              <a:ext uri="{FF2B5EF4-FFF2-40B4-BE49-F238E27FC236}">
                <a16:creationId xmlns:a16="http://schemas.microsoft.com/office/drawing/2014/main" id="{B737FF54-1351-E539-CE91-E5BC118288A7}"/>
              </a:ext>
            </a:extLst>
          </p:cNvPr>
          <p:cNvSpPr txBox="1"/>
          <p:nvPr/>
        </p:nvSpPr>
        <p:spPr>
          <a:xfrm>
            <a:off x="541486" y="1915726"/>
            <a:ext cx="2626752"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8BE1D2"/>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Google AI Tools</a:t>
            </a:r>
            <a:br>
              <a:rPr kumimoji="0" lang="en-US" sz="14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br>
            <a:endParaRPr kumimoji="0" lang="en-US" sz="14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Agent space licenses secured for agent-based exploration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err="1">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NotebookLM</a:t>
            </a:r>
            <a:r>
              <a:rPr kumimoji="0" lang="en-US" sz="14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 leveraged for knowledge transformation</a:t>
            </a:r>
            <a:endParaRPr kumimoji="0" lang="en-US" sz="1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endParaRPr>
          </a:p>
        </p:txBody>
      </p:sp>
      <p:pic>
        <p:nvPicPr>
          <p:cNvPr id="102" name="Picture 101" descr="A colorful letter g&#10;&#10;AI-generated content may be incorrect.">
            <a:extLst>
              <a:ext uri="{FF2B5EF4-FFF2-40B4-BE49-F238E27FC236}">
                <a16:creationId xmlns:a16="http://schemas.microsoft.com/office/drawing/2014/main" id="{98E5D2B1-82DA-AA63-C83F-182AD88FE1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908" y="1944527"/>
            <a:ext cx="365760" cy="365760"/>
          </a:xfrm>
          <a:prstGeom prst="rect">
            <a:avLst/>
          </a:prstGeom>
        </p:spPr>
      </p:pic>
      <p:sp>
        <p:nvSpPr>
          <p:cNvPr id="27" name="TextBox 26">
            <a:extLst>
              <a:ext uri="{FF2B5EF4-FFF2-40B4-BE49-F238E27FC236}">
                <a16:creationId xmlns:a16="http://schemas.microsoft.com/office/drawing/2014/main" id="{E5E06FB4-A5B9-516F-19EB-633288A56E69}"/>
              </a:ext>
            </a:extLst>
          </p:cNvPr>
          <p:cNvSpPr txBox="1"/>
          <p:nvPr/>
        </p:nvSpPr>
        <p:spPr>
          <a:xfrm>
            <a:off x="83730" y="1557147"/>
            <a:ext cx="339061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BE1D2"/>
                </a:solidFill>
                <a:effectLst/>
                <a:uLnTx/>
                <a:uFillTx/>
                <a:latin typeface="Helvetica Neue light"/>
                <a:ea typeface="+mn-ea"/>
                <a:cs typeface="Dubai" panose="020B0503030403030204" pitchFamily="34" charset="-78"/>
              </a:rPr>
              <a:t>AI Technology Partnerships Exploration</a:t>
            </a:r>
          </a:p>
        </p:txBody>
      </p:sp>
      <p:sp>
        <p:nvSpPr>
          <p:cNvPr id="37" name="TextBox 36">
            <a:extLst>
              <a:ext uri="{FF2B5EF4-FFF2-40B4-BE49-F238E27FC236}">
                <a16:creationId xmlns:a16="http://schemas.microsoft.com/office/drawing/2014/main" id="{37AB3373-0039-6B16-4F62-760032CA7EDE}"/>
              </a:ext>
            </a:extLst>
          </p:cNvPr>
          <p:cNvSpPr txBox="1"/>
          <p:nvPr/>
        </p:nvSpPr>
        <p:spPr>
          <a:xfrm>
            <a:off x="8538355" y="1915726"/>
            <a:ext cx="3482384" cy="246221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8BE1D2"/>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MICROSOFT</a:t>
            </a:r>
            <a:br>
              <a:rPr kumimoji="0" lang="en-US" sz="14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br>
            <a:endParaRPr kumimoji="0" lang="en-US" sz="14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Monthly Copilot enablement webinars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Introduction of default &amp; custom agents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Driving adoption through AI Champions network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Positioned as Copilot Frontier organization</a:t>
            </a:r>
          </a:p>
        </p:txBody>
      </p:sp>
      <p:sp>
        <p:nvSpPr>
          <p:cNvPr id="29" name="Rectangle: Rounded Corners 29">
            <a:extLst>
              <a:ext uri="{FF2B5EF4-FFF2-40B4-BE49-F238E27FC236}">
                <a16:creationId xmlns:a16="http://schemas.microsoft.com/office/drawing/2014/main" id="{2797FB8F-6F88-C4A4-C8A3-5513E41A3FAB}"/>
              </a:ext>
            </a:extLst>
          </p:cNvPr>
          <p:cNvSpPr/>
          <p:nvPr/>
        </p:nvSpPr>
        <p:spPr>
          <a:xfrm>
            <a:off x="83731" y="4560780"/>
            <a:ext cx="11948950" cy="1749357"/>
          </a:xfrm>
          <a:prstGeom prst="roundRect">
            <a:avLst>
              <a:gd name="adj" fmla="val 2911"/>
            </a:avLst>
          </a:prstGeom>
          <a:solidFill>
            <a:srgbClr val="8BE0D2">
              <a:alpha val="9103"/>
            </a:srgbClr>
          </a:solidFill>
          <a:ln>
            <a:solidFill>
              <a:schemeClr val="bg2">
                <a:lumMod val="1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AAB73812-792A-BA18-4F55-468B96B07E7C}"/>
              </a:ext>
            </a:extLst>
          </p:cNvPr>
          <p:cNvSpPr txBox="1"/>
          <p:nvPr/>
        </p:nvSpPr>
        <p:spPr>
          <a:xfrm>
            <a:off x="732476" y="4660646"/>
            <a:ext cx="3203396" cy="160043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8BE1D2"/>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World Economic </a:t>
            </a:r>
            <a:r>
              <a:rPr kumimoji="0" lang="en-US" sz="1400" b="1" i="0" u="none" strike="noStrike" kern="1200" cap="none" spc="0" normalizeH="0" baseline="0" noProof="0" dirty="0" err="1">
                <a:ln w="0"/>
                <a:solidFill>
                  <a:srgbClr val="8BE1D2"/>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Fourm</a:t>
            </a:r>
            <a:br>
              <a:rPr kumimoji="0" lang="en-US" sz="14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br>
            <a:endParaRPr kumimoji="0" lang="en-US" sz="14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Preparation for WEF Lighthouse Program participation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Alignment with global AI and digital benchmarks</a:t>
            </a:r>
          </a:p>
        </p:txBody>
      </p:sp>
      <p:sp>
        <p:nvSpPr>
          <p:cNvPr id="31" name="TextBox 30">
            <a:extLst>
              <a:ext uri="{FF2B5EF4-FFF2-40B4-BE49-F238E27FC236}">
                <a16:creationId xmlns:a16="http://schemas.microsoft.com/office/drawing/2014/main" id="{7E70C36F-96C9-A51E-AE0F-D52E3A08F3DE}"/>
              </a:ext>
            </a:extLst>
          </p:cNvPr>
          <p:cNvSpPr txBox="1"/>
          <p:nvPr/>
        </p:nvSpPr>
        <p:spPr>
          <a:xfrm>
            <a:off x="8671113" y="4783306"/>
            <a:ext cx="3416136"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8BE1D2"/>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Dubai AI Week (DCAI)</a:t>
            </a:r>
            <a:br>
              <a:rPr kumimoji="0" lang="en-US" sz="14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br>
            <a:endParaRPr kumimoji="0" lang="en-US" sz="14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DEWA selected as strategic partner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Platform to showcase AI leadership and initiatives</a:t>
            </a:r>
            <a:endParaRPr kumimoji="0" lang="en-US" sz="1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endParaRPr>
          </a:p>
        </p:txBody>
      </p:sp>
      <p:pic>
        <p:nvPicPr>
          <p:cNvPr id="6" name="Graphic 5">
            <a:extLst>
              <a:ext uri="{FF2B5EF4-FFF2-40B4-BE49-F238E27FC236}">
                <a16:creationId xmlns:a16="http://schemas.microsoft.com/office/drawing/2014/main" id="{BD6490A6-1BE3-467E-573B-36F5C84B8E36}"/>
              </a:ext>
            </a:extLst>
          </p:cNvPr>
          <p:cNvPicPr>
            <a:picLocks noChangeAspect="1"/>
          </p:cNvPicPr>
          <p:nvPr/>
        </p:nvPicPr>
        <p:blipFill>
          <a:blip>
            <a:extLst>
              <a:ext uri="{96DAC541-7B7A-43D3-8B79-37D633B846F1}">
                <asvg:svgBlip xmlns:asvg="http://schemas.microsoft.com/office/drawing/2016/SVG/main" r:embed="rId11"/>
              </a:ext>
              <a:ext uri="{837473B0-CC2E-450A-ABE3-18F120FF3D39}">
                <a1611:picAttrSrcUrl xmlns:a1611="http://schemas.microsoft.com/office/drawing/2016/11/main" r:id="rId12"/>
              </a:ext>
            </a:extLst>
          </a:blip>
          <a:stretch>
            <a:fillRect/>
          </a:stretch>
        </p:blipFill>
        <p:spPr>
          <a:xfrm>
            <a:off x="8200505" y="1971095"/>
            <a:ext cx="365760" cy="365760"/>
          </a:xfrm>
          <a:prstGeom prst="rect">
            <a:avLst/>
          </a:prstGeom>
        </p:spPr>
      </p:pic>
      <p:pic>
        <p:nvPicPr>
          <p:cNvPr id="1026" name="Picture 2">
            <a:extLst>
              <a:ext uri="{FF2B5EF4-FFF2-40B4-BE49-F238E27FC236}">
                <a16:creationId xmlns:a16="http://schemas.microsoft.com/office/drawing/2014/main" id="{7777C165-95A3-A3EB-A3E7-4B42C0B106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73894" y="4681916"/>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D88FA7E-3719-A859-EB01-2F1ACFAD150A}"/>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rcRect b="10054"/>
          <a:stretch>
            <a:fillRect/>
          </a:stretch>
        </p:blipFill>
        <p:spPr>
          <a:xfrm>
            <a:off x="143138" y="4681916"/>
            <a:ext cx="589339" cy="365760"/>
          </a:xfrm>
          <a:prstGeom prst="rect">
            <a:avLst/>
          </a:prstGeom>
        </p:spPr>
      </p:pic>
      <p:pic>
        <p:nvPicPr>
          <p:cNvPr id="15" name="Picture 14">
            <a:extLst>
              <a:ext uri="{FF2B5EF4-FFF2-40B4-BE49-F238E27FC236}">
                <a16:creationId xmlns:a16="http://schemas.microsoft.com/office/drawing/2014/main" id="{B1166A39-279F-B838-036C-B3F293476E5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24429" y="4826879"/>
            <a:ext cx="464497" cy="365760"/>
          </a:xfrm>
          <a:prstGeom prst="rect">
            <a:avLst/>
          </a:prstGeom>
        </p:spPr>
      </p:pic>
      <p:pic>
        <p:nvPicPr>
          <p:cNvPr id="19" name="Picture 18">
            <a:extLst>
              <a:ext uri="{FF2B5EF4-FFF2-40B4-BE49-F238E27FC236}">
                <a16:creationId xmlns:a16="http://schemas.microsoft.com/office/drawing/2014/main" id="{1D86EFFA-FE21-833C-90EE-708C101A83F0}"/>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8249" b="89984" l="10000" r="90000">
                        <a14:foregroundMark x1="45688" y1="8249" x2="45688" y2="8249"/>
                        <a14:foregroundMark x1="45688" y1="8249" x2="45688" y2="8249"/>
                        <a14:foregroundMark x1="70563" y1="33423" x2="70563" y2="33423"/>
                        <a14:foregroundMark x1="70563" y1="33423" x2="70438" y2="34815"/>
                        <a14:foregroundMark x1="70438" y1="34815" x2="69188" y2="38457"/>
                        <a14:foregroundMark x1="71188" y1="26674" x2="70688" y2="33583"/>
                      </a14:backgroundRemoval>
                    </a14:imgEffect>
                  </a14:imgLayer>
                </a14:imgProps>
              </a:ext>
              <a:ext uri="{28A0092B-C50C-407E-A947-70E740481C1C}">
                <a14:useLocalDpi xmlns:a14="http://schemas.microsoft.com/office/drawing/2010/main" val="0"/>
              </a:ext>
            </a:extLst>
          </a:blip>
          <a:srcRect l="17349" t="1922" r="15293" b="38457"/>
          <a:stretch>
            <a:fillRect/>
          </a:stretch>
        </p:blipFill>
        <p:spPr>
          <a:xfrm>
            <a:off x="3175886" y="1944527"/>
            <a:ext cx="354135" cy="365760"/>
          </a:xfrm>
          <a:prstGeom prst="rect">
            <a:avLst/>
          </a:prstGeom>
        </p:spPr>
      </p:pic>
      <p:sp>
        <p:nvSpPr>
          <p:cNvPr id="7" name="TextBox 6">
            <a:extLst>
              <a:ext uri="{FF2B5EF4-FFF2-40B4-BE49-F238E27FC236}">
                <a16:creationId xmlns:a16="http://schemas.microsoft.com/office/drawing/2014/main" id="{8F8DD230-EBB1-BD0E-44B5-08DE3DC3D617}"/>
              </a:ext>
            </a:extLst>
          </p:cNvPr>
          <p:cNvSpPr txBox="1"/>
          <p:nvPr/>
        </p:nvSpPr>
        <p:spPr>
          <a:xfrm>
            <a:off x="4388575" y="4681916"/>
            <a:ext cx="3818725" cy="160043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8BE1D2"/>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DELL Technologies</a:t>
            </a:r>
            <a:br>
              <a:rPr kumimoji="0" lang="en-US" sz="14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br>
            <a:endParaRPr kumimoji="0" lang="en-US" sz="14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Engagement with core operational divisions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Exploration of AI use cases in OT environments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Focus on performance, reliability, and efficiency</a:t>
            </a:r>
          </a:p>
        </p:txBody>
      </p:sp>
      <p:sp>
        <p:nvSpPr>
          <p:cNvPr id="8" name="TextBox 7">
            <a:extLst>
              <a:ext uri="{FF2B5EF4-FFF2-40B4-BE49-F238E27FC236}">
                <a16:creationId xmlns:a16="http://schemas.microsoft.com/office/drawing/2014/main" id="{9DEC00A5-FB9A-1B7B-42A6-B12E6DCF64DB}"/>
              </a:ext>
            </a:extLst>
          </p:cNvPr>
          <p:cNvSpPr txBox="1"/>
          <p:nvPr/>
        </p:nvSpPr>
        <p:spPr>
          <a:xfrm>
            <a:off x="3602060" y="2310287"/>
            <a:ext cx="4277256" cy="1815882"/>
          </a:xfrm>
          <a:prstGeom prst="rect">
            <a:avLst/>
          </a:prstGeom>
          <a:noFill/>
        </p:spPr>
        <p:txBody>
          <a:bodyPr wrap="square">
            <a:spAutoFit/>
          </a:bodyPr>
          <a:lstStyle/>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DEWA AIOS App launched on ChatGPT (Feb 2026) first government &amp; utility globally</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Phase 1: Core customer services released</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Phase 2: Arabic enablement with more than 22 services expansion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endParaRPr>
          </a:p>
        </p:txBody>
      </p:sp>
      <p:sp>
        <p:nvSpPr>
          <p:cNvPr id="3" name="TextBox 2">
            <a:extLst>
              <a:ext uri="{FF2B5EF4-FFF2-40B4-BE49-F238E27FC236}">
                <a16:creationId xmlns:a16="http://schemas.microsoft.com/office/drawing/2014/main" id="{246BF556-401F-6BE1-010E-4AD196CD9F18}"/>
              </a:ext>
            </a:extLst>
          </p:cNvPr>
          <p:cNvSpPr txBox="1"/>
          <p:nvPr/>
        </p:nvSpPr>
        <p:spPr>
          <a:xfrm>
            <a:off x="3618720" y="1919179"/>
            <a:ext cx="4277256" cy="30777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BE1D2"/>
                </a:solidFill>
                <a:effectLst>
                  <a:outerShdw blurRad="38100" dist="25400" dir="5400000" algn="ctr" rotWithShape="0">
                    <a:srgbClr val="6E747A">
                      <a:alpha val="43000"/>
                    </a:srgbClr>
                  </a:outerShdw>
                </a:effectLst>
                <a:uLnTx/>
                <a:uFillTx/>
                <a:latin typeface="Helvetica Neue light"/>
                <a:ea typeface="+mn-ea"/>
                <a:cs typeface="+mn-cs"/>
              </a:rPr>
              <a:t>DEWA AI-OS</a:t>
            </a:r>
            <a:endParaRPr kumimoji="0" lang="en-US" sz="1100" b="0" i="0" u="none" strike="noStrike" kern="1200" cap="none" spc="0" normalizeH="0" baseline="0" noProof="0" dirty="0">
              <a:ln w="0"/>
              <a:solidFill>
                <a:srgbClr val="8BE1D2"/>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endParaRPr>
          </a:p>
        </p:txBody>
      </p:sp>
    </p:spTree>
    <p:extLst>
      <p:ext uri="{BB962C8B-B14F-4D97-AF65-F5344CB8AC3E}">
        <p14:creationId xmlns:p14="http://schemas.microsoft.com/office/powerpoint/2010/main" val="1758956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2887C-9780-B57A-CF85-0466D7E57BDD}"/>
            </a:ext>
          </a:extLst>
        </p:cNvPr>
        <p:cNvGrpSpPr/>
        <p:nvPr/>
      </p:nvGrpSpPr>
      <p:grpSpPr>
        <a:xfrm>
          <a:off x="0" y="0"/>
          <a:ext cx="0" cy="0"/>
          <a:chOff x="0" y="0"/>
          <a:chExt cx="0" cy="0"/>
        </a:xfrm>
      </p:grpSpPr>
      <p:sp>
        <p:nvSpPr>
          <p:cNvPr id="244" name="Shape 3">
            <a:extLst>
              <a:ext uri="{FF2B5EF4-FFF2-40B4-BE49-F238E27FC236}">
                <a16:creationId xmlns:a16="http://schemas.microsoft.com/office/drawing/2014/main" id="{75DA4812-CA78-B939-CD87-8AB6073A3FE7}"/>
              </a:ext>
            </a:extLst>
          </p:cNvPr>
          <p:cNvSpPr/>
          <p:nvPr/>
        </p:nvSpPr>
        <p:spPr>
          <a:xfrm>
            <a:off x="103046" y="1470543"/>
            <a:ext cx="7391439" cy="5022332"/>
          </a:xfrm>
          <a:prstGeom prst="roundRect">
            <a:avLst>
              <a:gd name="adj" fmla="val 3325"/>
            </a:avLst>
          </a:prstGeom>
          <a:solidFill>
            <a:srgbClr val="FFFFFF">
              <a:alpha val="5000"/>
            </a:srgbClr>
          </a:solidFill>
          <a:ln w="12700">
            <a:solidFill>
              <a:srgbClr val="FFFFFF">
                <a:alpha val="1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3496E093-4063-CEBE-A595-63A322D19FBB}"/>
              </a:ext>
            </a:extLst>
          </p:cNvPr>
          <p:cNvSpPr>
            <a:spLocks noGrp="1" noRot="1" noMove="1" noResize="1" noEditPoints="1" noAdjustHandles="1" noChangeArrowheads="1" noChangeShapeType="1"/>
          </p:cNvSpPr>
          <p:nvPr/>
        </p:nvSpPr>
        <p:spPr>
          <a:xfrm>
            <a:off x="0" y="740230"/>
            <a:ext cx="12192000" cy="591228"/>
          </a:xfrm>
          <a:prstGeom prst="rect">
            <a:avLst/>
          </a:prstGeom>
          <a:solidFill>
            <a:srgbClr val="2F4754"/>
          </a:solidFill>
          <a:ln>
            <a:solidFill>
              <a:srgbClr val="2F47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1" name="The project aims develop a corporate wide digital transformation strategy that shall define DEWA digital aspiration, key areas of action and the roadmap to achieve effective and value adding digital transformation across all divisions to support our stak">
            <a:extLst>
              <a:ext uri="{FF2B5EF4-FFF2-40B4-BE49-F238E27FC236}">
                <a16:creationId xmlns:a16="http://schemas.microsoft.com/office/drawing/2014/main" id="{8312A2D9-B51D-DD66-CEA8-E698C2275A39}"/>
              </a:ext>
            </a:extLst>
          </p:cNvPr>
          <p:cNvSpPr>
            <a:spLocks noGrp="1" noRot="1" noMove="1" noResize="1" noEditPoints="1" noAdjustHandles="1" noChangeArrowheads="1" noChangeShapeType="1"/>
          </p:cNvSpPr>
          <p:nvPr/>
        </p:nvSpPr>
        <p:spPr>
          <a:xfrm>
            <a:off x="993124" y="869671"/>
            <a:ext cx="10819286" cy="520910"/>
          </a:xfrm>
          <a:prstGeom prst="rect">
            <a:avLst/>
          </a:prstGeom>
          <a:noFill/>
          <a:ln w="12700">
            <a:miter lim="400000"/>
          </a:ln>
          <a:effectLst>
            <a:outerShdw blurRad="660400" dist="226044" dir="5400000" rotWithShape="0">
              <a:srgbClr val="000000">
                <a:alpha val="1815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marR="76200" algn="just">
              <a:lnSpc>
                <a:spcPct val="80000"/>
              </a:lnSpc>
              <a:defRPr sz="2700" spc="53">
                <a:latin typeface="Dubai Medium"/>
                <a:ea typeface="Dubai Medium"/>
                <a:cs typeface="Dubai Medium"/>
                <a:sym typeface="Dubai Medium"/>
              </a:defRPr>
            </a:lvl1pPr>
          </a:lstStyle>
          <a:p>
            <a:pPr marL="0" marR="76200" lvl="0" indent="0" algn="just" defTabSz="4572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53" normalizeH="0" baseline="0" noProof="0" dirty="0">
                <a:ln>
                  <a:noFill/>
                </a:ln>
                <a:solidFill>
                  <a:srgbClr val="FFFFFF"/>
                </a:solidFill>
                <a:effectLst/>
                <a:uLnTx/>
                <a:uFillTx/>
                <a:latin typeface="Dubai Medium"/>
                <a:cs typeface="Dubai Medium"/>
                <a:sym typeface="Dubai Medium"/>
              </a:rPr>
              <a:t>AI Center of Excellence</a:t>
            </a:r>
          </a:p>
          <a:p>
            <a:pPr marL="0" marR="76200" lvl="0" indent="0" algn="just" defTabSz="457200" rtl="0" eaLnBrk="1" fontAlgn="auto" latinLnBrk="0" hangingPunct="1">
              <a:lnSpc>
                <a:spcPct val="80000"/>
              </a:lnSpc>
              <a:spcBef>
                <a:spcPts val="0"/>
              </a:spcBef>
              <a:spcAft>
                <a:spcPts val="0"/>
              </a:spcAft>
              <a:buClrTx/>
              <a:buSzTx/>
              <a:buFontTx/>
              <a:buNone/>
              <a:tabLst/>
              <a:defRPr/>
            </a:pPr>
            <a:endParaRPr kumimoji="0" lang="en-US" sz="800" b="1" i="0" u="none" strike="noStrike" kern="1200" cap="none" spc="53" normalizeH="0" baseline="0" noProof="0" dirty="0">
              <a:ln>
                <a:noFill/>
              </a:ln>
              <a:solidFill>
                <a:srgbClr val="FFFFFF"/>
              </a:solidFill>
              <a:effectLst/>
              <a:uLnTx/>
              <a:uFillTx/>
              <a:latin typeface="Dubai" panose="020B0503030403030204" pitchFamily="34" charset="-78"/>
              <a:cs typeface="Dubai" panose="020B0503030403030204" pitchFamily="34" charset="-78"/>
              <a:sym typeface="Dubai Medium"/>
            </a:endParaRPr>
          </a:p>
        </p:txBody>
      </p:sp>
      <p:sp>
        <p:nvSpPr>
          <p:cNvPr id="31" name="Slide Number Placeholder 1">
            <a:extLst>
              <a:ext uri="{FF2B5EF4-FFF2-40B4-BE49-F238E27FC236}">
                <a16:creationId xmlns:a16="http://schemas.microsoft.com/office/drawing/2014/main" id="{6FBEDB25-82C8-64B9-8DD1-6C74F5DCECD2}"/>
              </a:ext>
            </a:extLst>
          </p:cNvPr>
          <p:cNvSpPr>
            <a:spLocks noGrp="1"/>
          </p:cNvSpPr>
          <p:nvPr>
            <p:ph type="sldNum" sz="quarter" idx="12"/>
          </p:nvPr>
        </p:nvSpPr>
        <p:spPr>
          <a:xfrm>
            <a:off x="9448800" y="6492875"/>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C3E25A-822A-49F0-BBA0-EEFC5F580B13}" type="slidenum">
              <a:rPr kumimoji="0" lang="en-US" sz="1200" b="0" i="0" u="none" strike="noStrike" kern="1200" cap="none" spc="0" normalizeH="0" baseline="0" noProof="0" smtClean="0">
                <a:ln>
                  <a:noFill/>
                </a:ln>
                <a:solidFill>
                  <a:srgbClr val="05686C">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5686C">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E560F2C9-DDF4-D2BE-D84A-6F6E19F54C57}"/>
              </a:ext>
            </a:extLst>
          </p:cNvPr>
          <p:cNvGrpSpPr/>
          <p:nvPr/>
        </p:nvGrpSpPr>
        <p:grpSpPr>
          <a:xfrm>
            <a:off x="2118551" y="158229"/>
            <a:ext cx="7221229" cy="375846"/>
            <a:chOff x="1097061" y="158024"/>
            <a:chExt cx="7221229" cy="375846"/>
          </a:xfrm>
        </p:grpSpPr>
        <p:grpSp>
          <p:nvGrpSpPr>
            <p:cNvPr id="9" name="Group 8">
              <a:extLst>
                <a:ext uri="{FF2B5EF4-FFF2-40B4-BE49-F238E27FC236}">
                  <a16:creationId xmlns:a16="http://schemas.microsoft.com/office/drawing/2014/main" id="{116EEB6A-1E24-3FBC-6A24-62A3C53D103D}"/>
                </a:ext>
              </a:extLst>
            </p:cNvPr>
            <p:cNvGrpSpPr/>
            <p:nvPr/>
          </p:nvGrpSpPr>
          <p:grpSpPr>
            <a:xfrm>
              <a:off x="3116677" y="158024"/>
              <a:ext cx="2637926" cy="375846"/>
              <a:chOff x="13338508" y="3004710"/>
              <a:chExt cx="2453443" cy="375846"/>
            </a:xfrm>
          </p:grpSpPr>
          <p:pic>
            <p:nvPicPr>
              <p:cNvPr id="44" name="Picture 43" descr="Icon&#10;&#10;Description automatically generated">
                <a:extLst>
                  <a:ext uri="{FF2B5EF4-FFF2-40B4-BE49-F238E27FC236}">
                    <a16:creationId xmlns:a16="http://schemas.microsoft.com/office/drawing/2014/main" id="{3FC38E7D-0C20-0519-5558-B621D5E19E0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foregroundMark x1="60948" y1="26797" x2="60948" y2="26797"/>
                            <a14:foregroundMark x1="65033" y1="36438" x2="65033" y2="36438"/>
                            <a14:foregroundMark x1="59150" y1="49837" x2="59150" y2="49837"/>
                            <a14:foregroundMark x1="61111" y1="66503" x2="61111" y2="66503"/>
                            <a14:foregroundMark x1="62908" y1="75000" x2="62908" y2="75000"/>
                            <a14:backgroundMark x1="62745" y1="37908" x2="62745" y2="37908"/>
                          </a14:backgroundRemoval>
                        </a14:imgEffect>
                      </a14:imgLayer>
                    </a14:imgProps>
                  </a:ext>
                  <a:ext uri="{28A0092B-C50C-407E-A947-70E740481C1C}">
                    <a14:useLocalDpi xmlns:a14="http://schemas.microsoft.com/office/drawing/2010/main" val="0"/>
                  </a:ext>
                </a:extLst>
              </a:blip>
              <a:stretch>
                <a:fillRect/>
              </a:stretch>
            </p:blipFill>
            <p:spPr>
              <a:xfrm>
                <a:off x="13338508" y="3004710"/>
                <a:ext cx="376459" cy="375846"/>
              </a:xfrm>
              <a:prstGeom prst="rect">
                <a:avLst/>
              </a:prstGeom>
            </p:spPr>
          </p:pic>
          <p:sp>
            <p:nvSpPr>
              <p:cNvPr id="49" name="TextBox 48">
                <a:extLst>
                  <a:ext uri="{FF2B5EF4-FFF2-40B4-BE49-F238E27FC236}">
                    <a16:creationId xmlns:a16="http://schemas.microsoft.com/office/drawing/2014/main" id="{674C507C-2BE6-8FCC-12A0-5AE1D638C6B5}"/>
                  </a:ext>
                </a:extLst>
              </p:cNvPr>
              <p:cNvSpPr txBox="1"/>
              <p:nvPr/>
            </p:nvSpPr>
            <p:spPr>
              <a:xfrm>
                <a:off x="13692873" y="3063832"/>
                <a:ext cx="209907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Dubai" panose="020B0503030403030204" pitchFamily="34" charset="-78"/>
                    <a:ea typeface="+mn-ea"/>
                    <a:cs typeface="Dubai" panose="020B0503030403030204" pitchFamily="34" charset="-78"/>
                  </a:rPr>
                  <a:t>DIGITAL TRANSFORMATION</a:t>
                </a:r>
              </a:p>
            </p:txBody>
          </p:sp>
        </p:grpSp>
        <p:grpSp>
          <p:nvGrpSpPr>
            <p:cNvPr id="12" name="Group 11">
              <a:extLst>
                <a:ext uri="{FF2B5EF4-FFF2-40B4-BE49-F238E27FC236}">
                  <a16:creationId xmlns:a16="http://schemas.microsoft.com/office/drawing/2014/main" id="{4F13E705-106D-B0F1-4323-92A9015CB856}"/>
                </a:ext>
              </a:extLst>
            </p:cNvPr>
            <p:cNvGrpSpPr/>
            <p:nvPr/>
          </p:nvGrpSpPr>
          <p:grpSpPr>
            <a:xfrm>
              <a:off x="6315147" y="180211"/>
              <a:ext cx="2003143" cy="325943"/>
              <a:chOff x="3605554" y="3277514"/>
              <a:chExt cx="1863054" cy="325943"/>
            </a:xfrm>
          </p:grpSpPr>
          <p:pic>
            <p:nvPicPr>
              <p:cNvPr id="22" name="Picture 21">
                <a:extLst>
                  <a:ext uri="{FF2B5EF4-FFF2-40B4-BE49-F238E27FC236}">
                    <a16:creationId xmlns:a16="http://schemas.microsoft.com/office/drawing/2014/main" id="{76608558-9BD9-D04A-EF8C-3FD9CD691A1F}"/>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backgroundRemoval t="8036" b="96429" l="6250" r="93750">
                            <a14:foregroundMark x1="6250" y1="42411" x2="6250" y2="42411"/>
                            <a14:foregroundMark x1="50000" y1="8036" x2="50000" y2="8036"/>
                            <a14:foregroundMark x1="94196" y1="41071" x2="94196" y2="41071"/>
                            <a14:foregroundMark x1="74554" y1="92411" x2="74554" y2="92411"/>
                            <a14:foregroundMark x1="22768" y1="94196" x2="22768" y2="94196"/>
                            <a14:foregroundMark x1="78125" y1="96429" x2="78125" y2="96429"/>
                          </a14:backgroundRemoval>
                        </a14:imgEffect>
                      </a14:imgLayer>
                    </a14:imgProps>
                  </a:ext>
                  <a:ext uri="{28A0092B-C50C-407E-A947-70E740481C1C}">
                    <a14:useLocalDpi xmlns:a14="http://schemas.microsoft.com/office/drawing/2010/main" val="0"/>
                  </a:ext>
                </a:extLst>
              </a:blip>
              <a:stretch>
                <a:fillRect/>
              </a:stretch>
            </p:blipFill>
            <p:spPr>
              <a:xfrm rot="10800000" flipV="1">
                <a:off x="3605554" y="3277514"/>
                <a:ext cx="325943" cy="325943"/>
              </a:xfrm>
              <a:prstGeom prst="rect">
                <a:avLst/>
              </a:prstGeom>
            </p:spPr>
          </p:pic>
          <p:sp>
            <p:nvSpPr>
              <p:cNvPr id="38" name="Rectangle 37">
                <a:extLst>
                  <a:ext uri="{FF2B5EF4-FFF2-40B4-BE49-F238E27FC236}">
                    <a16:creationId xmlns:a16="http://schemas.microsoft.com/office/drawing/2014/main" id="{2A439DCF-9B8D-140D-52CD-D90BA4CC4648}"/>
                  </a:ext>
                </a:extLst>
              </p:cNvPr>
              <p:cNvSpPr/>
              <p:nvPr/>
            </p:nvSpPr>
            <p:spPr>
              <a:xfrm>
                <a:off x="3928749" y="3323288"/>
                <a:ext cx="1539859"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FUTURE LEADERSHIP</a:t>
                </a:r>
              </a:p>
            </p:txBody>
          </p:sp>
        </p:grpSp>
        <p:grpSp>
          <p:nvGrpSpPr>
            <p:cNvPr id="18" name="Group 17">
              <a:extLst>
                <a:ext uri="{FF2B5EF4-FFF2-40B4-BE49-F238E27FC236}">
                  <a16:creationId xmlns:a16="http://schemas.microsoft.com/office/drawing/2014/main" id="{4613D090-98E7-5548-CA9C-D8BBCF3307E7}"/>
                </a:ext>
              </a:extLst>
            </p:cNvPr>
            <p:cNvGrpSpPr/>
            <p:nvPr/>
          </p:nvGrpSpPr>
          <p:grpSpPr>
            <a:xfrm>
              <a:off x="1097061" y="173304"/>
              <a:ext cx="1487794" cy="316757"/>
              <a:chOff x="13200596" y="-1743353"/>
              <a:chExt cx="1383746" cy="316757"/>
            </a:xfrm>
          </p:grpSpPr>
          <p:sp>
            <p:nvSpPr>
              <p:cNvPr id="19" name="TextBox 18">
                <a:extLst>
                  <a:ext uri="{FF2B5EF4-FFF2-40B4-BE49-F238E27FC236}">
                    <a16:creationId xmlns:a16="http://schemas.microsoft.com/office/drawing/2014/main" id="{A4B22AD3-30DC-482E-1132-1A24D68C1431}"/>
                  </a:ext>
                </a:extLst>
              </p:cNvPr>
              <p:cNvSpPr txBox="1"/>
              <p:nvPr/>
            </p:nvSpPr>
            <p:spPr>
              <a:xfrm>
                <a:off x="13532222" y="-1703595"/>
                <a:ext cx="105212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HIGHLIGHTS </a:t>
                </a:r>
              </a:p>
            </p:txBody>
          </p:sp>
          <p:pic>
            <p:nvPicPr>
              <p:cNvPr id="21" name="Picture 20" descr="A picture containing icon&#10;&#10;Description automatically generated">
                <a:extLst>
                  <a:ext uri="{FF2B5EF4-FFF2-40B4-BE49-F238E27FC236}">
                    <a16:creationId xmlns:a16="http://schemas.microsoft.com/office/drawing/2014/main" id="{5E26CA05-A319-9004-36D3-4B2044FCDC02}"/>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1429" b="94184" l="4022" r="96957">
                            <a14:foregroundMark x1="23913" y1="2857" x2="23913" y2="2857"/>
                            <a14:foregroundMark x1="21522" y1="1429" x2="21522" y2="1429"/>
                            <a14:foregroundMark x1="4239" y1="7347" x2="4239" y2="7347"/>
                            <a14:foregroundMark x1="97065" y1="8776" x2="97065" y2="8776"/>
                            <a14:foregroundMark x1="25543" y1="94184" x2="25543" y2="94184"/>
                            <a14:foregroundMark x1="32065" y1="87041" x2="32065" y2="87041"/>
                            <a14:backgroundMark x1="33043" y1="16327" x2="33043" y2="16327"/>
                          </a14:backgroundRemoval>
                        </a14:imgEffect>
                      </a14:imgLayer>
                    </a14:imgProps>
                  </a:ext>
                  <a:ext uri="{28A0092B-C50C-407E-A947-70E740481C1C}">
                    <a14:useLocalDpi xmlns:a14="http://schemas.microsoft.com/office/drawing/2010/main" val="0"/>
                  </a:ext>
                </a:extLst>
              </a:blip>
              <a:stretch>
                <a:fillRect/>
              </a:stretch>
            </p:blipFill>
            <p:spPr>
              <a:xfrm>
                <a:off x="13200596" y="-1743353"/>
                <a:ext cx="294692" cy="313911"/>
              </a:xfrm>
              <a:prstGeom prst="rect">
                <a:avLst/>
              </a:prstGeom>
            </p:spPr>
          </p:pic>
        </p:grpSp>
      </p:grpSp>
      <p:sp>
        <p:nvSpPr>
          <p:cNvPr id="243" name="Text 40">
            <a:extLst>
              <a:ext uri="{FF2B5EF4-FFF2-40B4-BE49-F238E27FC236}">
                <a16:creationId xmlns:a16="http://schemas.microsoft.com/office/drawing/2014/main" id="{DFA2E232-5275-E7D2-DAD6-4F1E880985C3}"/>
              </a:ext>
            </a:extLst>
          </p:cNvPr>
          <p:cNvSpPr txBox="1"/>
          <p:nvPr/>
        </p:nvSpPr>
        <p:spPr>
          <a:xfrm>
            <a:off x="7756035" y="1470543"/>
            <a:ext cx="4514740" cy="339514"/>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3ECCB4">
                    <a:lumMod val="60000"/>
                    <a:lumOff val="40000"/>
                  </a:srgbClr>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rPr>
              <a:t>Transformational Impact Across the Organization</a:t>
            </a:r>
            <a:endParaRPr kumimoji="0" lang="en-US" sz="1200" b="1" i="0" u="none" strike="noStrike" kern="1200" cap="none" spc="0" normalizeH="0" baseline="0" noProof="0" dirty="0">
              <a:ln>
                <a:noFill/>
              </a:ln>
              <a:solidFill>
                <a:srgbClr val="FFFFFF"/>
              </a:solidFill>
              <a:effectLst/>
              <a:uLnTx/>
              <a:uFillTx/>
              <a:latin typeface="Montserrat" pitchFamily="34" charset="0"/>
              <a:ea typeface="+mn-ea"/>
              <a:cs typeface="+mn-cs"/>
            </a:endParaRPr>
          </a:p>
        </p:txBody>
      </p:sp>
      <p:sp>
        <p:nvSpPr>
          <p:cNvPr id="2" name="Shape 3">
            <a:extLst>
              <a:ext uri="{FF2B5EF4-FFF2-40B4-BE49-F238E27FC236}">
                <a16:creationId xmlns:a16="http://schemas.microsoft.com/office/drawing/2014/main" id="{CB6630E4-97DB-B332-5B84-B4CBED34B0A6}"/>
              </a:ext>
            </a:extLst>
          </p:cNvPr>
          <p:cNvSpPr/>
          <p:nvPr/>
        </p:nvSpPr>
        <p:spPr>
          <a:xfrm>
            <a:off x="7754087" y="1937885"/>
            <a:ext cx="1952875" cy="1308051"/>
          </a:xfrm>
          <a:prstGeom prst="roundRect">
            <a:avLst>
              <a:gd name="adj" fmla="val 3325"/>
            </a:avLst>
          </a:prstGeom>
          <a:solidFill>
            <a:srgbClr val="FFFFFF">
              <a:alpha val="5000"/>
            </a:srgbClr>
          </a:solidFill>
          <a:ln w="12700">
            <a:solidFill>
              <a:srgbClr val="FFFFFF">
                <a:alpha val="1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sz="1200" b="1"/>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Shape 3">
            <a:extLst>
              <a:ext uri="{FF2B5EF4-FFF2-40B4-BE49-F238E27FC236}">
                <a16:creationId xmlns:a16="http://schemas.microsoft.com/office/drawing/2014/main" id="{7C1A2840-3E28-F27E-8E1D-F5AF9CF72B96}"/>
              </a:ext>
            </a:extLst>
          </p:cNvPr>
          <p:cNvSpPr/>
          <p:nvPr/>
        </p:nvSpPr>
        <p:spPr>
          <a:xfrm>
            <a:off x="9872899" y="1932504"/>
            <a:ext cx="1952875" cy="1308051"/>
          </a:xfrm>
          <a:prstGeom prst="roundRect">
            <a:avLst>
              <a:gd name="adj" fmla="val 3325"/>
            </a:avLst>
          </a:prstGeom>
          <a:solidFill>
            <a:srgbClr val="FFFFFF">
              <a:alpha val="5000"/>
            </a:srgbClr>
          </a:solidFill>
          <a:ln w="12700">
            <a:solidFill>
              <a:srgbClr val="FFFFFF">
                <a:alpha val="1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15" name="Shape 3">
            <a:extLst>
              <a:ext uri="{FF2B5EF4-FFF2-40B4-BE49-F238E27FC236}">
                <a16:creationId xmlns:a16="http://schemas.microsoft.com/office/drawing/2014/main" id="{4E01B648-C4B1-2E18-025A-CFDDDEDAC0BB}"/>
              </a:ext>
            </a:extLst>
          </p:cNvPr>
          <p:cNvSpPr/>
          <p:nvPr/>
        </p:nvSpPr>
        <p:spPr>
          <a:xfrm>
            <a:off x="7754087" y="3444671"/>
            <a:ext cx="1952875" cy="1308051"/>
          </a:xfrm>
          <a:prstGeom prst="roundRect">
            <a:avLst>
              <a:gd name="adj" fmla="val 3325"/>
            </a:avLst>
          </a:prstGeom>
          <a:solidFill>
            <a:srgbClr val="FFFFFF">
              <a:alpha val="5000"/>
            </a:srgbClr>
          </a:solidFill>
          <a:ln w="12700">
            <a:solidFill>
              <a:srgbClr val="FFFFFF">
                <a:alpha val="1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17" name="Shape 3">
            <a:extLst>
              <a:ext uri="{FF2B5EF4-FFF2-40B4-BE49-F238E27FC236}">
                <a16:creationId xmlns:a16="http://schemas.microsoft.com/office/drawing/2014/main" id="{D933E304-F7DF-8C67-5A22-CDD9B40E1542}"/>
              </a:ext>
            </a:extLst>
          </p:cNvPr>
          <p:cNvSpPr/>
          <p:nvPr/>
        </p:nvSpPr>
        <p:spPr>
          <a:xfrm>
            <a:off x="9872899" y="3439290"/>
            <a:ext cx="1952875" cy="1308051"/>
          </a:xfrm>
          <a:prstGeom prst="roundRect">
            <a:avLst>
              <a:gd name="adj" fmla="val 3325"/>
            </a:avLst>
          </a:prstGeom>
          <a:solidFill>
            <a:srgbClr val="FFFFFF">
              <a:alpha val="5000"/>
            </a:srgbClr>
          </a:solidFill>
          <a:ln w="12700">
            <a:solidFill>
              <a:srgbClr val="FFFFFF">
                <a:alpha val="1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23" name="Shape 3">
            <a:extLst>
              <a:ext uri="{FF2B5EF4-FFF2-40B4-BE49-F238E27FC236}">
                <a16:creationId xmlns:a16="http://schemas.microsoft.com/office/drawing/2014/main" id="{F8ED91A5-E30D-8876-63D7-3968111E9458}"/>
              </a:ext>
            </a:extLst>
          </p:cNvPr>
          <p:cNvSpPr/>
          <p:nvPr/>
        </p:nvSpPr>
        <p:spPr>
          <a:xfrm>
            <a:off x="7754087" y="4942476"/>
            <a:ext cx="1952875" cy="1308051"/>
          </a:xfrm>
          <a:prstGeom prst="roundRect">
            <a:avLst>
              <a:gd name="adj" fmla="val 3325"/>
            </a:avLst>
          </a:prstGeom>
          <a:solidFill>
            <a:srgbClr val="FFFFFF">
              <a:alpha val="5000"/>
            </a:srgbClr>
          </a:solidFill>
          <a:ln w="12700">
            <a:solidFill>
              <a:srgbClr val="FFFFFF">
                <a:alpha val="1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25" name="Shape 3">
            <a:extLst>
              <a:ext uri="{FF2B5EF4-FFF2-40B4-BE49-F238E27FC236}">
                <a16:creationId xmlns:a16="http://schemas.microsoft.com/office/drawing/2014/main" id="{0AFE13C1-7861-0216-169E-028E5FAF75D2}"/>
              </a:ext>
            </a:extLst>
          </p:cNvPr>
          <p:cNvSpPr/>
          <p:nvPr/>
        </p:nvSpPr>
        <p:spPr>
          <a:xfrm>
            <a:off x="9872899" y="4937095"/>
            <a:ext cx="1952875" cy="1308051"/>
          </a:xfrm>
          <a:prstGeom prst="roundRect">
            <a:avLst>
              <a:gd name="adj" fmla="val 3325"/>
            </a:avLst>
          </a:prstGeom>
          <a:solidFill>
            <a:srgbClr val="FFFFFF">
              <a:alpha val="5000"/>
            </a:srgbClr>
          </a:solidFill>
          <a:ln w="12700">
            <a:solidFill>
              <a:srgbClr val="FFFFFF">
                <a:alpha val="1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400A5AF7-3221-90EE-C3C8-9813199D3197}"/>
              </a:ext>
            </a:extLst>
          </p:cNvPr>
          <p:cNvSpPr txBox="1"/>
          <p:nvPr/>
        </p:nvSpPr>
        <p:spPr>
          <a:xfrm>
            <a:off x="7879591" y="2242806"/>
            <a:ext cx="182047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59669"/>
                </a:solidFill>
                <a:effectLst/>
                <a:uLnTx/>
                <a:uFillTx/>
                <a:latin typeface="Calibri" panose="020F0502020204030204"/>
                <a:ea typeface="+mn-ea"/>
                <a:cs typeface="+mn-cs"/>
              </a:rPr>
              <a:t>+12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59669"/>
                </a:solidFill>
                <a:effectLst/>
                <a:uLnTx/>
                <a:uFillTx/>
                <a:latin typeface="Calibri" panose="020F0502020204030204"/>
                <a:ea typeface="+mn-ea"/>
                <a:cs typeface="+mn-cs"/>
              </a:rPr>
              <a:t>Dashboards</a:t>
            </a:r>
            <a:endParaRPr kumimoji="0" lang="en-AE" sz="1400" b="1" i="0" u="none" strike="noStrike" kern="1200" cap="none" spc="0" normalizeH="0" baseline="0" noProof="0" dirty="0">
              <a:ln>
                <a:noFill/>
              </a:ln>
              <a:solidFill>
                <a:srgbClr val="059669"/>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788C1BD0-22CB-2892-7F55-F839538D5130}"/>
              </a:ext>
            </a:extLst>
          </p:cNvPr>
          <p:cNvSpPr txBox="1"/>
          <p:nvPr/>
        </p:nvSpPr>
        <p:spPr>
          <a:xfrm>
            <a:off x="7872690" y="1973905"/>
            <a:ext cx="151330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1200" b="1"/>
            </a:pPr>
            <a:r>
              <a:rPr kumimoji="0" lang="en-US" sz="1200" b="1" i="0" u="none" strike="noStrike" kern="1200" cap="none" spc="0" normalizeH="0" baseline="0" noProof="0" dirty="0">
                <a:ln>
                  <a:noFill/>
                </a:ln>
                <a:solidFill>
                  <a:prstClr val="white"/>
                </a:solidFill>
                <a:effectLst/>
                <a:uLnTx/>
                <a:uFillTx/>
                <a:latin typeface="Calibri"/>
                <a:ea typeface="+mn-ea"/>
                <a:cs typeface="+mn-cs"/>
              </a:rPr>
              <a:t>Enterprise Visibility</a:t>
            </a:r>
          </a:p>
        </p:txBody>
      </p:sp>
      <p:sp>
        <p:nvSpPr>
          <p:cNvPr id="34" name="TextBox 33">
            <a:extLst>
              <a:ext uri="{FF2B5EF4-FFF2-40B4-BE49-F238E27FC236}">
                <a16:creationId xmlns:a16="http://schemas.microsoft.com/office/drawing/2014/main" id="{C51EAF4D-200B-6558-82F9-6A37E7FFF44D}"/>
              </a:ext>
            </a:extLst>
          </p:cNvPr>
          <p:cNvSpPr txBox="1"/>
          <p:nvPr/>
        </p:nvSpPr>
        <p:spPr>
          <a:xfrm>
            <a:off x="7886492" y="2874706"/>
            <a:ext cx="195287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Unified KPI View Across Organization (UAT + Live)</a:t>
            </a:r>
          </a:p>
        </p:txBody>
      </p:sp>
      <p:sp>
        <p:nvSpPr>
          <p:cNvPr id="37" name="TextBox 36">
            <a:extLst>
              <a:ext uri="{FF2B5EF4-FFF2-40B4-BE49-F238E27FC236}">
                <a16:creationId xmlns:a16="http://schemas.microsoft.com/office/drawing/2014/main" id="{80F19633-8BBD-F957-D76E-5AE6509CBC62}"/>
              </a:ext>
            </a:extLst>
          </p:cNvPr>
          <p:cNvSpPr txBox="1"/>
          <p:nvPr/>
        </p:nvSpPr>
        <p:spPr>
          <a:xfrm>
            <a:off x="9988261" y="1969852"/>
            <a:ext cx="151330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1200" b="1"/>
            </a:pPr>
            <a:r>
              <a:rPr kumimoji="0" lang="en-US" sz="1200" b="1" i="0" u="none" strike="noStrike" kern="1200" cap="none" spc="0" normalizeH="0" baseline="0" noProof="0" dirty="0">
                <a:ln>
                  <a:noFill/>
                </a:ln>
                <a:solidFill>
                  <a:prstClr val="white"/>
                </a:solidFill>
                <a:effectLst/>
                <a:uLnTx/>
                <a:uFillTx/>
                <a:latin typeface="Calibri"/>
                <a:ea typeface="+mn-ea"/>
                <a:cs typeface="+mn-cs"/>
              </a:rPr>
              <a:t>Decision Speed</a:t>
            </a:r>
          </a:p>
        </p:txBody>
      </p:sp>
      <p:sp>
        <p:nvSpPr>
          <p:cNvPr id="39" name="TextBox 38">
            <a:extLst>
              <a:ext uri="{FF2B5EF4-FFF2-40B4-BE49-F238E27FC236}">
                <a16:creationId xmlns:a16="http://schemas.microsoft.com/office/drawing/2014/main" id="{34534D0E-C016-0295-FBEF-C0A50D885FC3}"/>
              </a:ext>
            </a:extLst>
          </p:cNvPr>
          <p:cNvSpPr txBox="1"/>
          <p:nvPr/>
        </p:nvSpPr>
        <p:spPr>
          <a:xfrm>
            <a:off x="7857072" y="3529629"/>
            <a:ext cx="170644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1200" b="1"/>
            </a:pPr>
            <a:r>
              <a:rPr kumimoji="0" lang="en-US" sz="1200" b="1" i="0" u="none" strike="noStrike" kern="1200" cap="none" spc="0" normalizeH="0" baseline="0" noProof="0" dirty="0">
                <a:ln>
                  <a:noFill/>
                </a:ln>
                <a:solidFill>
                  <a:prstClr val="white"/>
                </a:solidFill>
                <a:effectLst/>
                <a:uLnTx/>
                <a:uFillTx/>
                <a:latin typeface="Calibri"/>
                <a:ea typeface="+mn-ea"/>
                <a:cs typeface="+mn-cs"/>
              </a:rPr>
              <a:t>Process Efficiency</a:t>
            </a:r>
          </a:p>
        </p:txBody>
      </p:sp>
      <p:sp>
        <p:nvSpPr>
          <p:cNvPr id="41" name="TextBox 40">
            <a:extLst>
              <a:ext uri="{FF2B5EF4-FFF2-40B4-BE49-F238E27FC236}">
                <a16:creationId xmlns:a16="http://schemas.microsoft.com/office/drawing/2014/main" id="{3C3E7EB7-1979-D6EF-16DA-0BE74668EB3E}"/>
              </a:ext>
            </a:extLst>
          </p:cNvPr>
          <p:cNvSpPr txBox="1"/>
          <p:nvPr/>
        </p:nvSpPr>
        <p:spPr>
          <a:xfrm>
            <a:off x="9988261" y="3534367"/>
            <a:ext cx="151330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1200" b="1"/>
            </a:pPr>
            <a:r>
              <a:rPr kumimoji="0" lang="en-US" sz="1200" b="1" i="0" u="none" strike="noStrike" kern="1200" cap="none" spc="0" normalizeH="0" baseline="0" noProof="0" dirty="0">
                <a:ln>
                  <a:noFill/>
                </a:ln>
                <a:solidFill>
                  <a:prstClr val="white"/>
                </a:solidFill>
                <a:effectLst/>
                <a:uLnTx/>
                <a:uFillTx/>
                <a:latin typeface="Calibri"/>
                <a:ea typeface="+mn-ea"/>
                <a:cs typeface="+mn-cs"/>
              </a:rPr>
              <a:t>Productivity Gains</a:t>
            </a:r>
          </a:p>
        </p:txBody>
      </p:sp>
      <p:sp>
        <p:nvSpPr>
          <p:cNvPr id="42" name="TextBox 41">
            <a:extLst>
              <a:ext uri="{FF2B5EF4-FFF2-40B4-BE49-F238E27FC236}">
                <a16:creationId xmlns:a16="http://schemas.microsoft.com/office/drawing/2014/main" id="{A20B13E5-36CB-28B1-2DFE-57CBFF598839}"/>
              </a:ext>
            </a:extLst>
          </p:cNvPr>
          <p:cNvSpPr txBox="1"/>
          <p:nvPr/>
        </p:nvSpPr>
        <p:spPr>
          <a:xfrm>
            <a:off x="7857072" y="5021360"/>
            <a:ext cx="151330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1200" b="1"/>
            </a:pPr>
            <a:r>
              <a:rPr kumimoji="0" lang="en-US" sz="1200" b="1" i="0" u="none" strike="noStrike" kern="1200" cap="none" spc="0" normalizeH="0" baseline="0" noProof="0" dirty="0">
                <a:ln>
                  <a:noFill/>
                </a:ln>
                <a:solidFill>
                  <a:prstClr val="white"/>
                </a:solidFill>
                <a:effectLst/>
                <a:uLnTx/>
                <a:uFillTx/>
                <a:latin typeface="Calibri"/>
                <a:ea typeface="+mn-ea"/>
                <a:cs typeface="+mn-cs"/>
              </a:rPr>
              <a:t>KPI Governance</a:t>
            </a:r>
          </a:p>
        </p:txBody>
      </p:sp>
      <p:sp>
        <p:nvSpPr>
          <p:cNvPr id="43" name="TextBox 42">
            <a:extLst>
              <a:ext uri="{FF2B5EF4-FFF2-40B4-BE49-F238E27FC236}">
                <a16:creationId xmlns:a16="http://schemas.microsoft.com/office/drawing/2014/main" id="{368127FB-EA74-E4F5-89BA-02418C08DD20}"/>
              </a:ext>
            </a:extLst>
          </p:cNvPr>
          <p:cNvSpPr txBox="1"/>
          <p:nvPr/>
        </p:nvSpPr>
        <p:spPr>
          <a:xfrm>
            <a:off x="9939099" y="5036536"/>
            <a:ext cx="151330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1200" b="1"/>
            </a:pPr>
            <a:r>
              <a:rPr kumimoji="0" lang="en-US" sz="1200" b="1" i="0" u="none" strike="noStrike" kern="1200" cap="none" spc="0" normalizeH="0" baseline="0" noProof="0" dirty="0">
                <a:ln>
                  <a:noFill/>
                </a:ln>
                <a:solidFill>
                  <a:prstClr val="white"/>
                </a:solidFill>
                <a:effectLst/>
                <a:uLnTx/>
                <a:uFillTx/>
                <a:latin typeface="Calibri"/>
                <a:ea typeface="+mn-ea"/>
                <a:cs typeface="+mn-cs"/>
              </a:rPr>
              <a:t>Adoption &amp; Reach</a:t>
            </a:r>
          </a:p>
        </p:txBody>
      </p:sp>
      <p:sp>
        <p:nvSpPr>
          <p:cNvPr id="46" name="TextBox 45">
            <a:extLst>
              <a:ext uri="{FF2B5EF4-FFF2-40B4-BE49-F238E27FC236}">
                <a16:creationId xmlns:a16="http://schemas.microsoft.com/office/drawing/2014/main" id="{D1DDD577-BBF0-3306-3E53-650161C0825A}"/>
              </a:ext>
            </a:extLst>
          </p:cNvPr>
          <p:cNvSpPr txBox="1"/>
          <p:nvPr/>
        </p:nvSpPr>
        <p:spPr>
          <a:xfrm>
            <a:off x="9939099" y="2254436"/>
            <a:ext cx="195287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59669"/>
                </a:solidFill>
                <a:effectLst/>
                <a:uLnTx/>
                <a:uFillTx/>
                <a:latin typeface="Calibri" panose="020F0502020204030204"/>
                <a:ea typeface="+mn-ea"/>
                <a:cs typeface="+mn-cs"/>
              </a:rPr>
              <a:t>+70%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59669"/>
                </a:solidFill>
                <a:effectLst/>
                <a:uLnTx/>
                <a:uFillTx/>
                <a:latin typeface="Calibri" panose="020F0502020204030204"/>
                <a:ea typeface="+mn-ea"/>
                <a:cs typeface="+mn-cs"/>
              </a:rPr>
              <a:t>Faster Insights</a:t>
            </a:r>
          </a:p>
        </p:txBody>
      </p:sp>
      <p:sp>
        <p:nvSpPr>
          <p:cNvPr id="47" name="TextBox 46">
            <a:extLst>
              <a:ext uri="{FF2B5EF4-FFF2-40B4-BE49-F238E27FC236}">
                <a16:creationId xmlns:a16="http://schemas.microsoft.com/office/drawing/2014/main" id="{A8FA5D3E-BDB9-2218-1CFA-FCFD45F21914}"/>
              </a:ext>
            </a:extLst>
          </p:cNvPr>
          <p:cNvSpPr txBox="1"/>
          <p:nvPr/>
        </p:nvSpPr>
        <p:spPr>
          <a:xfrm>
            <a:off x="7859850" y="3759766"/>
            <a:ext cx="182047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59669"/>
                </a:solidFill>
                <a:effectLst/>
                <a:uLnTx/>
                <a:uFillTx/>
                <a:latin typeface="Calibri" panose="020F0502020204030204"/>
                <a:ea typeface="+mn-ea"/>
                <a:cs typeface="+mn-cs"/>
              </a:rPr>
              <a:t>+60%</a:t>
            </a:r>
            <a:r>
              <a:rPr kumimoji="0" lang="en-US" sz="1400" b="1" i="0" u="none" strike="noStrike" kern="1200" cap="none" spc="0" normalizeH="0" baseline="0" noProof="0" dirty="0">
                <a:ln>
                  <a:noFill/>
                </a:ln>
                <a:solidFill>
                  <a:srgbClr val="059669"/>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59669"/>
                </a:solidFill>
                <a:effectLst/>
                <a:uLnTx/>
                <a:uFillTx/>
                <a:latin typeface="Calibri" panose="020F0502020204030204"/>
                <a:ea typeface="+mn-ea"/>
                <a:cs typeface="+mn-cs"/>
              </a:rPr>
              <a:t>Reduction</a:t>
            </a:r>
          </a:p>
        </p:txBody>
      </p:sp>
      <p:sp>
        <p:nvSpPr>
          <p:cNvPr id="48" name="TextBox 47">
            <a:extLst>
              <a:ext uri="{FF2B5EF4-FFF2-40B4-BE49-F238E27FC236}">
                <a16:creationId xmlns:a16="http://schemas.microsoft.com/office/drawing/2014/main" id="{EA11B45E-CCFC-A915-BA05-169D5F8640CF}"/>
              </a:ext>
            </a:extLst>
          </p:cNvPr>
          <p:cNvSpPr txBox="1"/>
          <p:nvPr/>
        </p:nvSpPr>
        <p:spPr>
          <a:xfrm>
            <a:off x="9991939" y="3725681"/>
            <a:ext cx="1952875"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59669"/>
                </a:solidFill>
                <a:effectLst/>
                <a:uLnTx/>
                <a:uFillTx/>
                <a:latin typeface="Calibri" panose="020F0502020204030204"/>
                <a:ea typeface="+mn-ea"/>
                <a:cs typeface="+mn-cs"/>
              </a:rPr>
              <a:t>+30%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59669"/>
                </a:solidFill>
                <a:effectLst/>
                <a:uLnTx/>
                <a:uFillTx/>
                <a:latin typeface="Calibri" panose="020F0502020204030204"/>
                <a:ea typeface="+mn-ea"/>
                <a:cs typeface="+mn-cs"/>
              </a:rPr>
              <a:t>Improvement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E" sz="2000" b="1" i="0" u="none" strike="noStrike" kern="1200" cap="none" spc="0" normalizeH="0" baseline="0" noProof="0" dirty="0">
              <a:ln>
                <a:noFill/>
              </a:ln>
              <a:solidFill>
                <a:srgbClr val="059669"/>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2BD14C61-A67F-F859-16E5-BC1D0940AAD2}"/>
              </a:ext>
            </a:extLst>
          </p:cNvPr>
          <p:cNvSpPr txBox="1"/>
          <p:nvPr/>
        </p:nvSpPr>
        <p:spPr>
          <a:xfrm>
            <a:off x="7859850" y="5321385"/>
            <a:ext cx="182047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59669"/>
                </a:solidFill>
                <a:effectLst/>
                <a:uLnTx/>
                <a:uFillTx/>
                <a:latin typeface="Calibri" panose="020F0502020204030204"/>
                <a:ea typeface="+mn-ea"/>
                <a:cs typeface="+mn-cs"/>
              </a:rPr>
              <a:t>+90%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59669"/>
                </a:solidFill>
                <a:effectLst/>
                <a:uLnTx/>
                <a:uFillTx/>
                <a:latin typeface="Calibri" panose="020F0502020204030204"/>
                <a:ea typeface="+mn-ea"/>
                <a:cs typeface="+mn-cs"/>
              </a:rPr>
              <a:t>Standardized</a:t>
            </a:r>
          </a:p>
        </p:txBody>
      </p:sp>
      <p:sp>
        <p:nvSpPr>
          <p:cNvPr id="51" name="TextBox 50">
            <a:extLst>
              <a:ext uri="{FF2B5EF4-FFF2-40B4-BE49-F238E27FC236}">
                <a16:creationId xmlns:a16="http://schemas.microsoft.com/office/drawing/2014/main" id="{0492F4AA-2761-1899-A6AB-9C9AA4D28A54}"/>
              </a:ext>
            </a:extLst>
          </p:cNvPr>
          <p:cNvSpPr txBox="1"/>
          <p:nvPr/>
        </p:nvSpPr>
        <p:spPr>
          <a:xfrm>
            <a:off x="9939100" y="5313535"/>
            <a:ext cx="182047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9669"/>
                </a:solidFill>
                <a:effectLst/>
                <a:uLnTx/>
                <a:uFillTx/>
                <a:latin typeface="Calibri" panose="020F0502020204030204"/>
                <a:ea typeface="+mn-ea"/>
                <a:cs typeface="+mn-cs"/>
              </a:rPr>
              <a:t>AI Adoption Office</a:t>
            </a:r>
            <a:endParaRPr kumimoji="0" lang="en-AE" sz="1050" b="1" i="0" u="none" strike="noStrike" kern="1200" cap="none" spc="0" normalizeH="0" baseline="0" noProof="0" dirty="0">
              <a:ln>
                <a:noFill/>
              </a:ln>
              <a:solidFill>
                <a:srgbClr val="059669"/>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FED5448A-66B3-AAC6-9173-E08DE86CA249}"/>
              </a:ext>
            </a:extLst>
          </p:cNvPr>
          <p:cNvSpPr txBox="1"/>
          <p:nvPr/>
        </p:nvSpPr>
        <p:spPr>
          <a:xfrm>
            <a:off x="9892789" y="2889095"/>
            <a:ext cx="19528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Reduced Time to Decision-Making</a:t>
            </a:r>
          </a:p>
        </p:txBody>
      </p:sp>
      <p:sp>
        <p:nvSpPr>
          <p:cNvPr id="56" name="TextBox 55">
            <a:extLst>
              <a:ext uri="{FF2B5EF4-FFF2-40B4-BE49-F238E27FC236}">
                <a16:creationId xmlns:a16="http://schemas.microsoft.com/office/drawing/2014/main" id="{956FFFAA-27C2-4B2B-31A2-6DC023AA0C94}"/>
              </a:ext>
            </a:extLst>
          </p:cNvPr>
          <p:cNvSpPr txBox="1"/>
          <p:nvPr/>
        </p:nvSpPr>
        <p:spPr>
          <a:xfrm>
            <a:off x="7897632" y="4448741"/>
            <a:ext cx="182047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Manual Reporting Automated</a:t>
            </a:r>
          </a:p>
        </p:txBody>
      </p:sp>
      <p:sp>
        <p:nvSpPr>
          <p:cNvPr id="57" name="TextBox 56">
            <a:extLst>
              <a:ext uri="{FF2B5EF4-FFF2-40B4-BE49-F238E27FC236}">
                <a16:creationId xmlns:a16="http://schemas.microsoft.com/office/drawing/2014/main" id="{F14E6F38-6026-1517-D10D-E3CE79939F0C}"/>
              </a:ext>
            </a:extLst>
          </p:cNvPr>
          <p:cNvSpPr txBox="1"/>
          <p:nvPr/>
        </p:nvSpPr>
        <p:spPr>
          <a:xfrm>
            <a:off x="9988261" y="4459380"/>
            <a:ext cx="182047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Faster Execution &amp; Output</a:t>
            </a:r>
          </a:p>
        </p:txBody>
      </p:sp>
      <p:sp>
        <p:nvSpPr>
          <p:cNvPr id="58" name="TextBox 57">
            <a:extLst>
              <a:ext uri="{FF2B5EF4-FFF2-40B4-BE49-F238E27FC236}">
                <a16:creationId xmlns:a16="http://schemas.microsoft.com/office/drawing/2014/main" id="{4825CA12-C258-9F7A-F89C-09867D794DA3}"/>
              </a:ext>
            </a:extLst>
          </p:cNvPr>
          <p:cNvSpPr txBox="1"/>
          <p:nvPr/>
        </p:nvSpPr>
        <p:spPr>
          <a:xfrm>
            <a:off x="7823081" y="5981280"/>
            <a:ext cx="205294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Aligned Metrics Across Functions</a:t>
            </a:r>
          </a:p>
        </p:txBody>
      </p:sp>
      <p:sp>
        <p:nvSpPr>
          <p:cNvPr id="59" name="TextBox 58">
            <a:extLst>
              <a:ext uri="{FF2B5EF4-FFF2-40B4-BE49-F238E27FC236}">
                <a16:creationId xmlns:a16="http://schemas.microsoft.com/office/drawing/2014/main" id="{BA7415AC-E89F-9175-13A1-059E6F4868EB}"/>
              </a:ext>
            </a:extLst>
          </p:cNvPr>
          <p:cNvSpPr txBox="1"/>
          <p:nvPr/>
        </p:nvSpPr>
        <p:spPr>
          <a:xfrm>
            <a:off x="9920876" y="5950288"/>
            <a:ext cx="182047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Organization-wide Engagement</a:t>
            </a:r>
          </a:p>
        </p:txBody>
      </p:sp>
      <p:sp>
        <p:nvSpPr>
          <p:cNvPr id="8" name="TextBox 7">
            <a:extLst>
              <a:ext uri="{FF2B5EF4-FFF2-40B4-BE49-F238E27FC236}">
                <a16:creationId xmlns:a16="http://schemas.microsoft.com/office/drawing/2014/main" id="{5EF7E403-2D3B-40F8-1B1C-76DDAE073CA7}"/>
              </a:ext>
            </a:extLst>
          </p:cNvPr>
          <p:cNvSpPr txBox="1"/>
          <p:nvPr/>
        </p:nvSpPr>
        <p:spPr>
          <a:xfrm>
            <a:off x="153392" y="1512551"/>
            <a:ext cx="6949925" cy="782265"/>
          </a:xfrm>
          <a:prstGeom prst="rect">
            <a:avLst/>
          </a:prstGeom>
          <a:noFill/>
        </p:spPr>
        <p:txBody>
          <a:bodyPr wrap="square">
            <a:spAutoFit/>
          </a:bodyPr>
          <a:lstStyle/>
          <a:p>
            <a:pPr marL="12700" marR="0" lvl="0" indent="0" algn="l" defTabSz="457200" rtl="0" eaLnBrk="1" fontAlgn="auto" latinLnBrk="0" hangingPunct="1">
              <a:lnSpc>
                <a:spcPct val="100000"/>
              </a:lnSpc>
              <a:spcBef>
                <a:spcPts val="105"/>
              </a:spcBef>
              <a:spcAft>
                <a:spcPts val="0"/>
              </a:spcAft>
              <a:buClrTx/>
              <a:buSzTx/>
              <a:buFontTx/>
              <a:buNone/>
              <a:tabLst/>
              <a:defRPr/>
            </a:pPr>
            <a:r>
              <a:rPr kumimoji="0" lang="en-US" sz="1400" b="1" i="0" u="none" strike="noStrike" kern="1200" cap="none" spc="0" normalizeH="0" baseline="0" noProof="0" dirty="0">
                <a:ln w="0"/>
                <a:solidFill>
                  <a:srgbClr val="3ECCB4">
                    <a:lumMod val="60000"/>
                    <a:lumOff val="40000"/>
                  </a:srgbClr>
                </a:solidFill>
                <a:effectLst>
                  <a:outerShdw blurRad="38100" dist="25400" dir="5400000" algn="ctr" rotWithShape="0">
                    <a:srgbClr val="6E747A">
                      <a:alpha val="43000"/>
                    </a:srgbClr>
                  </a:outerShdw>
                </a:effectLst>
                <a:uLnTx/>
                <a:uFillTx/>
                <a:latin typeface="Helvetica Neue light"/>
                <a:ea typeface="+mn-ea"/>
                <a:cs typeface="Dubai" panose="020B0503030403030204" pitchFamily="34" charset="-78"/>
                <a:sym typeface="Dubai Medium"/>
              </a:rPr>
              <a:t>Center of Excellence</a:t>
            </a:r>
          </a:p>
          <a:p>
            <a:pPr marL="12700" marR="0" lvl="0" indent="0" algn="just" defTabSz="457200" rtl="0" eaLnBrk="1" fontAlgn="auto" latinLnBrk="0" hangingPunct="1">
              <a:lnSpc>
                <a:spcPct val="100000"/>
              </a:lnSpc>
              <a:spcBef>
                <a:spcPts val="105"/>
              </a:spcBef>
              <a:spcAft>
                <a:spcPts val="0"/>
              </a:spcAft>
              <a:buClrTx/>
              <a:buSzTx/>
              <a:buFontTx/>
              <a:buNone/>
              <a:tabLst/>
              <a:defRPr/>
            </a:pPr>
            <a:r>
              <a:rPr kumimoji="0" lang="en-US" sz="400" b="1" i="0" u="none" strike="noStrike" kern="1200" cap="none" spc="0" normalizeH="0" baseline="0" noProof="0" dirty="0">
                <a:ln w="0"/>
                <a:solidFill>
                  <a:srgbClr val="2D3E4B"/>
                </a:solidFill>
                <a:effectLst>
                  <a:outerShdw blurRad="38100" dist="25400" dir="5400000" algn="ctr" rotWithShape="0">
                    <a:srgbClr val="6E747A">
                      <a:alpha val="43000"/>
                    </a:srgbClr>
                  </a:outerShdw>
                </a:effectLst>
                <a:uLnTx/>
                <a:uFillTx/>
                <a:latin typeface="Dubai" panose="020B0503030403030204" pitchFamily="34" charset="-78"/>
                <a:ea typeface="+mn-ea"/>
                <a:cs typeface="Dubai" panose="020B0503030403030204" pitchFamily="34" charset="-78"/>
                <a:sym typeface="Dubai Medium"/>
              </a:rPr>
              <a:t>.</a:t>
            </a:r>
            <a:br>
              <a:rPr kumimoji="0" lang="en-US" sz="1400" b="1" i="0" u="none" strike="noStrike" kern="1200" cap="none" spc="0" normalizeH="0" baseline="0" noProof="0" dirty="0">
                <a:ln w="0"/>
                <a:solidFill>
                  <a:srgbClr val="3ECCB4">
                    <a:lumMod val="60000"/>
                    <a:lumOff val="40000"/>
                  </a:srgbClr>
                </a:solidFill>
                <a:effectLst>
                  <a:outerShdw blurRad="38100" dist="25400" dir="5400000" algn="ctr" rotWithShape="0">
                    <a:srgbClr val="6E747A">
                      <a:alpha val="43000"/>
                    </a:srgbClr>
                  </a:outerShdw>
                </a:effectLst>
                <a:uLnTx/>
                <a:uFillTx/>
                <a:latin typeface="Dubai" panose="020B0503030403030204" pitchFamily="34" charset="-78"/>
                <a:ea typeface="+mn-ea"/>
                <a:cs typeface="Dubai" panose="020B0503030403030204" pitchFamily="34" charset="-78"/>
                <a:sym typeface="Dubai Medium"/>
              </a:rPr>
            </a:b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sym typeface="Dubai Medium"/>
              </a:rPr>
              <a:t>It’s the </a:t>
            </a: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platform is been initiated, providing a comprehensive view of the AI Adoption department’s progress and performance through KPI-driven and data-level dashboards.</a:t>
            </a:r>
          </a:p>
        </p:txBody>
      </p:sp>
      <p:pic>
        <p:nvPicPr>
          <p:cNvPr id="14" name="Picture 13" descr="A screenshot of a computer&#10;&#10;AI-generated content may be incorrect.">
            <a:extLst>
              <a:ext uri="{FF2B5EF4-FFF2-40B4-BE49-F238E27FC236}">
                <a16:creationId xmlns:a16="http://schemas.microsoft.com/office/drawing/2014/main" id="{78A7693D-0A47-B823-7635-B3EF407A7D93}"/>
              </a:ext>
            </a:extLst>
          </p:cNvPr>
          <p:cNvPicPr>
            <a:picLocks noChangeAspect="1"/>
          </p:cNvPicPr>
          <p:nvPr/>
        </p:nvPicPr>
        <p:blipFill>
          <a:blip r:embed="rId9"/>
          <a:stretch>
            <a:fillRect/>
          </a:stretch>
        </p:blipFill>
        <p:spPr>
          <a:xfrm>
            <a:off x="242098" y="4401248"/>
            <a:ext cx="3554194" cy="1978322"/>
          </a:xfrm>
          <a:prstGeom prst="rect">
            <a:avLst/>
          </a:prstGeom>
        </p:spPr>
      </p:pic>
      <p:pic>
        <p:nvPicPr>
          <p:cNvPr id="16" name="Picture 15" descr="A screenshot of a computer&#10;&#10;AI-generated content may be incorrect.">
            <a:extLst>
              <a:ext uri="{FF2B5EF4-FFF2-40B4-BE49-F238E27FC236}">
                <a16:creationId xmlns:a16="http://schemas.microsoft.com/office/drawing/2014/main" id="{66884B18-29A5-2344-2D59-2D6DEB00D358}"/>
              </a:ext>
            </a:extLst>
          </p:cNvPr>
          <p:cNvPicPr>
            <a:picLocks noChangeAspect="1"/>
          </p:cNvPicPr>
          <p:nvPr/>
        </p:nvPicPr>
        <p:blipFill>
          <a:blip r:embed="rId10"/>
          <a:stretch>
            <a:fillRect/>
          </a:stretch>
        </p:blipFill>
        <p:spPr>
          <a:xfrm>
            <a:off x="270311" y="2330173"/>
            <a:ext cx="3503299" cy="1963153"/>
          </a:xfrm>
          <a:prstGeom prst="rect">
            <a:avLst/>
          </a:prstGeom>
        </p:spPr>
      </p:pic>
      <p:pic>
        <p:nvPicPr>
          <p:cNvPr id="20" name="Picture 19" descr="A screenshot of a computer&#10;&#10;AI-generated content may be incorrect.">
            <a:extLst>
              <a:ext uri="{FF2B5EF4-FFF2-40B4-BE49-F238E27FC236}">
                <a16:creationId xmlns:a16="http://schemas.microsoft.com/office/drawing/2014/main" id="{D2BC846D-4BC5-3F10-266F-F58737CD99E4}"/>
              </a:ext>
            </a:extLst>
          </p:cNvPr>
          <p:cNvPicPr>
            <a:picLocks noChangeAspect="1"/>
          </p:cNvPicPr>
          <p:nvPr/>
        </p:nvPicPr>
        <p:blipFill>
          <a:blip r:embed="rId11"/>
          <a:stretch>
            <a:fillRect/>
          </a:stretch>
        </p:blipFill>
        <p:spPr>
          <a:xfrm>
            <a:off x="3906015" y="2330174"/>
            <a:ext cx="3360638" cy="1912966"/>
          </a:xfrm>
          <a:prstGeom prst="rect">
            <a:avLst/>
          </a:prstGeom>
        </p:spPr>
      </p:pic>
      <p:pic>
        <p:nvPicPr>
          <p:cNvPr id="24" name="Picture 23" descr="A screenshot of a computer&#10;&#10;AI-generated content may be incorrect.">
            <a:extLst>
              <a:ext uri="{FF2B5EF4-FFF2-40B4-BE49-F238E27FC236}">
                <a16:creationId xmlns:a16="http://schemas.microsoft.com/office/drawing/2014/main" id="{76A87357-E1DC-170B-12EE-A59B6F9A998D}"/>
              </a:ext>
            </a:extLst>
          </p:cNvPr>
          <p:cNvPicPr>
            <a:picLocks noChangeAspect="1"/>
          </p:cNvPicPr>
          <p:nvPr/>
        </p:nvPicPr>
        <p:blipFill>
          <a:blip r:embed="rId12"/>
          <a:stretch>
            <a:fillRect/>
          </a:stretch>
        </p:blipFill>
        <p:spPr>
          <a:xfrm>
            <a:off x="3906015" y="4393595"/>
            <a:ext cx="3383319" cy="1985975"/>
          </a:xfrm>
          <a:prstGeom prst="rect">
            <a:avLst/>
          </a:prstGeom>
        </p:spPr>
      </p:pic>
      <p:sp>
        <p:nvSpPr>
          <p:cNvPr id="6" name="Oval 5">
            <a:extLst>
              <a:ext uri="{FF2B5EF4-FFF2-40B4-BE49-F238E27FC236}">
                <a16:creationId xmlns:a16="http://schemas.microsoft.com/office/drawing/2014/main" id="{0D178456-F798-41C6-68B5-B1CF54484321}"/>
              </a:ext>
            </a:extLst>
          </p:cNvPr>
          <p:cNvSpPr/>
          <p:nvPr/>
        </p:nvSpPr>
        <p:spPr>
          <a:xfrm>
            <a:off x="283729" y="645363"/>
            <a:ext cx="770599" cy="7705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78BF9A6-1298-7A11-A613-30049A0E5C35}"/>
              </a:ext>
            </a:extLst>
          </p:cNvPr>
          <p:cNvPicPr>
            <a:picLocks noChangeAspect="1"/>
          </p:cNvPicPr>
          <p:nvPr/>
        </p:nvPicPr>
        <p:blipFill>
          <a:blip r:embed="rId13"/>
          <a:stretch>
            <a:fillRect/>
          </a:stretch>
        </p:blipFill>
        <p:spPr>
          <a:xfrm>
            <a:off x="305333" y="497995"/>
            <a:ext cx="727390" cy="1028089"/>
          </a:xfrm>
          <a:prstGeom prst="rect">
            <a:avLst/>
          </a:prstGeom>
        </p:spPr>
      </p:pic>
    </p:spTree>
    <p:extLst>
      <p:ext uri="{BB962C8B-B14F-4D97-AF65-F5344CB8AC3E}">
        <p14:creationId xmlns:p14="http://schemas.microsoft.com/office/powerpoint/2010/main" val="2449159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60E3C-A0B0-24D3-9331-AE6D164E48FE}"/>
            </a:ext>
          </a:extLst>
        </p:cNvPr>
        <p:cNvGrpSpPr/>
        <p:nvPr/>
      </p:nvGrpSpPr>
      <p:grpSpPr>
        <a:xfrm>
          <a:off x="0" y="0"/>
          <a:ext cx="0" cy="0"/>
          <a:chOff x="0" y="0"/>
          <a:chExt cx="0" cy="0"/>
        </a:xfrm>
      </p:grpSpPr>
      <p:sp>
        <p:nvSpPr>
          <p:cNvPr id="244" name="Shape 3">
            <a:extLst>
              <a:ext uri="{FF2B5EF4-FFF2-40B4-BE49-F238E27FC236}">
                <a16:creationId xmlns:a16="http://schemas.microsoft.com/office/drawing/2014/main" id="{B46EAADE-70C6-EE5A-AB16-3A5228961434}"/>
              </a:ext>
            </a:extLst>
          </p:cNvPr>
          <p:cNvSpPr/>
          <p:nvPr/>
        </p:nvSpPr>
        <p:spPr>
          <a:xfrm>
            <a:off x="5731804" y="2293040"/>
            <a:ext cx="5913940" cy="3721514"/>
          </a:xfrm>
          <a:prstGeom prst="roundRect">
            <a:avLst>
              <a:gd name="adj" fmla="val 3325"/>
            </a:avLst>
          </a:prstGeom>
          <a:solidFill>
            <a:srgbClr val="FFFFFF">
              <a:alpha val="5000"/>
            </a:srgbClr>
          </a:solidFill>
          <a:ln w="12700">
            <a:solidFill>
              <a:srgbClr val="FFFFFF">
                <a:alpha val="1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9EF2DEBE-22A2-9C66-7905-A9AC7109D6B9}"/>
              </a:ext>
            </a:extLst>
          </p:cNvPr>
          <p:cNvSpPr>
            <a:spLocks noGrp="1" noRot="1" noMove="1" noResize="1" noEditPoints="1" noAdjustHandles="1" noChangeArrowheads="1" noChangeShapeType="1"/>
          </p:cNvSpPr>
          <p:nvPr/>
        </p:nvSpPr>
        <p:spPr>
          <a:xfrm>
            <a:off x="0" y="740230"/>
            <a:ext cx="12192000" cy="591228"/>
          </a:xfrm>
          <a:prstGeom prst="rect">
            <a:avLst/>
          </a:prstGeom>
          <a:solidFill>
            <a:srgbClr val="2F4754"/>
          </a:solidFill>
          <a:ln>
            <a:solidFill>
              <a:srgbClr val="2F47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1" name="The project aims develop a corporate wide digital transformation strategy that shall define DEWA digital aspiration, key areas of action and the roadmap to achieve effective and value adding digital transformation across all divisions to support our stak">
            <a:extLst>
              <a:ext uri="{FF2B5EF4-FFF2-40B4-BE49-F238E27FC236}">
                <a16:creationId xmlns:a16="http://schemas.microsoft.com/office/drawing/2014/main" id="{5C2AE2FC-0D6D-8140-B214-305C7B923369}"/>
              </a:ext>
            </a:extLst>
          </p:cNvPr>
          <p:cNvSpPr>
            <a:spLocks/>
          </p:cNvSpPr>
          <p:nvPr/>
        </p:nvSpPr>
        <p:spPr>
          <a:xfrm>
            <a:off x="565755" y="844409"/>
            <a:ext cx="10819286" cy="520910"/>
          </a:xfrm>
          <a:prstGeom prst="rect">
            <a:avLst/>
          </a:prstGeom>
          <a:noFill/>
          <a:ln w="12700">
            <a:miter lim="400000"/>
          </a:ln>
          <a:effectLst>
            <a:outerShdw blurRad="660400" dist="226044" dir="5400000" rotWithShape="0">
              <a:srgbClr val="000000">
                <a:alpha val="1815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marR="76200" algn="just">
              <a:lnSpc>
                <a:spcPct val="80000"/>
              </a:lnSpc>
              <a:defRPr sz="2700" spc="53">
                <a:latin typeface="Dubai Medium"/>
                <a:ea typeface="Dubai Medium"/>
                <a:cs typeface="Dubai Medium"/>
                <a:sym typeface="Dubai Medium"/>
              </a:defRPr>
            </a:lvl1pPr>
          </a:lstStyle>
          <a:p>
            <a:pPr marL="0" marR="76200" lvl="0" indent="0" algn="just" defTabSz="4572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53" normalizeH="0" baseline="0" noProof="0" dirty="0">
                <a:ln>
                  <a:noFill/>
                </a:ln>
                <a:solidFill>
                  <a:srgbClr val="FFFFFF"/>
                </a:solidFill>
                <a:effectLst/>
                <a:uLnTx/>
                <a:uFillTx/>
                <a:latin typeface="Dubai Medium"/>
                <a:cs typeface="Dubai Medium"/>
                <a:sym typeface="Dubai Medium"/>
              </a:rPr>
              <a:t>Autonomous HR candidate Screening and Scoring Ai Agent </a:t>
            </a:r>
            <a:endParaRPr kumimoji="0" lang="en-US" sz="800" b="1" i="0" u="none" strike="noStrike" kern="1200" cap="none" spc="53" normalizeH="0" baseline="0" noProof="0" dirty="0">
              <a:ln>
                <a:noFill/>
              </a:ln>
              <a:solidFill>
                <a:srgbClr val="FFFFFF"/>
              </a:solidFill>
              <a:effectLst/>
              <a:uLnTx/>
              <a:uFillTx/>
              <a:latin typeface="Dubai" panose="020B0503030403030204" pitchFamily="34" charset="-78"/>
              <a:cs typeface="Dubai" panose="020B0503030403030204" pitchFamily="34" charset="-78"/>
              <a:sym typeface="Dubai Medium"/>
            </a:endParaRPr>
          </a:p>
        </p:txBody>
      </p:sp>
      <p:sp>
        <p:nvSpPr>
          <p:cNvPr id="31" name="Slide Number Placeholder 1">
            <a:extLst>
              <a:ext uri="{FF2B5EF4-FFF2-40B4-BE49-F238E27FC236}">
                <a16:creationId xmlns:a16="http://schemas.microsoft.com/office/drawing/2014/main" id="{FBAA20B5-EA56-CAE0-D7A4-DCE58858FA23}"/>
              </a:ext>
            </a:extLst>
          </p:cNvPr>
          <p:cNvSpPr>
            <a:spLocks noGrp="1"/>
          </p:cNvSpPr>
          <p:nvPr>
            <p:ph type="sldNum" sz="quarter" idx="12"/>
          </p:nvPr>
        </p:nvSpPr>
        <p:spPr>
          <a:xfrm>
            <a:off x="9448800" y="6492875"/>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C3E25A-822A-49F0-BBA0-EEFC5F580B13}" type="slidenum">
              <a:rPr kumimoji="0" lang="en-US" sz="1200" b="0" i="0" u="none" strike="noStrike" kern="1200" cap="none" spc="0" normalizeH="0" baseline="0" noProof="0" smtClean="0">
                <a:ln>
                  <a:noFill/>
                </a:ln>
                <a:solidFill>
                  <a:srgbClr val="05686C">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05686C">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B77A8E80-7DA6-EFCB-67EF-C098F6F30B23}"/>
              </a:ext>
            </a:extLst>
          </p:cNvPr>
          <p:cNvGrpSpPr/>
          <p:nvPr/>
        </p:nvGrpSpPr>
        <p:grpSpPr>
          <a:xfrm>
            <a:off x="2118551" y="158229"/>
            <a:ext cx="7221229" cy="375846"/>
            <a:chOff x="1097061" y="158024"/>
            <a:chExt cx="7221229" cy="375846"/>
          </a:xfrm>
        </p:grpSpPr>
        <p:grpSp>
          <p:nvGrpSpPr>
            <p:cNvPr id="9" name="Group 8">
              <a:extLst>
                <a:ext uri="{FF2B5EF4-FFF2-40B4-BE49-F238E27FC236}">
                  <a16:creationId xmlns:a16="http://schemas.microsoft.com/office/drawing/2014/main" id="{E81BA2EC-D024-50FA-D5DC-686ECD36E33B}"/>
                </a:ext>
              </a:extLst>
            </p:cNvPr>
            <p:cNvGrpSpPr/>
            <p:nvPr/>
          </p:nvGrpSpPr>
          <p:grpSpPr>
            <a:xfrm>
              <a:off x="3116677" y="158024"/>
              <a:ext cx="2637926" cy="375846"/>
              <a:chOff x="13338508" y="3004710"/>
              <a:chExt cx="2453443" cy="375846"/>
            </a:xfrm>
          </p:grpSpPr>
          <p:pic>
            <p:nvPicPr>
              <p:cNvPr id="44" name="Picture 43" descr="Icon&#10;&#10;Description automatically generated">
                <a:extLst>
                  <a:ext uri="{FF2B5EF4-FFF2-40B4-BE49-F238E27FC236}">
                    <a16:creationId xmlns:a16="http://schemas.microsoft.com/office/drawing/2014/main" id="{3BD3EA9D-B637-93D8-8E84-7B749DADD01E}"/>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foregroundMark x1="60948" y1="26797" x2="60948" y2="26797"/>
                            <a14:foregroundMark x1="65033" y1="36438" x2="65033" y2="36438"/>
                            <a14:foregroundMark x1="59150" y1="49837" x2="59150" y2="49837"/>
                            <a14:foregroundMark x1="61111" y1="66503" x2="61111" y2="66503"/>
                            <a14:foregroundMark x1="62908" y1="75000" x2="62908" y2="75000"/>
                            <a14:backgroundMark x1="62745" y1="37908" x2="62745" y2="37908"/>
                          </a14:backgroundRemoval>
                        </a14:imgEffect>
                      </a14:imgLayer>
                    </a14:imgProps>
                  </a:ext>
                  <a:ext uri="{28A0092B-C50C-407E-A947-70E740481C1C}">
                    <a14:useLocalDpi xmlns:a14="http://schemas.microsoft.com/office/drawing/2010/main" val="0"/>
                  </a:ext>
                </a:extLst>
              </a:blip>
              <a:stretch>
                <a:fillRect/>
              </a:stretch>
            </p:blipFill>
            <p:spPr>
              <a:xfrm>
                <a:off x="13338508" y="3004710"/>
                <a:ext cx="376459" cy="375846"/>
              </a:xfrm>
              <a:prstGeom prst="rect">
                <a:avLst/>
              </a:prstGeom>
            </p:spPr>
          </p:pic>
          <p:sp>
            <p:nvSpPr>
              <p:cNvPr id="49" name="TextBox 48">
                <a:extLst>
                  <a:ext uri="{FF2B5EF4-FFF2-40B4-BE49-F238E27FC236}">
                    <a16:creationId xmlns:a16="http://schemas.microsoft.com/office/drawing/2014/main" id="{B8A04747-6643-F540-F3A1-34EFE095D400}"/>
                  </a:ext>
                </a:extLst>
              </p:cNvPr>
              <p:cNvSpPr txBox="1"/>
              <p:nvPr/>
            </p:nvSpPr>
            <p:spPr>
              <a:xfrm>
                <a:off x="13692873" y="3063832"/>
                <a:ext cx="209907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Dubai" panose="020B0503030403030204" pitchFamily="34" charset="-78"/>
                    <a:ea typeface="+mn-ea"/>
                    <a:cs typeface="Dubai" panose="020B0503030403030204" pitchFamily="34" charset="-78"/>
                  </a:rPr>
                  <a:t>DIGITAL TRANSFORMATION</a:t>
                </a:r>
              </a:p>
            </p:txBody>
          </p:sp>
        </p:grpSp>
        <p:grpSp>
          <p:nvGrpSpPr>
            <p:cNvPr id="12" name="Group 11">
              <a:extLst>
                <a:ext uri="{FF2B5EF4-FFF2-40B4-BE49-F238E27FC236}">
                  <a16:creationId xmlns:a16="http://schemas.microsoft.com/office/drawing/2014/main" id="{39D37146-58DD-7444-92F7-595C8A5093A7}"/>
                </a:ext>
              </a:extLst>
            </p:cNvPr>
            <p:cNvGrpSpPr/>
            <p:nvPr/>
          </p:nvGrpSpPr>
          <p:grpSpPr>
            <a:xfrm>
              <a:off x="6315147" y="180211"/>
              <a:ext cx="2003143" cy="325943"/>
              <a:chOff x="3605554" y="3277514"/>
              <a:chExt cx="1863054" cy="325943"/>
            </a:xfrm>
          </p:grpSpPr>
          <p:pic>
            <p:nvPicPr>
              <p:cNvPr id="22" name="Picture 21">
                <a:extLst>
                  <a:ext uri="{FF2B5EF4-FFF2-40B4-BE49-F238E27FC236}">
                    <a16:creationId xmlns:a16="http://schemas.microsoft.com/office/drawing/2014/main" id="{F12EABC1-64B6-C9D2-4701-2BA6E99EC306}"/>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backgroundRemoval t="8036" b="96429" l="6250" r="93750">
                            <a14:foregroundMark x1="6250" y1="42411" x2="6250" y2="42411"/>
                            <a14:foregroundMark x1="50000" y1="8036" x2="50000" y2="8036"/>
                            <a14:foregroundMark x1="94196" y1="41071" x2="94196" y2="41071"/>
                            <a14:foregroundMark x1="74554" y1="92411" x2="74554" y2="92411"/>
                            <a14:foregroundMark x1="22768" y1="94196" x2="22768" y2="94196"/>
                            <a14:foregroundMark x1="78125" y1="96429" x2="78125" y2="96429"/>
                          </a14:backgroundRemoval>
                        </a14:imgEffect>
                      </a14:imgLayer>
                    </a14:imgProps>
                  </a:ext>
                  <a:ext uri="{28A0092B-C50C-407E-A947-70E740481C1C}">
                    <a14:useLocalDpi xmlns:a14="http://schemas.microsoft.com/office/drawing/2010/main" val="0"/>
                  </a:ext>
                </a:extLst>
              </a:blip>
              <a:stretch>
                <a:fillRect/>
              </a:stretch>
            </p:blipFill>
            <p:spPr>
              <a:xfrm rot="10800000" flipV="1">
                <a:off x="3605554" y="3277514"/>
                <a:ext cx="325943" cy="325943"/>
              </a:xfrm>
              <a:prstGeom prst="rect">
                <a:avLst/>
              </a:prstGeom>
            </p:spPr>
          </p:pic>
          <p:sp>
            <p:nvSpPr>
              <p:cNvPr id="38" name="Rectangle 37">
                <a:extLst>
                  <a:ext uri="{FF2B5EF4-FFF2-40B4-BE49-F238E27FC236}">
                    <a16:creationId xmlns:a16="http://schemas.microsoft.com/office/drawing/2014/main" id="{53A36CB6-AD7D-097D-3134-55C3042ECBB5}"/>
                  </a:ext>
                </a:extLst>
              </p:cNvPr>
              <p:cNvSpPr/>
              <p:nvPr/>
            </p:nvSpPr>
            <p:spPr>
              <a:xfrm>
                <a:off x="3928749" y="3323288"/>
                <a:ext cx="1539859"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FUTURE LEADERSHIP</a:t>
                </a:r>
              </a:p>
            </p:txBody>
          </p:sp>
        </p:grpSp>
        <p:grpSp>
          <p:nvGrpSpPr>
            <p:cNvPr id="18" name="Group 17">
              <a:extLst>
                <a:ext uri="{FF2B5EF4-FFF2-40B4-BE49-F238E27FC236}">
                  <a16:creationId xmlns:a16="http://schemas.microsoft.com/office/drawing/2014/main" id="{EDE11C78-4EB0-D696-8EA3-6A3AA172FB88}"/>
                </a:ext>
              </a:extLst>
            </p:cNvPr>
            <p:cNvGrpSpPr/>
            <p:nvPr/>
          </p:nvGrpSpPr>
          <p:grpSpPr>
            <a:xfrm>
              <a:off x="1097061" y="173304"/>
              <a:ext cx="1487794" cy="316757"/>
              <a:chOff x="13200596" y="-1743353"/>
              <a:chExt cx="1383746" cy="316757"/>
            </a:xfrm>
          </p:grpSpPr>
          <p:sp>
            <p:nvSpPr>
              <p:cNvPr id="19" name="TextBox 18">
                <a:extLst>
                  <a:ext uri="{FF2B5EF4-FFF2-40B4-BE49-F238E27FC236}">
                    <a16:creationId xmlns:a16="http://schemas.microsoft.com/office/drawing/2014/main" id="{DED50452-9FE8-661A-674F-5DDD61D02400}"/>
                  </a:ext>
                </a:extLst>
              </p:cNvPr>
              <p:cNvSpPr txBox="1"/>
              <p:nvPr/>
            </p:nvSpPr>
            <p:spPr>
              <a:xfrm>
                <a:off x="13532222" y="-1703595"/>
                <a:ext cx="105212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HIGHLIGHTS </a:t>
                </a:r>
              </a:p>
            </p:txBody>
          </p:sp>
          <p:pic>
            <p:nvPicPr>
              <p:cNvPr id="21" name="Picture 20" descr="A picture containing icon&#10;&#10;Description automatically generated">
                <a:extLst>
                  <a:ext uri="{FF2B5EF4-FFF2-40B4-BE49-F238E27FC236}">
                    <a16:creationId xmlns:a16="http://schemas.microsoft.com/office/drawing/2014/main" id="{A4D72396-7A9C-B2AF-EA3B-BFD6E72AC460}"/>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1429" b="94184" l="4022" r="96957">
                            <a14:foregroundMark x1="23913" y1="2857" x2="23913" y2="2857"/>
                            <a14:foregroundMark x1="21522" y1="1429" x2="21522" y2="1429"/>
                            <a14:foregroundMark x1="4239" y1="7347" x2="4239" y2="7347"/>
                            <a14:foregroundMark x1="97065" y1="8776" x2="97065" y2="8776"/>
                            <a14:foregroundMark x1="25543" y1="94184" x2="25543" y2="94184"/>
                            <a14:foregroundMark x1="32065" y1="87041" x2="32065" y2="87041"/>
                            <a14:backgroundMark x1="33043" y1="16327" x2="33043" y2="16327"/>
                          </a14:backgroundRemoval>
                        </a14:imgEffect>
                      </a14:imgLayer>
                    </a14:imgProps>
                  </a:ext>
                  <a:ext uri="{28A0092B-C50C-407E-A947-70E740481C1C}">
                    <a14:useLocalDpi xmlns:a14="http://schemas.microsoft.com/office/drawing/2010/main" val="0"/>
                  </a:ext>
                </a:extLst>
              </a:blip>
              <a:stretch>
                <a:fillRect/>
              </a:stretch>
            </p:blipFill>
            <p:spPr>
              <a:xfrm>
                <a:off x="13200596" y="-1743353"/>
                <a:ext cx="294692" cy="313911"/>
              </a:xfrm>
              <a:prstGeom prst="rect">
                <a:avLst/>
              </a:prstGeom>
            </p:spPr>
          </p:pic>
        </p:grpSp>
      </p:grpSp>
      <p:sp>
        <p:nvSpPr>
          <p:cNvPr id="204" name="Shape 3">
            <a:extLst>
              <a:ext uri="{FF2B5EF4-FFF2-40B4-BE49-F238E27FC236}">
                <a16:creationId xmlns:a16="http://schemas.microsoft.com/office/drawing/2014/main" id="{1EAD5465-86F8-CC35-8593-203BB5379B4A}"/>
              </a:ext>
            </a:extLst>
          </p:cNvPr>
          <p:cNvSpPr/>
          <p:nvPr/>
        </p:nvSpPr>
        <p:spPr>
          <a:xfrm>
            <a:off x="1790123" y="4274540"/>
            <a:ext cx="2342204" cy="1773597"/>
          </a:xfrm>
          <a:prstGeom prst="roundRect">
            <a:avLst>
              <a:gd name="adj" fmla="val 3325"/>
            </a:avLst>
          </a:prstGeom>
          <a:solidFill>
            <a:srgbClr val="FFFFFF">
              <a:alpha val="5000"/>
            </a:srgbClr>
          </a:solidFill>
          <a:ln w="12700">
            <a:solidFill>
              <a:srgbClr val="FFFFFF">
                <a:alpha val="1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176" name="Shape 3">
            <a:extLst>
              <a:ext uri="{FF2B5EF4-FFF2-40B4-BE49-F238E27FC236}">
                <a16:creationId xmlns:a16="http://schemas.microsoft.com/office/drawing/2014/main" id="{D350EAEC-0132-0210-2592-14A0B9D728FE}"/>
              </a:ext>
            </a:extLst>
          </p:cNvPr>
          <p:cNvSpPr/>
          <p:nvPr/>
        </p:nvSpPr>
        <p:spPr>
          <a:xfrm>
            <a:off x="3105956" y="2290027"/>
            <a:ext cx="2342204" cy="1773597"/>
          </a:xfrm>
          <a:prstGeom prst="roundRect">
            <a:avLst>
              <a:gd name="adj" fmla="val 3325"/>
            </a:avLst>
          </a:prstGeom>
          <a:solidFill>
            <a:srgbClr val="FFFFFF">
              <a:alpha val="5000"/>
            </a:srgbClr>
          </a:solidFill>
          <a:ln w="12700">
            <a:solidFill>
              <a:srgbClr val="FFFFFF">
                <a:alpha val="1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pic>
        <p:nvPicPr>
          <p:cNvPr id="234" name="Image 3" descr="preencoded.png">
            <a:extLst>
              <a:ext uri="{FF2B5EF4-FFF2-40B4-BE49-F238E27FC236}">
                <a16:creationId xmlns:a16="http://schemas.microsoft.com/office/drawing/2014/main" id="{45C48F6B-73FD-2244-D153-886005D16678}"/>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rcRect l="-24850" r="-24850"/>
          <a:stretch/>
        </p:blipFill>
        <p:spPr>
          <a:xfrm>
            <a:off x="3090686" y="2763054"/>
            <a:ext cx="1030547" cy="677900"/>
          </a:xfrm>
          <a:prstGeom prst="rect">
            <a:avLst/>
          </a:prstGeom>
        </p:spPr>
      </p:pic>
      <p:sp>
        <p:nvSpPr>
          <p:cNvPr id="163" name="Shape 3">
            <a:extLst>
              <a:ext uri="{FF2B5EF4-FFF2-40B4-BE49-F238E27FC236}">
                <a16:creationId xmlns:a16="http://schemas.microsoft.com/office/drawing/2014/main" id="{16638124-8E0E-4C0A-1531-33259E0A6880}"/>
              </a:ext>
            </a:extLst>
          </p:cNvPr>
          <p:cNvSpPr/>
          <p:nvPr/>
        </p:nvSpPr>
        <p:spPr>
          <a:xfrm>
            <a:off x="513971" y="2290647"/>
            <a:ext cx="2342204" cy="1773597"/>
          </a:xfrm>
          <a:prstGeom prst="roundRect">
            <a:avLst>
              <a:gd name="adj" fmla="val 3325"/>
            </a:avLst>
          </a:prstGeom>
          <a:solidFill>
            <a:srgbClr val="FFFFFF">
              <a:alpha val="5000"/>
            </a:srgbClr>
          </a:solidFill>
          <a:ln w="12700">
            <a:solidFill>
              <a:srgbClr val="FFFFFF">
                <a:alpha val="1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164" name="Shape 4">
            <a:extLst>
              <a:ext uri="{FF2B5EF4-FFF2-40B4-BE49-F238E27FC236}">
                <a16:creationId xmlns:a16="http://schemas.microsoft.com/office/drawing/2014/main" id="{1C090FCE-EE4A-A162-F668-C30BE48F0806}"/>
              </a:ext>
            </a:extLst>
          </p:cNvPr>
          <p:cNvSpPr/>
          <p:nvPr/>
        </p:nvSpPr>
        <p:spPr>
          <a:xfrm>
            <a:off x="608306" y="3276743"/>
            <a:ext cx="782845" cy="485787"/>
          </a:xfrm>
          <a:prstGeom prst="roundRect">
            <a:avLst>
              <a:gd name="adj" fmla="val 25556"/>
            </a:avLst>
          </a:prstGeom>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pic>
        <p:nvPicPr>
          <p:cNvPr id="165" name="Image 2" descr="preencoded.png">
            <a:extLst>
              <a:ext uri="{FF2B5EF4-FFF2-40B4-BE49-F238E27FC236}">
                <a16:creationId xmlns:a16="http://schemas.microsoft.com/office/drawing/2014/main" id="{22ACD033-2AE1-BD99-25FB-55332A5C713C}"/>
              </a:ext>
            </a:extLst>
          </p:cNvPr>
          <p:cNvPicPr>
            <a:picLocks noChangeAspect="1"/>
          </p:cNvPicPr>
          <p:nvPr/>
        </p:nvPicPr>
        <p:blipFill>
          <a:blip r:embed="rId11"/>
          <a:srcRect l="-1082" r="-1082"/>
          <a:stretch/>
        </p:blipFill>
        <p:spPr>
          <a:xfrm>
            <a:off x="1585976" y="3415139"/>
            <a:ext cx="139707" cy="153897"/>
          </a:xfrm>
          <a:prstGeom prst="rect">
            <a:avLst/>
          </a:prstGeom>
        </p:spPr>
      </p:pic>
      <p:sp>
        <p:nvSpPr>
          <p:cNvPr id="166" name="Text 40">
            <a:extLst>
              <a:ext uri="{FF2B5EF4-FFF2-40B4-BE49-F238E27FC236}">
                <a16:creationId xmlns:a16="http://schemas.microsoft.com/office/drawing/2014/main" id="{978CCF2A-96BF-3353-F56F-93936A9F9A5C}"/>
              </a:ext>
            </a:extLst>
          </p:cNvPr>
          <p:cNvSpPr txBox="1"/>
          <p:nvPr/>
        </p:nvSpPr>
        <p:spPr>
          <a:xfrm>
            <a:off x="624788" y="2456181"/>
            <a:ext cx="2117705" cy="178769"/>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Hours Saved per Year</a:t>
            </a:r>
            <a:endParaRPr kumimoji="0" lang="en-US" sz="12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167" name="Text 41">
            <a:extLst>
              <a:ext uri="{FF2B5EF4-FFF2-40B4-BE49-F238E27FC236}">
                <a16:creationId xmlns:a16="http://schemas.microsoft.com/office/drawing/2014/main" id="{65258650-F015-D2AD-DFBD-C76B1B7008A0}"/>
              </a:ext>
            </a:extLst>
          </p:cNvPr>
          <p:cNvSpPr txBox="1"/>
          <p:nvPr/>
        </p:nvSpPr>
        <p:spPr>
          <a:xfrm>
            <a:off x="718881" y="3599136"/>
            <a:ext cx="535149" cy="138352"/>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CA3AF"/>
                </a:solidFill>
                <a:effectLst/>
                <a:uLnTx/>
                <a:uFillTx/>
                <a:latin typeface="Open Sans" pitchFamily="34" charset="0"/>
                <a:ea typeface="Open Sans" pitchFamily="34" charset="-122"/>
                <a:cs typeface="Open Sans" pitchFamily="34" charset="-120"/>
              </a:rPr>
              <a:t>BASELINE</a:t>
            </a:r>
            <a:endParaRPr kumimoji="0" lang="en-US" sz="9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168" name="Text 42">
            <a:extLst>
              <a:ext uri="{FF2B5EF4-FFF2-40B4-BE49-F238E27FC236}">
                <a16:creationId xmlns:a16="http://schemas.microsoft.com/office/drawing/2014/main" id="{F0227F22-DD7C-CAFA-22C2-C273D2DA3B23}"/>
              </a:ext>
            </a:extLst>
          </p:cNvPr>
          <p:cNvSpPr txBox="1"/>
          <p:nvPr/>
        </p:nvSpPr>
        <p:spPr>
          <a:xfrm>
            <a:off x="683169" y="3402253"/>
            <a:ext cx="600661" cy="219187"/>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740h</a:t>
            </a:r>
            <a:endParaRPr kumimoji="0" lang="en-US" sz="18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grpSp>
        <p:nvGrpSpPr>
          <p:cNvPr id="169" name="Group 168">
            <a:extLst>
              <a:ext uri="{FF2B5EF4-FFF2-40B4-BE49-F238E27FC236}">
                <a16:creationId xmlns:a16="http://schemas.microsoft.com/office/drawing/2014/main" id="{4C2BB1B6-BDF1-D46B-07A6-AE66F9ACABCF}"/>
              </a:ext>
            </a:extLst>
          </p:cNvPr>
          <p:cNvGrpSpPr/>
          <p:nvPr/>
        </p:nvGrpSpPr>
        <p:grpSpPr>
          <a:xfrm>
            <a:off x="1136739" y="2935206"/>
            <a:ext cx="1719436" cy="485787"/>
            <a:chOff x="2297407" y="2523744"/>
            <a:chExt cx="1495107" cy="571500"/>
          </a:xfrm>
          <a:noFill/>
        </p:grpSpPr>
        <p:sp>
          <p:nvSpPr>
            <p:cNvPr id="170" name="Shape 5">
              <a:extLst>
                <a:ext uri="{FF2B5EF4-FFF2-40B4-BE49-F238E27FC236}">
                  <a16:creationId xmlns:a16="http://schemas.microsoft.com/office/drawing/2014/main" id="{19E647FA-CE01-E397-2385-04ACE64A767C}"/>
                </a:ext>
              </a:extLst>
            </p:cNvPr>
            <p:cNvSpPr/>
            <p:nvPr/>
          </p:nvSpPr>
          <p:spPr>
            <a:xfrm>
              <a:off x="2514600" y="2523744"/>
              <a:ext cx="1218895" cy="571500"/>
            </a:xfrm>
            <a:prstGeom prst="roundRect">
              <a:avLst>
                <a:gd name="adj" fmla="val 16000"/>
              </a:avLst>
            </a:prstGeom>
            <a:grpFill/>
            <a:ln/>
            <a:effectLst>
              <a:outerShdw blurRad="63500" dist="38100" dir="5400000" algn="bl" rotWithShape="0">
                <a:srgbClr val="000000">
                  <a:alpha val="10000"/>
                </a:srgb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171" name="Text 44">
              <a:extLst>
                <a:ext uri="{FF2B5EF4-FFF2-40B4-BE49-F238E27FC236}">
                  <a16:creationId xmlns:a16="http://schemas.microsoft.com/office/drawing/2014/main" id="{66EA3D1A-399C-1A05-E8BF-87DF4EADE8D7}"/>
                </a:ext>
              </a:extLst>
            </p:cNvPr>
            <p:cNvSpPr txBox="1"/>
            <p:nvPr/>
          </p:nvSpPr>
          <p:spPr>
            <a:xfrm>
              <a:off x="2297407" y="2526074"/>
              <a:ext cx="1495107" cy="283380"/>
            </a:xfrm>
            <a:prstGeom prst="rect">
              <a:avLst/>
            </a:prstGeom>
            <a:grp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59669"/>
                  </a:solidFill>
                  <a:effectLst/>
                  <a:uLnTx/>
                  <a:uFillTx/>
                  <a:latin typeface="Open Sans" pitchFamily="34" charset="0"/>
                  <a:ea typeface="Open Sans" pitchFamily="34" charset="-122"/>
                  <a:cs typeface="Open Sans" pitchFamily="34" charset="-120"/>
                </a:rPr>
                <a:t>↓ </a:t>
              </a:r>
              <a:r>
                <a:rPr kumimoji="0" lang="en-US" sz="28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99%</a:t>
              </a:r>
            </a:p>
          </p:txBody>
        </p:sp>
      </p:grpSp>
      <p:grpSp>
        <p:nvGrpSpPr>
          <p:cNvPr id="172" name="Group 171">
            <a:extLst>
              <a:ext uri="{FF2B5EF4-FFF2-40B4-BE49-F238E27FC236}">
                <a16:creationId xmlns:a16="http://schemas.microsoft.com/office/drawing/2014/main" id="{D7FF791C-3456-5E97-DFDC-25E66871309D}"/>
              </a:ext>
            </a:extLst>
          </p:cNvPr>
          <p:cNvGrpSpPr/>
          <p:nvPr/>
        </p:nvGrpSpPr>
        <p:grpSpPr>
          <a:xfrm>
            <a:off x="1879929" y="3219384"/>
            <a:ext cx="874003" cy="641277"/>
            <a:chOff x="4556669" y="2514600"/>
            <a:chExt cx="1110782" cy="590702"/>
          </a:xfrm>
          <a:noFill/>
        </p:grpSpPr>
        <p:sp>
          <p:nvSpPr>
            <p:cNvPr id="173" name="Shape 6">
              <a:extLst>
                <a:ext uri="{FF2B5EF4-FFF2-40B4-BE49-F238E27FC236}">
                  <a16:creationId xmlns:a16="http://schemas.microsoft.com/office/drawing/2014/main" id="{ABDAFE02-0B67-759E-605F-549F5D163BA0}"/>
                </a:ext>
              </a:extLst>
            </p:cNvPr>
            <p:cNvSpPr/>
            <p:nvPr/>
          </p:nvSpPr>
          <p:spPr>
            <a:xfrm>
              <a:off x="4600346" y="2514600"/>
              <a:ext cx="1067105" cy="590702"/>
            </a:xfrm>
            <a:prstGeom prst="roundRect">
              <a:avLst>
                <a:gd name="adj" fmla="val 19900"/>
              </a:avLst>
            </a:prstGeom>
            <a:grpFill/>
            <a:ln w="12700">
              <a:no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174" name="Text 45">
              <a:extLst>
                <a:ext uri="{FF2B5EF4-FFF2-40B4-BE49-F238E27FC236}">
                  <a16:creationId xmlns:a16="http://schemas.microsoft.com/office/drawing/2014/main" id="{69FC6A74-5307-EF7E-B506-7AD3B0F40F7B}"/>
                </a:ext>
              </a:extLst>
            </p:cNvPr>
            <p:cNvSpPr txBox="1"/>
            <p:nvPr/>
          </p:nvSpPr>
          <p:spPr>
            <a:xfrm>
              <a:off x="4704122" y="2836677"/>
              <a:ext cx="743407" cy="162763"/>
            </a:xfrm>
            <a:prstGeom prst="rect">
              <a:avLst/>
            </a:prstGeom>
            <a:grpFill/>
            <a:ln>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AI VALUE</a:t>
              </a: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5" name="Text 46">
              <a:extLst>
                <a:ext uri="{FF2B5EF4-FFF2-40B4-BE49-F238E27FC236}">
                  <a16:creationId xmlns:a16="http://schemas.microsoft.com/office/drawing/2014/main" id="{482348C7-3DC6-862C-5C8A-39BF723D763A}"/>
                </a:ext>
              </a:extLst>
            </p:cNvPr>
            <p:cNvSpPr txBox="1"/>
            <p:nvPr/>
          </p:nvSpPr>
          <p:spPr>
            <a:xfrm>
              <a:off x="4556669" y="2626190"/>
              <a:ext cx="1067105" cy="257861"/>
            </a:xfrm>
            <a:prstGeom prst="rect">
              <a:avLst/>
            </a:prstGeom>
            <a:grpFill/>
            <a:ln>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9669"/>
                  </a:solidFill>
                  <a:effectLst/>
                  <a:uLnTx/>
                  <a:uFillTx/>
                  <a:latin typeface="Open Sans" pitchFamily="34" charset="0"/>
                  <a:ea typeface="Open Sans" pitchFamily="34" charset="-122"/>
                  <a:cs typeface="Open Sans" pitchFamily="34" charset="-120"/>
                </a:rPr>
                <a:t>7h</a:t>
              </a:r>
              <a:endParaRPr kumimoji="0" lang="en-US" sz="1600" b="0" i="0" u="none" strike="noStrike" kern="1200" cap="none" spc="0" normalizeH="0" baseline="0" noProof="0" dirty="0">
                <a:ln>
                  <a:noFill/>
                </a:ln>
                <a:solidFill>
                  <a:srgbClr val="059669"/>
                </a:solidFill>
                <a:effectLst/>
                <a:uLnTx/>
                <a:uFillTx/>
                <a:latin typeface="Calibri" panose="020F0502020204030204"/>
                <a:ea typeface="+mn-ea"/>
                <a:cs typeface="+mn-cs"/>
              </a:endParaRPr>
            </a:p>
          </p:txBody>
        </p:sp>
      </p:grpSp>
      <p:sp>
        <p:nvSpPr>
          <p:cNvPr id="178" name="Shape 4">
            <a:extLst>
              <a:ext uri="{FF2B5EF4-FFF2-40B4-BE49-F238E27FC236}">
                <a16:creationId xmlns:a16="http://schemas.microsoft.com/office/drawing/2014/main" id="{55E201EB-2F0A-6415-06AC-BEC894B15DDE}"/>
              </a:ext>
            </a:extLst>
          </p:cNvPr>
          <p:cNvSpPr/>
          <p:nvPr/>
        </p:nvSpPr>
        <p:spPr>
          <a:xfrm>
            <a:off x="3200291" y="3276124"/>
            <a:ext cx="782845" cy="485787"/>
          </a:xfrm>
          <a:prstGeom prst="roundRect">
            <a:avLst>
              <a:gd name="adj" fmla="val 25556"/>
            </a:avLst>
          </a:prstGeom>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pic>
        <p:nvPicPr>
          <p:cNvPr id="179" name="Image 2" descr="preencoded.png">
            <a:extLst>
              <a:ext uri="{FF2B5EF4-FFF2-40B4-BE49-F238E27FC236}">
                <a16:creationId xmlns:a16="http://schemas.microsoft.com/office/drawing/2014/main" id="{BEE7F3CB-0DB8-C4DB-4079-6125E73BE574}"/>
              </a:ext>
            </a:extLst>
          </p:cNvPr>
          <p:cNvPicPr>
            <a:picLocks noChangeAspect="1"/>
          </p:cNvPicPr>
          <p:nvPr/>
        </p:nvPicPr>
        <p:blipFill>
          <a:blip r:embed="rId11"/>
          <a:srcRect l="-1082" r="-1082"/>
          <a:stretch/>
        </p:blipFill>
        <p:spPr>
          <a:xfrm>
            <a:off x="4158083" y="3414520"/>
            <a:ext cx="139707" cy="153897"/>
          </a:xfrm>
          <a:prstGeom prst="rect">
            <a:avLst/>
          </a:prstGeom>
        </p:spPr>
      </p:pic>
      <p:sp>
        <p:nvSpPr>
          <p:cNvPr id="180" name="Text 40">
            <a:extLst>
              <a:ext uri="{FF2B5EF4-FFF2-40B4-BE49-F238E27FC236}">
                <a16:creationId xmlns:a16="http://schemas.microsoft.com/office/drawing/2014/main" id="{06F4023A-F8F6-38EF-ED72-AD80756F99C5}"/>
              </a:ext>
            </a:extLst>
          </p:cNvPr>
          <p:cNvSpPr txBox="1"/>
          <p:nvPr/>
        </p:nvSpPr>
        <p:spPr>
          <a:xfrm>
            <a:off x="3125486" y="2483104"/>
            <a:ext cx="2337944" cy="177696"/>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Average Time to Complete Screening per Vacancy</a:t>
            </a:r>
            <a:endParaRPr kumimoji="0" lang="en-US" sz="12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181" name="Text 41">
            <a:extLst>
              <a:ext uri="{FF2B5EF4-FFF2-40B4-BE49-F238E27FC236}">
                <a16:creationId xmlns:a16="http://schemas.microsoft.com/office/drawing/2014/main" id="{271CE8A8-F27D-B729-8112-2FBCBC97A58A}"/>
              </a:ext>
            </a:extLst>
          </p:cNvPr>
          <p:cNvSpPr txBox="1"/>
          <p:nvPr/>
        </p:nvSpPr>
        <p:spPr>
          <a:xfrm>
            <a:off x="3310866" y="3598516"/>
            <a:ext cx="535149" cy="138352"/>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CA3AF"/>
                </a:solidFill>
                <a:effectLst/>
                <a:uLnTx/>
                <a:uFillTx/>
                <a:latin typeface="Open Sans" pitchFamily="34" charset="0"/>
                <a:ea typeface="Open Sans" pitchFamily="34" charset="-122"/>
                <a:cs typeface="Open Sans" pitchFamily="34" charset="-120"/>
              </a:rPr>
              <a:t>BASELINE</a:t>
            </a:r>
            <a:endParaRPr kumimoji="0" lang="en-US" sz="9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182" name="Text 42">
            <a:extLst>
              <a:ext uri="{FF2B5EF4-FFF2-40B4-BE49-F238E27FC236}">
                <a16:creationId xmlns:a16="http://schemas.microsoft.com/office/drawing/2014/main" id="{4113E596-F94B-606C-9846-7605F0610D3C}"/>
              </a:ext>
            </a:extLst>
          </p:cNvPr>
          <p:cNvSpPr txBox="1"/>
          <p:nvPr/>
        </p:nvSpPr>
        <p:spPr>
          <a:xfrm>
            <a:off x="3298784" y="3401633"/>
            <a:ext cx="600661" cy="219187"/>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3h</a:t>
            </a:r>
            <a:endParaRPr kumimoji="0" lang="en-US" sz="18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grpSp>
        <p:nvGrpSpPr>
          <p:cNvPr id="183" name="Group 182">
            <a:extLst>
              <a:ext uri="{FF2B5EF4-FFF2-40B4-BE49-F238E27FC236}">
                <a16:creationId xmlns:a16="http://schemas.microsoft.com/office/drawing/2014/main" id="{82058F13-C49B-2B12-B98E-6EF0552857E6}"/>
              </a:ext>
            </a:extLst>
          </p:cNvPr>
          <p:cNvGrpSpPr/>
          <p:nvPr/>
        </p:nvGrpSpPr>
        <p:grpSpPr>
          <a:xfrm>
            <a:off x="3818175" y="2934586"/>
            <a:ext cx="1719436" cy="485787"/>
            <a:chOff x="2375185" y="2523744"/>
            <a:chExt cx="1495107" cy="571500"/>
          </a:xfrm>
          <a:noFill/>
        </p:grpSpPr>
        <p:sp>
          <p:nvSpPr>
            <p:cNvPr id="184" name="Shape 5">
              <a:extLst>
                <a:ext uri="{FF2B5EF4-FFF2-40B4-BE49-F238E27FC236}">
                  <a16:creationId xmlns:a16="http://schemas.microsoft.com/office/drawing/2014/main" id="{6D7A3FBE-DCDB-A2FC-F0D0-746A85E4C48D}"/>
                </a:ext>
              </a:extLst>
            </p:cNvPr>
            <p:cNvSpPr/>
            <p:nvPr/>
          </p:nvSpPr>
          <p:spPr>
            <a:xfrm>
              <a:off x="2514600" y="2523744"/>
              <a:ext cx="1218895" cy="571500"/>
            </a:xfrm>
            <a:prstGeom prst="roundRect">
              <a:avLst>
                <a:gd name="adj" fmla="val 16000"/>
              </a:avLst>
            </a:prstGeom>
            <a:grpFill/>
            <a:ln/>
            <a:effectLst>
              <a:outerShdw blurRad="63500" dist="38100" dir="5400000" algn="bl" rotWithShape="0">
                <a:srgbClr val="000000">
                  <a:alpha val="10000"/>
                </a:srgb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185" name="Text 44">
              <a:extLst>
                <a:ext uri="{FF2B5EF4-FFF2-40B4-BE49-F238E27FC236}">
                  <a16:creationId xmlns:a16="http://schemas.microsoft.com/office/drawing/2014/main" id="{AEEC4644-7775-4062-58FB-9605D9123900}"/>
                </a:ext>
              </a:extLst>
            </p:cNvPr>
            <p:cNvSpPr txBox="1"/>
            <p:nvPr/>
          </p:nvSpPr>
          <p:spPr>
            <a:xfrm>
              <a:off x="2375185" y="2526075"/>
              <a:ext cx="1495107" cy="283380"/>
            </a:xfrm>
            <a:prstGeom prst="rect">
              <a:avLst/>
            </a:prstGeom>
            <a:grp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59669"/>
                  </a:solidFill>
                  <a:effectLst/>
                  <a:uLnTx/>
                  <a:uFillTx/>
                  <a:latin typeface="Open Sans" pitchFamily="34" charset="0"/>
                  <a:ea typeface="Open Sans" pitchFamily="34" charset="-122"/>
                  <a:cs typeface="Open Sans" pitchFamily="34" charset="-120"/>
                </a:rPr>
                <a:t>↓ </a:t>
              </a:r>
              <a:r>
                <a:rPr kumimoji="0" lang="en-US" sz="28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98%</a:t>
              </a:r>
            </a:p>
          </p:txBody>
        </p:sp>
      </p:grpSp>
      <p:grpSp>
        <p:nvGrpSpPr>
          <p:cNvPr id="186" name="Group 185">
            <a:extLst>
              <a:ext uri="{FF2B5EF4-FFF2-40B4-BE49-F238E27FC236}">
                <a16:creationId xmlns:a16="http://schemas.microsoft.com/office/drawing/2014/main" id="{5FE9EA70-EF6B-B41E-C7B5-605081B2A838}"/>
              </a:ext>
            </a:extLst>
          </p:cNvPr>
          <p:cNvGrpSpPr/>
          <p:nvPr/>
        </p:nvGrpSpPr>
        <p:grpSpPr>
          <a:xfrm>
            <a:off x="4471914" y="3218764"/>
            <a:ext cx="874003" cy="641277"/>
            <a:chOff x="4556669" y="2514600"/>
            <a:chExt cx="1110782" cy="590702"/>
          </a:xfrm>
          <a:noFill/>
        </p:grpSpPr>
        <p:sp>
          <p:nvSpPr>
            <p:cNvPr id="187" name="Shape 6">
              <a:extLst>
                <a:ext uri="{FF2B5EF4-FFF2-40B4-BE49-F238E27FC236}">
                  <a16:creationId xmlns:a16="http://schemas.microsoft.com/office/drawing/2014/main" id="{8E5EF408-B0EE-6B9C-C859-CA93D34D0F34}"/>
                </a:ext>
              </a:extLst>
            </p:cNvPr>
            <p:cNvSpPr/>
            <p:nvPr/>
          </p:nvSpPr>
          <p:spPr>
            <a:xfrm>
              <a:off x="4600346" y="2514600"/>
              <a:ext cx="1067105" cy="590702"/>
            </a:xfrm>
            <a:prstGeom prst="roundRect">
              <a:avLst>
                <a:gd name="adj" fmla="val 19900"/>
              </a:avLst>
            </a:prstGeom>
            <a:grpFill/>
            <a:ln w="12700">
              <a:no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188" name="Text 45">
              <a:extLst>
                <a:ext uri="{FF2B5EF4-FFF2-40B4-BE49-F238E27FC236}">
                  <a16:creationId xmlns:a16="http://schemas.microsoft.com/office/drawing/2014/main" id="{A5E3E956-A421-AC4C-565F-3F6BCABAB0A9}"/>
                </a:ext>
              </a:extLst>
            </p:cNvPr>
            <p:cNvSpPr txBox="1"/>
            <p:nvPr/>
          </p:nvSpPr>
          <p:spPr>
            <a:xfrm>
              <a:off x="4704122" y="2836677"/>
              <a:ext cx="743407" cy="162763"/>
            </a:xfrm>
            <a:prstGeom prst="rect">
              <a:avLst/>
            </a:prstGeom>
            <a:grpFill/>
            <a:ln>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AI VALUE</a:t>
              </a: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9" name="Text 46">
              <a:extLst>
                <a:ext uri="{FF2B5EF4-FFF2-40B4-BE49-F238E27FC236}">
                  <a16:creationId xmlns:a16="http://schemas.microsoft.com/office/drawing/2014/main" id="{8656F383-3C3C-1D31-749B-8E2220052DB8}"/>
                </a:ext>
              </a:extLst>
            </p:cNvPr>
            <p:cNvSpPr txBox="1"/>
            <p:nvPr/>
          </p:nvSpPr>
          <p:spPr>
            <a:xfrm>
              <a:off x="4556669" y="2626190"/>
              <a:ext cx="1067105" cy="257861"/>
            </a:xfrm>
            <a:prstGeom prst="rect">
              <a:avLst/>
            </a:prstGeom>
            <a:grpFill/>
            <a:ln>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9669"/>
                  </a:solidFill>
                  <a:effectLst/>
                  <a:uLnTx/>
                  <a:uFillTx/>
                  <a:latin typeface="Open Sans" pitchFamily="34" charset="0"/>
                  <a:ea typeface="Open Sans" pitchFamily="34" charset="-122"/>
                  <a:cs typeface="Open Sans" pitchFamily="34" charset="-120"/>
                </a:rPr>
                <a:t>3 min</a:t>
              </a:r>
              <a:endParaRPr kumimoji="0" lang="en-US" sz="1600" b="0" i="0" u="none" strike="noStrike" kern="1200" cap="none" spc="0" normalizeH="0" baseline="0" noProof="0" dirty="0">
                <a:ln>
                  <a:noFill/>
                </a:ln>
                <a:solidFill>
                  <a:srgbClr val="059669"/>
                </a:solidFill>
                <a:effectLst/>
                <a:uLnTx/>
                <a:uFillTx/>
                <a:latin typeface="Calibri" panose="020F0502020204030204"/>
                <a:ea typeface="+mn-ea"/>
                <a:cs typeface="+mn-cs"/>
              </a:endParaRPr>
            </a:p>
          </p:txBody>
        </p:sp>
      </p:grpSp>
      <p:sp>
        <p:nvSpPr>
          <p:cNvPr id="206" name="Shape 4">
            <a:extLst>
              <a:ext uri="{FF2B5EF4-FFF2-40B4-BE49-F238E27FC236}">
                <a16:creationId xmlns:a16="http://schemas.microsoft.com/office/drawing/2014/main" id="{E71B6EC1-844D-42BC-950F-8318E387DD5C}"/>
              </a:ext>
            </a:extLst>
          </p:cNvPr>
          <p:cNvSpPr/>
          <p:nvPr/>
        </p:nvSpPr>
        <p:spPr>
          <a:xfrm>
            <a:off x="1884458" y="5260637"/>
            <a:ext cx="782845" cy="485787"/>
          </a:xfrm>
          <a:prstGeom prst="roundRect">
            <a:avLst>
              <a:gd name="adj" fmla="val 25556"/>
            </a:avLst>
          </a:prstGeom>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pic>
        <p:nvPicPr>
          <p:cNvPr id="207" name="Image 2" descr="preencoded.png">
            <a:extLst>
              <a:ext uri="{FF2B5EF4-FFF2-40B4-BE49-F238E27FC236}">
                <a16:creationId xmlns:a16="http://schemas.microsoft.com/office/drawing/2014/main" id="{ADFC40A6-72A3-7D2B-3756-D8031A15996C}"/>
              </a:ext>
            </a:extLst>
          </p:cNvPr>
          <p:cNvPicPr>
            <a:picLocks noChangeAspect="1"/>
          </p:cNvPicPr>
          <p:nvPr/>
        </p:nvPicPr>
        <p:blipFill>
          <a:blip r:embed="rId11"/>
          <a:srcRect l="-1082" r="-1082"/>
          <a:stretch/>
        </p:blipFill>
        <p:spPr>
          <a:xfrm>
            <a:off x="2862129" y="5399033"/>
            <a:ext cx="139707" cy="153897"/>
          </a:xfrm>
          <a:prstGeom prst="rect">
            <a:avLst/>
          </a:prstGeom>
        </p:spPr>
      </p:pic>
      <p:sp>
        <p:nvSpPr>
          <p:cNvPr id="208" name="Text 40">
            <a:extLst>
              <a:ext uri="{FF2B5EF4-FFF2-40B4-BE49-F238E27FC236}">
                <a16:creationId xmlns:a16="http://schemas.microsoft.com/office/drawing/2014/main" id="{B433EBFA-6E62-2B79-2BB0-23C00058A08A}"/>
              </a:ext>
            </a:extLst>
          </p:cNvPr>
          <p:cNvSpPr txBox="1"/>
          <p:nvPr/>
        </p:nvSpPr>
        <p:spPr>
          <a:xfrm>
            <a:off x="1912380" y="4440259"/>
            <a:ext cx="2117705" cy="178769"/>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Average Time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Process a CV</a:t>
            </a:r>
            <a:endParaRPr kumimoji="0" lang="en-US" sz="12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209" name="Text 41">
            <a:extLst>
              <a:ext uri="{FF2B5EF4-FFF2-40B4-BE49-F238E27FC236}">
                <a16:creationId xmlns:a16="http://schemas.microsoft.com/office/drawing/2014/main" id="{CE7E2A92-D750-4FBE-F65C-9D572154FA46}"/>
              </a:ext>
            </a:extLst>
          </p:cNvPr>
          <p:cNvSpPr txBox="1"/>
          <p:nvPr/>
        </p:nvSpPr>
        <p:spPr>
          <a:xfrm>
            <a:off x="1995033" y="5583029"/>
            <a:ext cx="535149" cy="138352"/>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CA3AF"/>
                </a:solidFill>
                <a:effectLst/>
                <a:uLnTx/>
                <a:uFillTx/>
                <a:latin typeface="Open Sans" pitchFamily="34" charset="0"/>
                <a:ea typeface="Open Sans" pitchFamily="34" charset="-122"/>
                <a:cs typeface="Open Sans" pitchFamily="34" charset="-120"/>
              </a:rPr>
              <a:t>BASELINE</a:t>
            </a:r>
            <a:endParaRPr kumimoji="0" lang="en-US" sz="9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210" name="Text 42">
            <a:extLst>
              <a:ext uri="{FF2B5EF4-FFF2-40B4-BE49-F238E27FC236}">
                <a16:creationId xmlns:a16="http://schemas.microsoft.com/office/drawing/2014/main" id="{F0482471-7347-7FCF-9D57-E4BC4EDB9CF1}"/>
              </a:ext>
            </a:extLst>
          </p:cNvPr>
          <p:cNvSpPr txBox="1"/>
          <p:nvPr/>
        </p:nvSpPr>
        <p:spPr>
          <a:xfrm>
            <a:off x="1850836" y="5358455"/>
            <a:ext cx="794927" cy="219187"/>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180s</a:t>
            </a:r>
            <a:endParaRPr kumimoji="0" lang="en-US" sz="18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grpSp>
        <p:nvGrpSpPr>
          <p:cNvPr id="211" name="Group 210">
            <a:extLst>
              <a:ext uri="{FF2B5EF4-FFF2-40B4-BE49-F238E27FC236}">
                <a16:creationId xmlns:a16="http://schemas.microsoft.com/office/drawing/2014/main" id="{39298BFD-97DB-E779-DE71-7B6B05A7C4BB}"/>
              </a:ext>
            </a:extLst>
          </p:cNvPr>
          <p:cNvGrpSpPr/>
          <p:nvPr/>
        </p:nvGrpSpPr>
        <p:grpSpPr>
          <a:xfrm>
            <a:off x="2412891" y="4919099"/>
            <a:ext cx="1719436" cy="485787"/>
            <a:chOff x="2297407" y="2523744"/>
            <a:chExt cx="1495107" cy="571500"/>
          </a:xfrm>
          <a:noFill/>
        </p:grpSpPr>
        <p:sp>
          <p:nvSpPr>
            <p:cNvPr id="212" name="Shape 5">
              <a:extLst>
                <a:ext uri="{FF2B5EF4-FFF2-40B4-BE49-F238E27FC236}">
                  <a16:creationId xmlns:a16="http://schemas.microsoft.com/office/drawing/2014/main" id="{399AA4CF-A56D-2E80-1455-EE4079117C27}"/>
                </a:ext>
              </a:extLst>
            </p:cNvPr>
            <p:cNvSpPr/>
            <p:nvPr/>
          </p:nvSpPr>
          <p:spPr>
            <a:xfrm>
              <a:off x="2514600" y="2523744"/>
              <a:ext cx="1218895" cy="571500"/>
            </a:xfrm>
            <a:prstGeom prst="roundRect">
              <a:avLst>
                <a:gd name="adj" fmla="val 16000"/>
              </a:avLst>
            </a:prstGeom>
            <a:grpFill/>
            <a:ln/>
            <a:effectLst>
              <a:outerShdw blurRad="63500" dist="38100" dir="5400000" algn="bl" rotWithShape="0">
                <a:srgbClr val="000000">
                  <a:alpha val="10000"/>
                </a:srgb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213" name="Text 44">
              <a:extLst>
                <a:ext uri="{FF2B5EF4-FFF2-40B4-BE49-F238E27FC236}">
                  <a16:creationId xmlns:a16="http://schemas.microsoft.com/office/drawing/2014/main" id="{AA7B1046-D2F3-D75A-FACF-C914EBD834A7}"/>
                </a:ext>
              </a:extLst>
            </p:cNvPr>
            <p:cNvSpPr txBox="1"/>
            <p:nvPr/>
          </p:nvSpPr>
          <p:spPr>
            <a:xfrm>
              <a:off x="2297407" y="2526074"/>
              <a:ext cx="1495107" cy="283380"/>
            </a:xfrm>
            <a:prstGeom prst="rect">
              <a:avLst/>
            </a:prstGeom>
            <a:grp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59669"/>
                  </a:solidFill>
                  <a:effectLst/>
                  <a:uLnTx/>
                  <a:uFillTx/>
                  <a:latin typeface="Open Sans" pitchFamily="34" charset="0"/>
                  <a:ea typeface="Open Sans" pitchFamily="34" charset="-122"/>
                  <a:cs typeface="Open Sans" pitchFamily="34" charset="-120"/>
                </a:rPr>
                <a:t>↓ </a:t>
              </a:r>
              <a:r>
                <a:rPr kumimoji="0" lang="en-US" sz="28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99%</a:t>
              </a:r>
            </a:p>
          </p:txBody>
        </p:sp>
      </p:grpSp>
      <p:grpSp>
        <p:nvGrpSpPr>
          <p:cNvPr id="214" name="Group 213">
            <a:extLst>
              <a:ext uri="{FF2B5EF4-FFF2-40B4-BE49-F238E27FC236}">
                <a16:creationId xmlns:a16="http://schemas.microsoft.com/office/drawing/2014/main" id="{EA9C4675-46FC-B97E-FF17-A32B21AB40CB}"/>
              </a:ext>
            </a:extLst>
          </p:cNvPr>
          <p:cNvGrpSpPr/>
          <p:nvPr/>
        </p:nvGrpSpPr>
        <p:grpSpPr>
          <a:xfrm>
            <a:off x="3156082" y="5203277"/>
            <a:ext cx="874003" cy="641277"/>
            <a:chOff x="4556669" y="2514600"/>
            <a:chExt cx="1110782" cy="590702"/>
          </a:xfrm>
          <a:noFill/>
        </p:grpSpPr>
        <p:sp>
          <p:nvSpPr>
            <p:cNvPr id="215" name="Shape 6">
              <a:extLst>
                <a:ext uri="{FF2B5EF4-FFF2-40B4-BE49-F238E27FC236}">
                  <a16:creationId xmlns:a16="http://schemas.microsoft.com/office/drawing/2014/main" id="{1CE22852-A710-47A1-B309-3A2C6B66025E}"/>
                </a:ext>
              </a:extLst>
            </p:cNvPr>
            <p:cNvSpPr/>
            <p:nvPr/>
          </p:nvSpPr>
          <p:spPr>
            <a:xfrm>
              <a:off x="4600346" y="2514600"/>
              <a:ext cx="1067105" cy="590702"/>
            </a:xfrm>
            <a:prstGeom prst="roundRect">
              <a:avLst>
                <a:gd name="adj" fmla="val 19900"/>
              </a:avLst>
            </a:prstGeom>
            <a:grpFill/>
            <a:ln w="12700">
              <a:no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216" name="Text 45">
              <a:extLst>
                <a:ext uri="{FF2B5EF4-FFF2-40B4-BE49-F238E27FC236}">
                  <a16:creationId xmlns:a16="http://schemas.microsoft.com/office/drawing/2014/main" id="{8F9CC3A5-7F07-7D51-E75E-4025A1521334}"/>
                </a:ext>
              </a:extLst>
            </p:cNvPr>
            <p:cNvSpPr txBox="1"/>
            <p:nvPr/>
          </p:nvSpPr>
          <p:spPr>
            <a:xfrm>
              <a:off x="4704122" y="2836677"/>
              <a:ext cx="743407" cy="162763"/>
            </a:xfrm>
            <a:prstGeom prst="rect">
              <a:avLst/>
            </a:prstGeom>
            <a:grpFill/>
            <a:ln>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AI VALUE</a:t>
              </a: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7" name="Text 46">
              <a:extLst>
                <a:ext uri="{FF2B5EF4-FFF2-40B4-BE49-F238E27FC236}">
                  <a16:creationId xmlns:a16="http://schemas.microsoft.com/office/drawing/2014/main" id="{3B357539-21CC-AE87-4235-C87614387028}"/>
                </a:ext>
              </a:extLst>
            </p:cNvPr>
            <p:cNvSpPr txBox="1"/>
            <p:nvPr/>
          </p:nvSpPr>
          <p:spPr>
            <a:xfrm>
              <a:off x="4556669" y="2626190"/>
              <a:ext cx="1067105" cy="257861"/>
            </a:xfrm>
            <a:prstGeom prst="rect">
              <a:avLst/>
            </a:prstGeom>
            <a:grpFill/>
            <a:ln>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59669"/>
                  </a:solidFill>
                  <a:effectLst/>
                  <a:uLnTx/>
                  <a:uFillTx/>
                  <a:latin typeface="Open Sans" pitchFamily="34" charset="0"/>
                  <a:ea typeface="Open Sans" pitchFamily="34" charset="-122"/>
                  <a:cs typeface="Open Sans" pitchFamily="34" charset="-120"/>
                </a:rPr>
                <a:t>2s</a:t>
              </a:r>
              <a:endParaRPr kumimoji="0" lang="en-US" sz="1600" b="0" i="0" u="none" strike="noStrike" kern="1200" cap="none" spc="0" normalizeH="0" baseline="0" noProof="0" dirty="0">
                <a:ln>
                  <a:noFill/>
                </a:ln>
                <a:solidFill>
                  <a:srgbClr val="059669"/>
                </a:solidFill>
                <a:effectLst/>
                <a:uLnTx/>
                <a:uFillTx/>
                <a:latin typeface="Calibri" panose="020F0502020204030204"/>
                <a:ea typeface="+mn-ea"/>
                <a:cs typeface="+mn-cs"/>
              </a:endParaRPr>
            </a:p>
          </p:txBody>
        </p:sp>
      </p:grpSp>
      <p:sp>
        <p:nvSpPr>
          <p:cNvPr id="220" name="Shape 4">
            <a:extLst>
              <a:ext uri="{FF2B5EF4-FFF2-40B4-BE49-F238E27FC236}">
                <a16:creationId xmlns:a16="http://schemas.microsoft.com/office/drawing/2014/main" id="{206114DF-B86C-E979-B0C1-B878900FA91D}"/>
              </a:ext>
            </a:extLst>
          </p:cNvPr>
          <p:cNvSpPr/>
          <p:nvPr/>
        </p:nvSpPr>
        <p:spPr>
          <a:xfrm>
            <a:off x="3200291" y="5224040"/>
            <a:ext cx="782845" cy="485787"/>
          </a:xfrm>
          <a:prstGeom prst="roundRect">
            <a:avLst>
              <a:gd name="adj" fmla="val 25556"/>
            </a:avLst>
          </a:prstGeom>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242" name="Text 40">
            <a:extLst>
              <a:ext uri="{FF2B5EF4-FFF2-40B4-BE49-F238E27FC236}">
                <a16:creationId xmlns:a16="http://schemas.microsoft.com/office/drawing/2014/main" id="{9A52824A-69E1-3376-C48B-1CB817B27DDC}"/>
              </a:ext>
            </a:extLst>
          </p:cNvPr>
          <p:cNvSpPr txBox="1"/>
          <p:nvPr/>
        </p:nvSpPr>
        <p:spPr>
          <a:xfrm>
            <a:off x="5834613" y="2357861"/>
            <a:ext cx="5692859" cy="295713"/>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ontserrat" pitchFamily="34" charset="0"/>
                <a:ea typeface="+mn-ea"/>
                <a:cs typeface="+mn-cs"/>
              </a:rPr>
              <a:t>Application Overview</a:t>
            </a:r>
            <a:endParaRPr kumimoji="0" lang="en-US" sz="14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243" name="Text 40">
            <a:extLst>
              <a:ext uri="{FF2B5EF4-FFF2-40B4-BE49-F238E27FC236}">
                <a16:creationId xmlns:a16="http://schemas.microsoft.com/office/drawing/2014/main" id="{563CDC7A-88E1-AAFD-EC5A-D0979095F873}"/>
              </a:ext>
            </a:extLst>
          </p:cNvPr>
          <p:cNvSpPr txBox="1"/>
          <p:nvPr/>
        </p:nvSpPr>
        <p:spPr>
          <a:xfrm>
            <a:off x="589312" y="1470543"/>
            <a:ext cx="11056432" cy="807162"/>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itchFamily="34" charset="0"/>
                <a:ea typeface="+mn-ea"/>
                <a:cs typeface="+mn-cs"/>
              </a:rPr>
              <a:t>Strategic use of Agentic AI to modernize recruitment by accelerating hiring decisions and improving workforce quality through objective, data‑driven candidate matching and scoring.</a:t>
            </a:r>
          </a:p>
        </p:txBody>
      </p:sp>
      <p:pic>
        <p:nvPicPr>
          <p:cNvPr id="3" name="Picture 2">
            <a:extLst>
              <a:ext uri="{FF2B5EF4-FFF2-40B4-BE49-F238E27FC236}">
                <a16:creationId xmlns:a16="http://schemas.microsoft.com/office/drawing/2014/main" id="{A5F2B0D4-CC98-66BE-18C1-703545DA183A}"/>
              </a:ext>
            </a:extLst>
          </p:cNvPr>
          <p:cNvPicPr>
            <a:picLocks noChangeAspect="1"/>
          </p:cNvPicPr>
          <p:nvPr/>
        </p:nvPicPr>
        <p:blipFill>
          <a:blip r:embed="rId12"/>
          <a:stretch>
            <a:fillRect/>
          </a:stretch>
        </p:blipFill>
        <p:spPr>
          <a:xfrm>
            <a:off x="5927736" y="2724401"/>
            <a:ext cx="5539050" cy="3130671"/>
          </a:xfrm>
          <a:prstGeom prst="rect">
            <a:avLst/>
          </a:prstGeom>
        </p:spPr>
      </p:pic>
      <p:pic>
        <p:nvPicPr>
          <p:cNvPr id="2" name="Image 3" descr="preencoded.png">
            <a:extLst>
              <a:ext uri="{FF2B5EF4-FFF2-40B4-BE49-F238E27FC236}">
                <a16:creationId xmlns:a16="http://schemas.microsoft.com/office/drawing/2014/main" id="{4D3A7B54-C7D5-9D21-223C-0C7CF875AAC2}"/>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rcRect l="-24850" r="-24850"/>
          <a:stretch/>
        </p:blipFill>
        <p:spPr>
          <a:xfrm>
            <a:off x="1747333" y="4702569"/>
            <a:ext cx="1030547" cy="677900"/>
          </a:xfrm>
          <a:prstGeom prst="rect">
            <a:avLst/>
          </a:prstGeom>
        </p:spPr>
      </p:pic>
      <p:pic>
        <p:nvPicPr>
          <p:cNvPr id="4" name="Image 3" descr="preencoded.png">
            <a:extLst>
              <a:ext uri="{FF2B5EF4-FFF2-40B4-BE49-F238E27FC236}">
                <a16:creationId xmlns:a16="http://schemas.microsoft.com/office/drawing/2014/main" id="{57ED0544-4CB4-EC71-6F26-A4EEC092277C}"/>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rcRect l="-24850" r="-24850"/>
          <a:stretch/>
        </p:blipFill>
        <p:spPr>
          <a:xfrm>
            <a:off x="434152" y="2730771"/>
            <a:ext cx="1030547" cy="677900"/>
          </a:xfrm>
          <a:prstGeom prst="rect">
            <a:avLst/>
          </a:prstGeom>
        </p:spPr>
      </p:pic>
    </p:spTree>
    <p:extLst>
      <p:ext uri="{BB962C8B-B14F-4D97-AF65-F5344CB8AC3E}">
        <p14:creationId xmlns:p14="http://schemas.microsoft.com/office/powerpoint/2010/main" val="222314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E1D45-E7FC-856E-2FC2-887B8C8FBE7B}"/>
            </a:ext>
          </a:extLst>
        </p:cNvPr>
        <p:cNvGrpSpPr/>
        <p:nvPr/>
      </p:nvGrpSpPr>
      <p:grpSpPr>
        <a:xfrm>
          <a:off x="0" y="0"/>
          <a:ext cx="0" cy="0"/>
          <a:chOff x="0" y="0"/>
          <a:chExt cx="0" cy="0"/>
        </a:xfrm>
      </p:grpSpPr>
      <p:sp>
        <p:nvSpPr>
          <p:cNvPr id="244" name="Shape 3">
            <a:extLst>
              <a:ext uri="{FF2B5EF4-FFF2-40B4-BE49-F238E27FC236}">
                <a16:creationId xmlns:a16="http://schemas.microsoft.com/office/drawing/2014/main" id="{0683DC26-6B60-2F10-D9CC-6DBB75AFC56D}"/>
              </a:ext>
            </a:extLst>
          </p:cNvPr>
          <p:cNvSpPr/>
          <p:nvPr/>
        </p:nvSpPr>
        <p:spPr>
          <a:xfrm>
            <a:off x="5961808" y="2144300"/>
            <a:ext cx="5850602" cy="4348575"/>
          </a:xfrm>
          <a:prstGeom prst="roundRect">
            <a:avLst>
              <a:gd name="adj" fmla="val 3325"/>
            </a:avLst>
          </a:prstGeom>
          <a:solidFill>
            <a:srgbClr val="FFFFFF">
              <a:alpha val="5000"/>
            </a:srgbClr>
          </a:solidFill>
          <a:ln w="12700">
            <a:solidFill>
              <a:srgbClr val="FFFFFF">
                <a:alpha val="1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965DC0F6-3C07-3B1D-BE29-D3F646B84679}"/>
              </a:ext>
            </a:extLst>
          </p:cNvPr>
          <p:cNvSpPr>
            <a:spLocks noGrp="1" noRot="1" noMove="1" noResize="1" noEditPoints="1" noAdjustHandles="1" noChangeArrowheads="1" noChangeShapeType="1"/>
          </p:cNvSpPr>
          <p:nvPr/>
        </p:nvSpPr>
        <p:spPr>
          <a:xfrm>
            <a:off x="0" y="740230"/>
            <a:ext cx="12192000" cy="591228"/>
          </a:xfrm>
          <a:prstGeom prst="rect">
            <a:avLst/>
          </a:prstGeom>
          <a:solidFill>
            <a:srgbClr val="2F4754"/>
          </a:solidFill>
          <a:ln>
            <a:solidFill>
              <a:srgbClr val="2F47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1" name="The project aims develop a corporate wide digital transformation strategy that shall define DEWA digital aspiration, key areas of action and the roadmap to achieve effective and value adding digital transformation across all divisions to support our stak">
            <a:extLst>
              <a:ext uri="{FF2B5EF4-FFF2-40B4-BE49-F238E27FC236}">
                <a16:creationId xmlns:a16="http://schemas.microsoft.com/office/drawing/2014/main" id="{FC519140-C62A-A008-1E0E-B16668DAB21E}"/>
              </a:ext>
            </a:extLst>
          </p:cNvPr>
          <p:cNvSpPr>
            <a:spLocks noGrp="1" noRot="1" noMove="1" noResize="1" noEditPoints="1" noAdjustHandles="1" noChangeArrowheads="1" noChangeShapeType="1"/>
          </p:cNvSpPr>
          <p:nvPr/>
        </p:nvSpPr>
        <p:spPr>
          <a:xfrm>
            <a:off x="993124" y="869671"/>
            <a:ext cx="10819286" cy="520910"/>
          </a:xfrm>
          <a:prstGeom prst="rect">
            <a:avLst/>
          </a:prstGeom>
          <a:noFill/>
          <a:ln w="12700">
            <a:miter lim="400000"/>
          </a:ln>
          <a:effectLst>
            <a:outerShdw blurRad="660400" dist="226044" dir="5400000" rotWithShape="0">
              <a:srgbClr val="000000">
                <a:alpha val="1815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marR="76200" algn="just">
              <a:lnSpc>
                <a:spcPct val="80000"/>
              </a:lnSpc>
              <a:defRPr sz="2700" spc="53">
                <a:latin typeface="Dubai Medium"/>
                <a:ea typeface="Dubai Medium"/>
                <a:cs typeface="Dubai Medium"/>
                <a:sym typeface="Dubai Medium"/>
              </a:defRPr>
            </a:lvl1pPr>
          </a:lstStyle>
          <a:p>
            <a:pPr marL="0" marR="76200" lvl="0" indent="0" algn="just" defTabSz="457200" rtl="0" eaLnBrk="1" fontAlgn="auto" latinLnBrk="0" hangingPunct="1">
              <a:lnSpc>
                <a:spcPct val="80000"/>
              </a:lnSpc>
              <a:spcBef>
                <a:spcPts val="0"/>
              </a:spcBef>
              <a:spcAft>
                <a:spcPts val="0"/>
              </a:spcAft>
              <a:buClrTx/>
              <a:buSzTx/>
              <a:buFontTx/>
              <a:buNone/>
              <a:tabLst/>
              <a:defRPr/>
            </a:pPr>
            <a:endParaRPr kumimoji="0" lang="en-US" sz="2000" b="1" i="0" u="none" strike="noStrike" kern="1200" cap="none" spc="53" normalizeH="0" baseline="0" noProof="0" dirty="0">
              <a:ln>
                <a:noFill/>
              </a:ln>
              <a:solidFill>
                <a:srgbClr val="FFFFFF"/>
              </a:solidFill>
              <a:effectLst/>
              <a:uLnTx/>
              <a:uFillTx/>
              <a:latin typeface="Dubai Medium"/>
              <a:cs typeface="Dubai Medium"/>
              <a:sym typeface="Dubai Medium"/>
            </a:endParaRPr>
          </a:p>
        </p:txBody>
      </p:sp>
      <p:sp>
        <p:nvSpPr>
          <p:cNvPr id="31" name="Slide Number Placeholder 1">
            <a:extLst>
              <a:ext uri="{FF2B5EF4-FFF2-40B4-BE49-F238E27FC236}">
                <a16:creationId xmlns:a16="http://schemas.microsoft.com/office/drawing/2014/main" id="{0D74E39E-75AA-110B-8987-2C72610065D5}"/>
              </a:ext>
            </a:extLst>
          </p:cNvPr>
          <p:cNvSpPr>
            <a:spLocks noGrp="1"/>
          </p:cNvSpPr>
          <p:nvPr>
            <p:ph type="sldNum" sz="quarter" idx="12"/>
          </p:nvPr>
        </p:nvSpPr>
        <p:spPr>
          <a:xfrm>
            <a:off x="9448800" y="6492875"/>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C3E25A-822A-49F0-BBA0-EEFC5F580B13}" type="slidenum">
              <a:rPr kumimoji="0" lang="en-US" sz="1200" b="0" i="0" u="none" strike="noStrike" kern="1200" cap="none" spc="0" normalizeH="0" baseline="0" noProof="0" smtClean="0">
                <a:ln>
                  <a:noFill/>
                </a:ln>
                <a:solidFill>
                  <a:srgbClr val="05686C">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5686C">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99BD6984-F61E-FEA5-62CA-4DB875B5E7F8}"/>
              </a:ext>
            </a:extLst>
          </p:cNvPr>
          <p:cNvGrpSpPr/>
          <p:nvPr/>
        </p:nvGrpSpPr>
        <p:grpSpPr>
          <a:xfrm>
            <a:off x="2118551" y="158229"/>
            <a:ext cx="7221229" cy="375846"/>
            <a:chOff x="1097061" y="158024"/>
            <a:chExt cx="7221229" cy="375846"/>
          </a:xfrm>
        </p:grpSpPr>
        <p:grpSp>
          <p:nvGrpSpPr>
            <p:cNvPr id="9" name="Group 8">
              <a:extLst>
                <a:ext uri="{FF2B5EF4-FFF2-40B4-BE49-F238E27FC236}">
                  <a16:creationId xmlns:a16="http://schemas.microsoft.com/office/drawing/2014/main" id="{D2540877-2D89-C0A4-85AF-3B48FB97729B}"/>
                </a:ext>
              </a:extLst>
            </p:cNvPr>
            <p:cNvGrpSpPr/>
            <p:nvPr/>
          </p:nvGrpSpPr>
          <p:grpSpPr>
            <a:xfrm>
              <a:off x="3116677" y="158024"/>
              <a:ext cx="2637926" cy="375846"/>
              <a:chOff x="13338508" y="3004710"/>
              <a:chExt cx="2453443" cy="375846"/>
            </a:xfrm>
          </p:grpSpPr>
          <p:pic>
            <p:nvPicPr>
              <p:cNvPr id="44" name="Picture 43" descr="Icon&#10;&#10;Description automatically generated">
                <a:extLst>
                  <a:ext uri="{FF2B5EF4-FFF2-40B4-BE49-F238E27FC236}">
                    <a16:creationId xmlns:a16="http://schemas.microsoft.com/office/drawing/2014/main" id="{D113D395-0E5C-CC1F-2635-48D1023D3D7A}"/>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foregroundMark x1="60948" y1="26797" x2="60948" y2="26797"/>
                            <a14:foregroundMark x1="65033" y1="36438" x2="65033" y2="36438"/>
                            <a14:foregroundMark x1="59150" y1="49837" x2="59150" y2="49837"/>
                            <a14:foregroundMark x1="61111" y1="66503" x2="61111" y2="66503"/>
                            <a14:foregroundMark x1="62908" y1="75000" x2="62908" y2="75000"/>
                            <a14:backgroundMark x1="62745" y1="37908" x2="62745" y2="37908"/>
                          </a14:backgroundRemoval>
                        </a14:imgEffect>
                      </a14:imgLayer>
                    </a14:imgProps>
                  </a:ext>
                  <a:ext uri="{28A0092B-C50C-407E-A947-70E740481C1C}">
                    <a14:useLocalDpi xmlns:a14="http://schemas.microsoft.com/office/drawing/2010/main" val="0"/>
                  </a:ext>
                </a:extLst>
              </a:blip>
              <a:stretch>
                <a:fillRect/>
              </a:stretch>
            </p:blipFill>
            <p:spPr>
              <a:xfrm>
                <a:off x="13338508" y="3004710"/>
                <a:ext cx="376459" cy="375846"/>
              </a:xfrm>
              <a:prstGeom prst="rect">
                <a:avLst/>
              </a:prstGeom>
            </p:spPr>
          </p:pic>
          <p:sp>
            <p:nvSpPr>
              <p:cNvPr id="49" name="TextBox 48">
                <a:extLst>
                  <a:ext uri="{FF2B5EF4-FFF2-40B4-BE49-F238E27FC236}">
                    <a16:creationId xmlns:a16="http://schemas.microsoft.com/office/drawing/2014/main" id="{F1729C1E-2BD2-C622-3634-39D9106F258D}"/>
                  </a:ext>
                </a:extLst>
              </p:cNvPr>
              <p:cNvSpPr txBox="1"/>
              <p:nvPr/>
            </p:nvSpPr>
            <p:spPr>
              <a:xfrm>
                <a:off x="13692873" y="3063832"/>
                <a:ext cx="209907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Dubai" panose="020B0503030403030204" pitchFamily="34" charset="-78"/>
                    <a:ea typeface="+mn-ea"/>
                    <a:cs typeface="Dubai" panose="020B0503030403030204" pitchFamily="34" charset="-78"/>
                  </a:rPr>
                  <a:t>DIGITAL TRANSFORMATION</a:t>
                </a:r>
              </a:p>
            </p:txBody>
          </p:sp>
        </p:grpSp>
        <p:grpSp>
          <p:nvGrpSpPr>
            <p:cNvPr id="12" name="Group 11">
              <a:extLst>
                <a:ext uri="{FF2B5EF4-FFF2-40B4-BE49-F238E27FC236}">
                  <a16:creationId xmlns:a16="http://schemas.microsoft.com/office/drawing/2014/main" id="{E25B612C-E4FF-0719-E818-ECFD36660BE1}"/>
                </a:ext>
              </a:extLst>
            </p:cNvPr>
            <p:cNvGrpSpPr/>
            <p:nvPr/>
          </p:nvGrpSpPr>
          <p:grpSpPr>
            <a:xfrm>
              <a:off x="6315147" y="180211"/>
              <a:ext cx="2003143" cy="325943"/>
              <a:chOff x="3605554" y="3277514"/>
              <a:chExt cx="1863054" cy="325943"/>
            </a:xfrm>
          </p:grpSpPr>
          <p:pic>
            <p:nvPicPr>
              <p:cNvPr id="22" name="Picture 21">
                <a:extLst>
                  <a:ext uri="{FF2B5EF4-FFF2-40B4-BE49-F238E27FC236}">
                    <a16:creationId xmlns:a16="http://schemas.microsoft.com/office/drawing/2014/main" id="{58CDECD8-7C4B-0470-B93E-F066A9255F64}"/>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backgroundRemoval t="8036" b="96429" l="6250" r="93750">
                            <a14:foregroundMark x1="6250" y1="42411" x2="6250" y2="42411"/>
                            <a14:foregroundMark x1="50000" y1="8036" x2="50000" y2="8036"/>
                            <a14:foregroundMark x1="94196" y1="41071" x2="94196" y2="41071"/>
                            <a14:foregroundMark x1="74554" y1="92411" x2="74554" y2="92411"/>
                            <a14:foregroundMark x1="22768" y1="94196" x2="22768" y2="94196"/>
                            <a14:foregroundMark x1="78125" y1="96429" x2="78125" y2="96429"/>
                          </a14:backgroundRemoval>
                        </a14:imgEffect>
                      </a14:imgLayer>
                    </a14:imgProps>
                  </a:ext>
                  <a:ext uri="{28A0092B-C50C-407E-A947-70E740481C1C}">
                    <a14:useLocalDpi xmlns:a14="http://schemas.microsoft.com/office/drawing/2010/main" val="0"/>
                  </a:ext>
                </a:extLst>
              </a:blip>
              <a:stretch>
                <a:fillRect/>
              </a:stretch>
            </p:blipFill>
            <p:spPr>
              <a:xfrm rot="10800000" flipV="1">
                <a:off x="3605554" y="3277514"/>
                <a:ext cx="325943" cy="325943"/>
              </a:xfrm>
              <a:prstGeom prst="rect">
                <a:avLst/>
              </a:prstGeom>
            </p:spPr>
          </p:pic>
          <p:sp>
            <p:nvSpPr>
              <p:cNvPr id="38" name="Rectangle 37">
                <a:extLst>
                  <a:ext uri="{FF2B5EF4-FFF2-40B4-BE49-F238E27FC236}">
                    <a16:creationId xmlns:a16="http://schemas.microsoft.com/office/drawing/2014/main" id="{B4EE6595-00F5-AEE3-42DB-7DDF2E345E65}"/>
                  </a:ext>
                </a:extLst>
              </p:cNvPr>
              <p:cNvSpPr/>
              <p:nvPr/>
            </p:nvSpPr>
            <p:spPr>
              <a:xfrm>
                <a:off x="3928749" y="3323288"/>
                <a:ext cx="1539859"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FUTURE LEADERSHIP</a:t>
                </a:r>
              </a:p>
            </p:txBody>
          </p:sp>
        </p:grpSp>
        <p:grpSp>
          <p:nvGrpSpPr>
            <p:cNvPr id="18" name="Group 17">
              <a:extLst>
                <a:ext uri="{FF2B5EF4-FFF2-40B4-BE49-F238E27FC236}">
                  <a16:creationId xmlns:a16="http://schemas.microsoft.com/office/drawing/2014/main" id="{9E571531-A988-C728-CBDF-228BB068957D}"/>
                </a:ext>
              </a:extLst>
            </p:cNvPr>
            <p:cNvGrpSpPr/>
            <p:nvPr/>
          </p:nvGrpSpPr>
          <p:grpSpPr>
            <a:xfrm>
              <a:off x="1097061" y="173304"/>
              <a:ext cx="1487794" cy="316757"/>
              <a:chOff x="13200596" y="-1743353"/>
              <a:chExt cx="1383746" cy="316757"/>
            </a:xfrm>
          </p:grpSpPr>
          <p:sp>
            <p:nvSpPr>
              <p:cNvPr id="19" name="TextBox 18">
                <a:extLst>
                  <a:ext uri="{FF2B5EF4-FFF2-40B4-BE49-F238E27FC236}">
                    <a16:creationId xmlns:a16="http://schemas.microsoft.com/office/drawing/2014/main" id="{669E2137-0E43-BD3A-8429-2B4DB31C19D8}"/>
                  </a:ext>
                </a:extLst>
              </p:cNvPr>
              <p:cNvSpPr txBox="1"/>
              <p:nvPr/>
            </p:nvSpPr>
            <p:spPr>
              <a:xfrm>
                <a:off x="13532222" y="-1703595"/>
                <a:ext cx="105212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HIGHLIGHTS </a:t>
                </a:r>
              </a:p>
            </p:txBody>
          </p:sp>
          <p:pic>
            <p:nvPicPr>
              <p:cNvPr id="21" name="Picture 20" descr="A picture containing icon&#10;&#10;Description automatically generated">
                <a:extLst>
                  <a:ext uri="{FF2B5EF4-FFF2-40B4-BE49-F238E27FC236}">
                    <a16:creationId xmlns:a16="http://schemas.microsoft.com/office/drawing/2014/main" id="{E8EEBEE9-8210-27D4-3A2C-1AF28F054960}"/>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1429" b="94184" l="4022" r="96957">
                            <a14:foregroundMark x1="23913" y1="2857" x2="23913" y2="2857"/>
                            <a14:foregroundMark x1="21522" y1="1429" x2="21522" y2="1429"/>
                            <a14:foregroundMark x1="4239" y1="7347" x2="4239" y2="7347"/>
                            <a14:foregroundMark x1="97065" y1="8776" x2="97065" y2="8776"/>
                            <a14:foregroundMark x1="25543" y1="94184" x2="25543" y2="94184"/>
                            <a14:foregroundMark x1="32065" y1="87041" x2="32065" y2="87041"/>
                            <a14:backgroundMark x1="33043" y1="16327" x2="33043" y2="16327"/>
                          </a14:backgroundRemoval>
                        </a14:imgEffect>
                      </a14:imgLayer>
                    </a14:imgProps>
                  </a:ext>
                  <a:ext uri="{28A0092B-C50C-407E-A947-70E740481C1C}">
                    <a14:useLocalDpi xmlns:a14="http://schemas.microsoft.com/office/drawing/2010/main" val="0"/>
                  </a:ext>
                </a:extLst>
              </a:blip>
              <a:stretch>
                <a:fillRect/>
              </a:stretch>
            </p:blipFill>
            <p:spPr>
              <a:xfrm>
                <a:off x="13200596" y="-1743353"/>
                <a:ext cx="294692" cy="313911"/>
              </a:xfrm>
              <a:prstGeom prst="rect">
                <a:avLst/>
              </a:prstGeom>
            </p:spPr>
          </p:pic>
        </p:grpSp>
      </p:grpSp>
      <p:sp>
        <p:nvSpPr>
          <p:cNvPr id="190" name="Shape 3">
            <a:extLst>
              <a:ext uri="{FF2B5EF4-FFF2-40B4-BE49-F238E27FC236}">
                <a16:creationId xmlns:a16="http://schemas.microsoft.com/office/drawing/2014/main" id="{B573AF59-4667-53D6-6877-36F26EEE8ADE}"/>
              </a:ext>
            </a:extLst>
          </p:cNvPr>
          <p:cNvSpPr/>
          <p:nvPr/>
        </p:nvSpPr>
        <p:spPr>
          <a:xfrm>
            <a:off x="555000" y="4468124"/>
            <a:ext cx="2342204" cy="1773597"/>
          </a:xfrm>
          <a:prstGeom prst="roundRect">
            <a:avLst>
              <a:gd name="adj" fmla="val 3325"/>
            </a:avLst>
          </a:prstGeom>
          <a:solidFill>
            <a:srgbClr val="FFFFFF">
              <a:alpha val="5000"/>
            </a:srgbClr>
          </a:solidFill>
          <a:ln w="12700">
            <a:solidFill>
              <a:srgbClr val="FFFFFF">
                <a:alpha val="1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204" name="Shape 3">
            <a:extLst>
              <a:ext uri="{FF2B5EF4-FFF2-40B4-BE49-F238E27FC236}">
                <a16:creationId xmlns:a16="http://schemas.microsoft.com/office/drawing/2014/main" id="{951603DD-5C67-7177-452A-FE57FDAB89D5}"/>
              </a:ext>
            </a:extLst>
          </p:cNvPr>
          <p:cNvSpPr/>
          <p:nvPr/>
        </p:nvSpPr>
        <p:spPr>
          <a:xfrm>
            <a:off x="3242946" y="4474654"/>
            <a:ext cx="2342204" cy="1773597"/>
          </a:xfrm>
          <a:prstGeom prst="roundRect">
            <a:avLst>
              <a:gd name="adj" fmla="val 3325"/>
            </a:avLst>
          </a:prstGeom>
          <a:solidFill>
            <a:srgbClr val="FFFFFF">
              <a:alpha val="5000"/>
            </a:srgbClr>
          </a:solidFill>
          <a:ln w="12700">
            <a:solidFill>
              <a:srgbClr val="FFFFFF">
                <a:alpha val="1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163" name="Shape 3">
            <a:extLst>
              <a:ext uri="{FF2B5EF4-FFF2-40B4-BE49-F238E27FC236}">
                <a16:creationId xmlns:a16="http://schemas.microsoft.com/office/drawing/2014/main" id="{180A064A-1EFE-6BAA-E472-D7017BFBFA62}"/>
              </a:ext>
            </a:extLst>
          </p:cNvPr>
          <p:cNvSpPr/>
          <p:nvPr/>
        </p:nvSpPr>
        <p:spPr>
          <a:xfrm>
            <a:off x="1818870" y="2392459"/>
            <a:ext cx="2342204" cy="1773597"/>
          </a:xfrm>
          <a:prstGeom prst="roundRect">
            <a:avLst>
              <a:gd name="adj" fmla="val 3325"/>
            </a:avLst>
          </a:prstGeom>
          <a:solidFill>
            <a:srgbClr val="FFFFFF">
              <a:alpha val="5000"/>
            </a:srgbClr>
          </a:solidFill>
          <a:ln w="12700">
            <a:solidFill>
              <a:srgbClr val="FFFFFF">
                <a:alpha val="1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243" name="Text 40">
            <a:extLst>
              <a:ext uri="{FF2B5EF4-FFF2-40B4-BE49-F238E27FC236}">
                <a16:creationId xmlns:a16="http://schemas.microsoft.com/office/drawing/2014/main" id="{8E636392-3259-A39B-1477-CCF012C591D9}"/>
              </a:ext>
            </a:extLst>
          </p:cNvPr>
          <p:cNvSpPr txBox="1"/>
          <p:nvPr/>
        </p:nvSpPr>
        <p:spPr>
          <a:xfrm>
            <a:off x="555000" y="1631243"/>
            <a:ext cx="11158188" cy="664851"/>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itchFamily="34" charset="0"/>
                <a:ea typeface="+mn-ea"/>
                <a:cs typeface="+mn-cs"/>
              </a:rPr>
              <a:t>AI‑driven Agent of SAP HR attendance reports, reducing manual effort and accelerating accurate reporting across  all DEWA’s divisions &amp; departments by generating and validating HR Absentee report, Time Evaluation Report and Overtime Report.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Montserrat" pitchFamily="34" charset="0"/>
              <a:ea typeface="+mn-ea"/>
              <a:cs typeface="+mn-cs"/>
            </a:endParaRPr>
          </a:p>
        </p:txBody>
      </p:sp>
      <p:sp>
        <p:nvSpPr>
          <p:cNvPr id="8" name="Text 40">
            <a:extLst>
              <a:ext uri="{FF2B5EF4-FFF2-40B4-BE49-F238E27FC236}">
                <a16:creationId xmlns:a16="http://schemas.microsoft.com/office/drawing/2014/main" id="{519BE9CB-531C-1FFA-C2C6-478378BA570B}"/>
              </a:ext>
            </a:extLst>
          </p:cNvPr>
          <p:cNvSpPr txBox="1"/>
          <p:nvPr/>
        </p:nvSpPr>
        <p:spPr>
          <a:xfrm>
            <a:off x="1975933" y="2452205"/>
            <a:ext cx="2117705" cy="274177"/>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itchFamily="34" charset="0"/>
                <a:ea typeface="+mn-ea"/>
                <a:cs typeface="+mn-cs"/>
              </a:rPr>
              <a:t>Process Automation </a:t>
            </a:r>
            <a:endParaRPr kumimoji="0" lang="en-US" sz="12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pic>
        <p:nvPicPr>
          <p:cNvPr id="11" name="Image 18" descr="preencoded.png">
            <a:extLst>
              <a:ext uri="{FF2B5EF4-FFF2-40B4-BE49-F238E27FC236}">
                <a16:creationId xmlns:a16="http://schemas.microsoft.com/office/drawing/2014/main" id="{93D44487-DAEB-EE88-AC6A-5240606F5138}"/>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rcRect l="-9880" r="-9880"/>
          <a:stretch/>
        </p:blipFill>
        <p:spPr>
          <a:xfrm>
            <a:off x="1932469" y="2833632"/>
            <a:ext cx="630144" cy="414512"/>
          </a:xfrm>
          <a:prstGeom prst="rect">
            <a:avLst/>
          </a:prstGeom>
        </p:spPr>
      </p:pic>
      <p:sp>
        <p:nvSpPr>
          <p:cNvPr id="13" name="Text 44">
            <a:extLst>
              <a:ext uri="{FF2B5EF4-FFF2-40B4-BE49-F238E27FC236}">
                <a16:creationId xmlns:a16="http://schemas.microsoft.com/office/drawing/2014/main" id="{0AE9483E-D3DB-2536-3FAE-62D9294866E1}"/>
              </a:ext>
            </a:extLst>
          </p:cNvPr>
          <p:cNvSpPr txBox="1"/>
          <p:nvPr/>
        </p:nvSpPr>
        <p:spPr>
          <a:xfrm>
            <a:off x="2447608" y="2894444"/>
            <a:ext cx="1719436" cy="240879"/>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59669"/>
                </a:solidFill>
                <a:effectLst/>
                <a:uLnTx/>
                <a:uFillTx/>
                <a:latin typeface="Open Sans" pitchFamily="34" charset="0"/>
                <a:ea typeface="Open Sans" pitchFamily="34" charset="-122"/>
                <a:cs typeface="Open Sans" pitchFamily="34" charset="-120"/>
              </a:rPr>
              <a:t>↑ </a:t>
            </a:r>
            <a:r>
              <a:rPr kumimoji="0" lang="en-US" sz="28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100%</a:t>
            </a:r>
          </a:p>
        </p:txBody>
      </p:sp>
      <p:sp>
        <p:nvSpPr>
          <p:cNvPr id="15" name="Shape 4">
            <a:extLst>
              <a:ext uri="{FF2B5EF4-FFF2-40B4-BE49-F238E27FC236}">
                <a16:creationId xmlns:a16="http://schemas.microsoft.com/office/drawing/2014/main" id="{20E59CF2-955A-AA97-71EB-9A199E28FF8D}"/>
              </a:ext>
            </a:extLst>
          </p:cNvPr>
          <p:cNvSpPr/>
          <p:nvPr/>
        </p:nvSpPr>
        <p:spPr>
          <a:xfrm>
            <a:off x="1913205" y="3378555"/>
            <a:ext cx="782845" cy="485787"/>
          </a:xfrm>
          <a:prstGeom prst="roundRect">
            <a:avLst>
              <a:gd name="adj" fmla="val 25556"/>
            </a:avLst>
          </a:prstGeom>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pic>
        <p:nvPicPr>
          <p:cNvPr id="16" name="Image 2" descr="preencoded.png">
            <a:extLst>
              <a:ext uri="{FF2B5EF4-FFF2-40B4-BE49-F238E27FC236}">
                <a16:creationId xmlns:a16="http://schemas.microsoft.com/office/drawing/2014/main" id="{1C08AD87-2D7C-B12F-D987-F9F370C8D3EA}"/>
              </a:ext>
            </a:extLst>
          </p:cNvPr>
          <p:cNvPicPr>
            <a:picLocks noChangeAspect="1"/>
          </p:cNvPicPr>
          <p:nvPr/>
        </p:nvPicPr>
        <p:blipFill>
          <a:blip r:embed="rId11"/>
          <a:srcRect l="-1082" r="-1082"/>
          <a:stretch/>
        </p:blipFill>
        <p:spPr>
          <a:xfrm>
            <a:off x="2890875" y="3516951"/>
            <a:ext cx="139707" cy="153897"/>
          </a:xfrm>
          <a:prstGeom prst="rect">
            <a:avLst/>
          </a:prstGeom>
        </p:spPr>
      </p:pic>
      <p:sp>
        <p:nvSpPr>
          <p:cNvPr id="17" name="Text 41">
            <a:extLst>
              <a:ext uri="{FF2B5EF4-FFF2-40B4-BE49-F238E27FC236}">
                <a16:creationId xmlns:a16="http://schemas.microsoft.com/office/drawing/2014/main" id="{79ECD48E-D9B7-3F48-D3CF-C61326EB5C29}"/>
              </a:ext>
            </a:extLst>
          </p:cNvPr>
          <p:cNvSpPr txBox="1"/>
          <p:nvPr/>
        </p:nvSpPr>
        <p:spPr>
          <a:xfrm>
            <a:off x="2023780" y="3700948"/>
            <a:ext cx="535149" cy="138352"/>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CA3AF"/>
                </a:solidFill>
                <a:effectLst/>
                <a:uLnTx/>
                <a:uFillTx/>
                <a:latin typeface="Open Sans" pitchFamily="34" charset="0"/>
                <a:ea typeface="Open Sans" pitchFamily="34" charset="-122"/>
                <a:cs typeface="Open Sans" pitchFamily="34" charset="-120"/>
              </a:rPr>
              <a:t>BASELINE</a:t>
            </a:r>
            <a:endParaRPr kumimoji="0" lang="en-US" sz="9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20" name="Text 42">
            <a:extLst>
              <a:ext uri="{FF2B5EF4-FFF2-40B4-BE49-F238E27FC236}">
                <a16:creationId xmlns:a16="http://schemas.microsoft.com/office/drawing/2014/main" id="{A18BE405-2DEF-0F3C-4F9B-EE8769162E45}"/>
              </a:ext>
            </a:extLst>
          </p:cNvPr>
          <p:cNvSpPr txBox="1"/>
          <p:nvPr/>
        </p:nvSpPr>
        <p:spPr>
          <a:xfrm>
            <a:off x="1988068" y="3504065"/>
            <a:ext cx="600661" cy="219187"/>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80</a:t>
            </a:r>
            <a:endParaRPr kumimoji="0" lang="en-US" sz="18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A7D8A7C5-DA41-21E6-2BC5-9B811FA41C20}"/>
              </a:ext>
            </a:extLst>
          </p:cNvPr>
          <p:cNvGrpSpPr/>
          <p:nvPr/>
        </p:nvGrpSpPr>
        <p:grpSpPr>
          <a:xfrm>
            <a:off x="3184828" y="3321196"/>
            <a:ext cx="874003" cy="641277"/>
            <a:chOff x="4556669" y="2514600"/>
            <a:chExt cx="1110782" cy="590702"/>
          </a:xfrm>
          <a:noFill/>
        </p:grpSpPr>
        <p:sp>
          <p:nvSpPr>
            <p:cNvPr id="24" name="Shape 6">
              <a:extLst>
                <a:ext uri="{FF2B5EF4-FFF2-40B4-BE49-F238E27FC236}">
                  <a16:creationId xmlns:a16="http://schemas.microsoft.com/office/drawing/2014/main" id="{3998C9D7-FFAA-09F0-18EB-208598189CD3}"/>
                </a:ext>
              </a:extLst>
            </p:cNvPr>
            <p:cNvSpPr/>
            <p:nvPr/>
          </p:nvSpPr>
          <p:spPr>
            <a:xfrm>
              <a:off x="4600346" y="2514600"/>
              <a:ext cx="1067105" cy="590702"/>
            </a:xfrm>
            <a:prstGeom prst="roundRect">
              <a:avLst>
                <a:gd name="adj" fmla="val 19900"/>
              </a:avLst>
            </a:prstGeom>
            <a:grpFill/>
            <a:ln w="12700">
              <a:no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25" name="Text 45">
              <a:extLst>
                <a:ext uri="{FF2B5EF4-FFF2-40B4-BE49-F238E27FC236}">
                  <a16:creationId xmlns:a16="http://schemas.microsoft.com/office/drawing/2014/main" id="{CDA86584-B3FC-D024-9FDF-F65C32568148}"/>
                </a:ext>
              </a:extLst>
            </p:cNvPr>
            <p:cNvSpPr txBox="1"/>
            <p:nvPr/>
          </p:nvSpPr>
          <p:spPr>
            <a:xfrm>
              <a:off x="4704122" y="2836677"/>
              <a:ext cx="743407" cy="162763"/>
            </a:xfrm>
            <a:prstGeom prst="rect">
              <a:avLst/>
            </a:prstGeom>
            <a:grpFill/>
            <a:ln>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AI VALUE</a:t>
              </a: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Text 46">
              <a:extLst>
                <a:ext uri="{FF2B5EF4-FFF2-40B4-BE49-F238E27FC236}">
                  <a16:creationId xmlns:a16="http://schemas.microsoft.com/office/drawing/2014/main" id="{C2A4DC7C-70BA-C3FF-C17A-3E39CE2357DC}"/>
                </a:ext>
              </a:extLst>
            </p:cNvPr>
            <p:cNvSpPr txBox="1"/>
            <p:nvPr/>
          </p:nvSpPr>
          <p:spPr>
            <a:xfrm>
              <a:off x="4556669" y="2626190"/>
              <a:ext cx="1067105" cy="257861"/>
            </a:xfrm>
            <a:prstGeom prst="rect">
              <a:avLst/>
            </a:prstGeom>
            <a:grpFill/>
            <a:ln>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9669"/>
                  </a:solidFill>
                  <a:effectLst/>
                  <a:uLnTx/>
                  <a:uFillTx/>
                  <a:latin typeface="Open Sans" pitchFamily="34" charset="0"/>
                  <a:ea typeface="Open Sans" pitchFamily="34" charset="-122"/>
                  <a:cs typeface="Open Sans" pitchFamily="34" charset="-120"/>
                </a:rPr>
                <a:t>100</a:t>
              </a:r>
              <a:endParaRPr kumimoji="0" lang="en-US" sz="1600" b="0" i="0" u="none" strike="noStrike" kern="1200" cap="none" spc="0" normalizeH="0" baseline="0" noProof="0" dirty="0">
                <a:ln>
                  <a:noFill/>
                </a:ln>
                <a:solidFill>
                  <a:srgbClr val="059669"/>
                </a:solidFill>
                <a:effectLst/>
                <a:uLnTx/>
                <a:uFillTx/>
                <a:latin typeface="Calibri" panose="020F0502020204030204"/>
                <a:ea typeface="+mn-ea"/>
                <a:cs typeface="+mn-cs"/>
              </a:endParaRPr>
            </a:p>
          </p:txBody>
        </p:sp>
      </p:grpSp>
      <p:pic>
        <p:nvPicPr>
          <p:cNvPr id="42" name="Image 3" descr="preencoded.png">
            <a:extLst>
              <a:ext uri="{FF2B5EF4-FFF2-40B4-BE49-F238E27FC236}">
                <a16:creationId xmlns:a16="http://schemas.microsoft.com/office/drawing/2014/main" id="{068052D8-77E1-F1CF-D554-17E710E8EC94}"/>
              </a:ext>
            </a:extLst>
          </p:cNvPr>
          <p:cNvPicPr>
            <a:picLocks noChangeAspect="1"/>
          </p:cNvPicPr>
          <p:nvPr/>
        </p:nvPicPr>
        <p:blipFill>
          <a:blip r:embed="rId12">
            <a:extLst>
              <a:ext uri="{BEBA8EAE-BF5A-486C-A8C5-ECC9F3942E4B}">
                <a14:imgProps xmlns:a14="http://schemas.microsoft.com/office/drawing/2010/main">
                  <a14:imgLayer r:embed="rId13">
                    <a14:imgEffect>
                      <a14:saturation sat="0"/>
                    </a14:imgEffect>
                  </a14:imgLayer>
                </a14:imgProps>
              </a:ext>
            </a:extLst>
          </a:blip>
          <a:srcRect l="-24850" r="-24850"/>
          <a:stretch/>
        </p:blipFill>
        <p:spPr>
          <a:xfrm>
            <a:off x="3261988" y="4759185"/>
            <a:ext cx="1030547" cy="677900"/>
          </a:xfrm>
          <a:prstGeom prst="rect">
            <a:avLst/>
          </a:prstGeom>
        </p:spPr>
      </p:pic>
      <p:sp>
        <p:nvSpPr>
          <p:cNvPr id="43" name="Shape 4">
            <a:extLst>
              <a:ext uri="{FF2B5EF4-FFF2-40B4-BE49-F238E27FC236}">
                <a16:creationId xmlns:a16="http://schemas.microsoft.com/office/drawing/2014/main" id="{8D37BCA1-F4B4-2780-D6F0-CEE781E9733B}"/>
              </a:ext>
            </a:extLst>
          </p:cNvPr>
          <p:cNvSpPr/>
          <p:nvPr/>
        </p:nvSpPr>
        <p:spPr>
          <a:xfrm>
            <a:off x="3371593" y="5312011"/>
            <a:ext cx="782845" cy="485787"/>
          </a:xfrm>
          <a:prstGeom prst="roundRect">
            <a:avLst>
              <a:gd name="adj" fmla="val 25556"/>
            </a:avLst>
          </a:prstGeom>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pic>
        <p:nvPicPr>
          <p:cNvPr id="45" name="Image 2" descr="preencoded.png">
            <a:extLst>
              <a:ext uri="{FF2B5EF4-FFF2-40B4-BE49-F238E27FC236}">
                <a16:creationId xmlns:a16="http://schemas.microsoft.com/office/drawing/2014/main" id="{F30293C3-6DAB-193B-EABE-0C9967275336}"/>
              </a:ext>
            </a:extLst>
          </p:cNvPr>
          <p:cNvPicPr>
            <a:picLocks noChangeAspect="1"/>
          </p:cNvPicPr>
          <p:nvPr/>
        </p:nvPicPr>
        <p:blipFill>
          <a:blip r:embed="rId11"/>
          <a:srcRect l="-1082" r="-1082"/>
          <a:stretch/>
        </p:blipFill>
        <p:spPr>
          <a:xfrm>
            <a:off x="4309614" y="5456373"/>
            <a:ext cx="139707" cy="153897"/>
          </a:xfrm>
          <a:prstGeom prst="rect">
            <a:avLst/>
          </a:prstGeom>
        </p:spPr>
      </p:pic>
      <p:sp>
        <p:nvSpPr>
          <p:cNvPr id="46" name="Text 40">
            <a:extLst>
              <a:ext uri="{FF2B5EF4-FFF2-40B4-BE49-F238E27FC236}">
                <a16:creationId xmlns:a16="http://schemas.microsoft.com/office/drawing/2014/main" id="{2ABEF095-55FD-C62F-0CE0-727C060A56EB}"/>
              </a:ext>
            </a:extLst>
          </p:cNvPr>
          <p:cNvSpPr txBox="1"/>
          <p:nvPr/>
        </p:nvSpPr>
        <p:spPr>
          <a:xfrm>
            <a:off x="3383786" y="4594901"/>
            <a:ext cx="2117705" cy="178769"/>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Average Processing Time</a:t>
            </a:r>
            <a:endParaRPr kumimoji="0" lang="en-US" sz="12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47" name="Text 41">
            <a:extLst>
              <a:ext uri="{FF2B5EF4-FFF2-40B4-BE49-F238E27FC236}">
                <a16:creationId xmlns:a16="http://schemas.microsoft.com/office/drawing/2014/main" id="{453CACCA-56FC-EBBF-C09E-3AFBF9E2866A}"/>
              </a:ext>
            </a:extLst>
          </p:cNvPr>
          <p:cNvSpPr txBox="1"/>
          <p:nvPr/>
        </p:nvSpPr>
        <p:spPr>
          <a:xfrm>
            <a:off x="3482168" y="5656073"/>
            <a:ext cx="535149" cy="138352"/>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CA3AF"/>
                </a:solidFill>
                <a:effectLst/>
                <a:uLnTx/>
                <a:uFillTx/>
                <a:latin typeface="Open Sans" pitchFamily="34" charset="0"/>
                <a:ea typeface="Open Sans" pitchFamily="34" charset="-122"/>
                <a:cs typeface="Open Sans" pitchFamily="34" charset="-120"/>
              </a:rPr>
              <a:t>BASELINE</a:t>
            </a:r>
            <a:endParaRPr kumimoji="0" lang="en-US" sz="9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48" name="Text 42">
            <a:extLst>
              <a:ext uri="{FF2B5EF4-FFF2-40B4-BE49-F238E27FC236}">
                <a16:creationId xmlns:a16="http://schemas.microsoft.com/office/drawing/2014/main" id="{9562C286-2C6E-2AE5-AA74-38C17482EE8F}"/>
              </a:ext>
            </a:extLst>
          </p:cNvPr>
          <p:cNvSpPr txBox="1"/>
          <p:nvPr/>
        </p:nvSpPr>
        <p:spPr>
          <a:xfrm>
            <a:off x="3306763" y="5398044"/>
            <a:ext cx="831197" cy="347639"/>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3-4h/w</a:t>
            </a:r>
            <a:endParaRPr kumimoji="0" lang="en-US" sz="14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grpSp>
        <p:nvGrpSpPr>
          <p:cNvPr id="50" name="Group 49">
            <a:extLst>
              <a:ext uri="{FF2B5EF4-FFF2-40B4-BE49-F238E27FC236}">
                <a16:creationId xmlns:a16="http://schemas.microsoft.com/office/drawing/2014/main" id="{8F3E72D1-4B1A-1741-8E33-FF02462CB711}"/>
              </a:ext>
            </a:extLst>
          </p:cNvPr>
          <p:cNvGrpSpPr/>
          <p:nvPr/>
        </p:nvGrpSpPr>
        <p:grpSpPr>
          <a:xfrm>
            <a:off x="3900026" y="4970473"/>
            <a:ext cx="1719436" cy="485787"/>
            <a:chOff x="2297407" y="2523744"/>
            <a:chExt cx="1495107" cy="571500"/>
          </a:xfrm>
          <a:noFill/>
        </p:grpSpPr>
        <p:sp>
          <p:nvSpPr>
            <p:cNvPr id="51" name="Shape 5">
              <a:extLst>
                <a:ext uri="{FF2B5EF4-FFF2-40B4-BE49-F238E27FC236}">
                  <a16:creationId xmlns:a16="http://schemas.microsoft.com/office/drawing/2014/main" id="{BFADDBC4-BD5E-7354-B5E6-7B2FA4411719}"/>
                </a:ext>
              </a:extLst>
            </p:cNvPr>
            <p:cNvSpPr/>
            <p:nvPr/>
          </p:nvSpPr>
          <p:spPr>
            <a:xfrm>
              <a:off x="2514600" y="2523744"/>
              <a:ext cx="1218895" cy="571500"/>
            </a:xfrm>
            <a:prstGeom prst="roundRect">
              <a:avLst>
                <a:gd name="adj" fmla="val 16000"/>
              </a:avLst>
            </a:prstGeom>
            <a:grpFill/>
            <a:ln/>
            <a:effectLst>
              <a:outerShdw blurRad="63500" dist="38100" dir="5400000" algn="bl" rotWithShape="0">
                <a:srgbClr val="000000">
                  <a:alpha val="10000"/>
                </a:srgb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52" name="Text 44">
              <a:extLst>
                <a:ext uri="{FF2B5EF4-FFF2-40B4-BE49-F238E27FC236}">
                  <a16:creationId xmlns:a16="http://schemas.microsoft.com/office/drawing/2014/main" id="{5B163AF1-9619-5570-72AA-209E37141293}"/>
                </a:ext>
              </a:extLst>
            </p:cNvPr>
            <p:cNvSpPr txBox="1"/>
            <p:nvPr/>
          </p:nvSpPr>
          <p:spPr>
            <a:xfrm>
              <a:off x="2297407" y="2526074"/>
              <a:ext cx="1495107" cy="283380"/>
            </a:xfrm>
            <a:prstGeom prst="rect">
              <a:avLst/>
            </a:prstGeom>
            <a:grp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59669"/>
                  </a:solidFill>
                  <a:effectLst/>
                  <a:uLnTx/>
                  <a:uFillTx/>
                  <a:latin typeface="Open Sans" pitchFamily="34" charset="0"/>
                  <a:ea typeface="Open Sans" pitchFamily="34" charset="-122"/>
                  <a:cs typeface="Open Sans" pitchFamily="34" charset="-120"/>
                </a:rPr>
                <a:t>↓ </a:t>
              </a:r>
              <a:r>
                <a:rPr kumimoji="0" lang="en-US" sz="28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100%</a:t>
              </a:r>
            </a:p>
          </p:txBody>
        </p:sp>
      </p:grpSp>
      <p:grpSp>
        <p:nvGrpSpPr>
          <p:cNvPr id="53" name="Group 52">
            <a:extLst>
              <a:ext uri="{FF2B5EF4-FFF2-40B4-BE49-F238E27FC236}">
                <a16:creationId xmlns:a16="http://schemas.microsoft.com/office/drawing/2014/main" id="{DEE18173-CAC5-931E-C898-167EC47E4DDE}"/>
              </a:ext>
            </a:extLst>
          </p:cNvPr>
          <p:cNvGrpSpPr/>
          <p:nvPr/>
        </p:nvGrpSpPr>
        <p:grpSpPr>
          <a:xfrm>
            <a:off x="4542348" y="5276900"/>
            <a:ext cx="874003" cy="641277"/>
            <a:chOff x="4556669" y="2514600"/>
            <a:chExt cx="1110782" cy="590702"/>
          </a:xfrm>
          <a:noFill/>
        </p:grpSpPr>
        <p:sp>
          <p:nvSpPr>
            <p:cNvPr id="54" name="Shape 6">
              <a:extLst>
                <a:ext uri="{FF2B5EF4-FFF2-40B4-BE49-F238E27FC236}">
                  <a16:creationId xmlns:a16="http://schemas.microsoft.com/office/drawing/2014/main" id="{76AEF791-AA8E-C06F-113C-A25C179E7A70}"/>
                </a:ext>
              </a:extLst>
            </p:cNvPr>
            <p:cNvSpPr/>
            <p:nvPr/>
          </p:nvSpPr>
          <p:spPr>
            <a:xfrm>
              <a:off x="4600346" y="2514600"/>
              <a:ext cx="1067105" cy="590702"/>
            </a:xfrm>
            <a:prstGeom prst="roundRect">
              <a:avLst>
                <a:gd name="adj" fmla="val 19900"/>
              </a:avLst>
            </a:prstGeom>
            <a:grpFill/>
            <a:ln w="12700">
              <a:no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56" name="Text 45">
              <a:extLst>
                <a:ext uri="{FF2B5EF4-FFF2-40B4-BE49-F238E27FC236}">
                  <a16:creationId xmlns:a16="http://schemas.microsoft.com/office/drawing/2014/main" id="{10E2E3D8-D456-D484-123E-A93E1EDA54F1}"/>
                </a:ext>
              </a:extLst>
            </p:cNvPr>
            <p:cNvSpPr txBox="1"/>
            <p:nvPr/>
          </p:nvSpPr>
          <p:spPr>
            <a:xfrm>
              <a:off x="4704122" y="2836677"/>
              <a:ext cx="743407" cy="162763"/>
            </a:xfrm>
            <a:prstGeom prst="rect">
              <a:avLst/>
            </a:prstGeom>
            <a:grpFill/>
            <a:ln>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AI VALUE</a:t>
              </a: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Text 46">
              <a:extLst>
                <a:ext uri="{FF2B5EF4-FFF2-40B4-BE49-F238E27FC236}">
                  <a16:creationId xmlns:a16="http://schemas.microsoft.com/office/drawing/2014/main" id="{8D654E77-1AEE-B0A0-3569-D8D1DBAECAF7}"/>
                </a:ext>
              </a:extLst>
            </p:cNvPr>
            <p:cNvSpPr txBox="1"/>
            <p:nvPr/>
          </p:nvSpPr>
          <p:spPr>
            <a:xfrm>
              <a:off x="4556669" y="2626190"/>
              <a:ext cx="1067105" cy="257861"/>
            </a:xfrm>
            <a:prstGeom prst="rect">
              <a:avLst/>
            </a:prstGeom>
            <a:grpFill/>
            <a:ln>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9669"/>
                  </a:solidFill>
                  <a:effectLst/>
                  <a:uLnTx/>
                  <a:uFillTx/>
                  <a:latin typeface="Open Sans" pitchFamily="34" charset="0"/>
                  <a:ea typeface="Open Sans" pitchFamily="34" charset="-122"/>
                  <a:cs typeface="Open Sans" pitchFamily="34" charset="-120"/>
                </a:rPr>
                <a:t>0 min</a:t>
              </a:r>
              <a:endParaRPr kumimoji="0" lang="en-US" sz="1600" b="0" i="0" u="none" strike="noStrike" kern="1200" cap="none" spc="0" normalizeH="0" baseline="0" noProof="0" dirty="0">
                <a:ln>
                  <a:noFill/>
                </a:ln>
                <a:solidFill>
                  <a:srgbClr val="059669"/>
                </a:solidFill>
                <a:effectLst/>
                <a:uLnTx/>
                <a:uFillTx/>
                <a:latin typeface="Calibri" panose="020F0502020204030204"/>
                <a:ea typeface="+mn-ea"/>
                <a:cs typeface="+mn-cs"/>
              </a:endParaRPr>
            </a:p>
          </p:txBody>
        </p:sp>
      </p:grpSp>
      <p:pic>
        <p:nvPicPr>
          <p:cNvPr id="71" name="Image 12" descr="preencoded.png">
            <a:extLst>
              <a:ext uri="{FF2B5EF4-FFF2-40B4-BE49-F238E27FC236}">
                <a16:creationId xmlns:a16="http://schemas.microsoft.com/office/drawing/2014/main" id="{B4FE30D3-1B72-DFAB-5257-A91AACF280EC}"/>
              </a:ext>
            </a:extLst>
          </p:cNvPr>
          <p:cNvPicPr>
            <a:picLocks noChangeAspect="1"/>
          </p:cNvPicPr>
          <p:nvPr/>
        </p:nvPicPr>
        <p:blipFill>
          <a:blip r:embed="rId14">
            <a:extLst>
              <a:ext uri="{BEBA8EAE-BF5A-486C-A8C5-ECC9F3942E4B}">
                <a14:imgProps xmlns:a14="http://schemas.microsoft.com/office/drawing/2010/main">
                  <a14:imgLayer r:embed="rId15">
                    <a14:imgEffect>
                      <a14:saturation sat="0"/>
                    </a14:imgEffect>
                  </a14:imgLayer>
                </a14:imgProps>
              </a:ext>
            </a:extLst>
          </a:blip>
          <a:srcRect l="-24850" r="-24850"/>
          <a:stretch/>
        </p:blipFill>
        <p:spPr>
          <a:xfrm>
            <a:off x="429579" y="4751659"/>
            <a:ext cx="989228" cy="650719"/>
          </a:xfrm>
          <a:prstGeom prst="rect">
            <a:avLst/>
          </a:prstGeom>
        </p:spPr>
      </p:pic>
      <p:sp>
        <p:nvSpPr>
          <p:cNvPr id="72" name="Shape 4">
            <a:extLst>
              <a:ext uri="{FF2B5EF4-FFF2-40B4-BE49-F238E27FC236}">
                <a16:creationId xmlns:a16="http://schemas.microsoft.com/office/drawing/2014/main" id="{645FAC75-1300-20B8-0EDC-6EF0CD77D409}"/>
              </a:ext>
            </a:extLst>
          </p:cNvPr>
          <p:cNvSpPr/>
          <p:nvPr/>
        </p:nvSpPr>
        <p:spPr>
          <a:xfrm>
            <a:off x="517213" y="5306646"/>
            <a:ext cx="782845" cy="485787"/>
          </a:xfrm>
          <a:prstGeom prst="roundRect">
            <a:avLst>
              <a:gd name="adj" fmla="val 25556"/>
            </a:avLst>
          </a:prstGeom>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pic>
        <p:nvPicPr>
          <p:cNvPr id="73" name="Image 2" descr="preencoded.png">
            <a:extLst>
              <a:ext uri="{FF2B5EF4-FFF2-40B4-BE49-F238E27FC236}">
                <a16:creationId xmlns:a16="http://schemas.microsoft.com/office/drawing/2014/main" id="{86D497ED-B459-B630-50BD-AB814962ED0B}"/>
              </a:ext>
            </a:extLst>
          </p:cNvPr>
          <p:cNvPicPr>
            <a:picLocks noChangeAspect="1"/>
          </p:cNvPicPr>
          <p:nvPr/>
        </p:nvPicPr>
        <p:blipFill>
          <a:blip r:embed="rId11"/>
          <a:srcRect l="-1082" r="-1082"/>
          <a:stretch/>
        </p:blipFill>
        <p:spPr>
          <a:xfrm>
            <a:off x="1490550" y="5427706"/>
            <a:ext cx="139707" cy="153897"/>
          </a:xfrm>
          <a:prstGeom prst="rect">
            <a:avLst/>
          </a:prstGeom>
        </p:spPr>
      </p:pic>
      <p:sp>
        <p:nvSpPr>
          <p:cNvPr id="74" name="Text 40">
            <a:extLst>
              <a:ext uri="{FF2B5EF4-FFF2-40B4-BE49-F238E27FC236}">
                <a16:creationId xmlns:a16="http://schemas.microsoft.com/office/drawing/2014/main" id="{CD4F1F69-7EFD-013F-8D08-FA590BBF6A5D}"/>
              </a:ext>
            </a:extLst>
          </p:cNvPr>
          <p:cNvSpPr txBox="1"/>
          <p:nvPr/>
        </p:nvSpPr>
        <p:spPr>
          <a:xfrm>
            <a:off x="764286" y="4620294"/>
            <a:ext cx="2117705" cy="178769"/>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Happiness Rate</a:t>
            </a:r>
            <a:endParaRPr kumimoji="0" lang="en-US" sz="12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75" name="Text 41">
            <a:extLst>
              <a:ext uri="{FF2B5EF4-FFF2-40B4-BE49-F238E27FC236}">
                <a16:creationId xmlns:a16="http://schemas.microsoft.com/office/drawing/2014/main" id="{BA3A83D3-FFAC-406E-A6DC-0D2191803578}"/>
              </a:ext>
            </a:extLst>
          </p:cNvPr>
          <p:cNvSpPr txBox="1"/>
          <p:nvPr/>
        </p:nvSpPr>
        <p:spPr>
          <a:xfrm>
            <a:off x="627788" y="5629038"/>
            <a:ext cx="535149" cy="138352"/>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CA3AF"/>
                </a:solidFill>
                <a:effectLst/>
                <a:uLnTx/>
                <a:uFillTx/>
                <a:latin typeface="Open Sans" pitchFamily="34" charset="0"/>
                <a:ea typeface="Open Sans" pitchFamily="34" charset="-122"/>
                <a:cs typeface="Open Sans" pitchFamily="34" charset="-120"/>
              </a:rPr>
              <a:t>BASELINE</a:t>
            </a:r>
            <a:endParaRPr kumimoji="0" lang="en-US" sz="9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76" name="Text 42">
            <a:extLst>
              <a:ext uri="{FF2B5EF4-FFF2-40B4-BE49-F238E27FC236}">
                <a16:creationId xmlns:a16="http://schemas.microsoft.com/office/drawing/2014/main" id="{E3D594EA-B0BC-B11E-8114-8C508F836A47}"/>
              </a:ext>
            </a:extLst>
          </p:cNvPr>
          <p:cNvSpPr txBox="1"/>
          <p:nvPr/>
        </p:nvSpPr>
        <p:spPr>
          <a:xfrm>
            <a:off x="536278" y="5432155"/>
            <a:ext cx="794927" cy="219187"/>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70%</a:t>
            </a:r>
            <a:endParaRPr kumimoji="0" lang="en-US" sz="18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grpSp>
        <p:nvGrpSpPr>
          <p:cNvPr id="77" name="Group 76">
            <a:extLst>
              <a:ext uri="{FF2B5EF4-FFF2-40B4-BE49-F238E27FC236}">
                <a16:creationId xmlns:a16="http://schemas.microsoft.com/office/drawing/2014/main" id="{56E8CC71-2BD7-E8FF-268D-BE39F6A63D2F}"/>
              </a:ext>
            </a:extLst>
          </p:cNvPr>
          <p:cNvGrpSpPr/>
          <p:nvPr/>
        </p:nvGrpSpPr>
        <p:grpSpPr>
          <a:xfrm>
            <a:off x="1041312" y="4947772"/>
            <a:ext cx="1719436" cy="485787"/>
            <a:chOff x="2297407" y="2523744"/>
            <a:chExt cx="1495107" cy="571500"/>
          </a:xfrm>
          <a:noFill/>
        </p:grpSpPr>
        <p:sp>
          <p:nvSpPr>
            <p:cNvPr id="78" name="Shape 5">
              <a:extLst>
                <a:ext uri="{FF2B5EF4-FFF2-40B4-BE49-F238E27FC236}">
                  <a16:creationId xmlns:a16="http://schemas.microsoft.com/office/drawing/2014/main" id="{76D16C60-8780-2F36-871F-F1F2B6DF4326}"/>
                </a:ext>
              </a:extLst>
            </p:cNvPr>
            <p:cNvSpPr/>
            <p:nvPr/>
          </p:nvSpPr>
          <p:spPr>
            <a:xfrm>
              <a:off x="2514600" y="2523744"/>
              <a:ext cx="1218895" cy="571500"/>
            </a:xfrm>
            <a:prstGeom prst="roundRect">
              <a:avLst>
                <a:gd name="adj" fmla="val 16000"/>
              </a:avLst>
            </a:prstGeom>
            <a:grpFill/>
            <a:ln/>
            <a:effectLst>
              <a:outerShdw blurRad="63500" dist="38100" dir="5400000" algn="bl" rotWithShape="0">
                <a:srgbClr val="000000">
                  <a:alpha val="10000"/>
                </a:srgb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79" name="Text 44">
              <a:extLst>
                <a:ext uri="{FF2B5EF4-FFF2-40B4-BE49-F238E27FC236}">
                  <a16:creationId xmlns:a16="http://schemas.microsoft.com/office/drawing/2014/main" id="{7876C344-EE56-C75D-AC75-B1CA68A954CA}"/>
                </a:ext>
              </a:extLst>
            </p:cNvPr>
            <p:cNvSpPr txBox="1"/>
            <p:nvPr/>
          </p:nvSpPr>
          <p:spPr>
            <a:xfrm>
              <a:off x="2297407" y="2526074"/>
              <a:ext cx="1495107" cy="283380"/>
            </a:xfrm>
            <a:prstGeom prst="rect">
              <a:avLst/>
            </a:prstGeom>
            <a:grp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59669"/>
                  </a:solidFill>
                  <a:effectLst/>
                  <a:uLnTx/>
                  <a:uFillTx/>
                  <a:latin typeface="Open Sans" pitchFamily="34" charset="0"/>
                  <a:ea typeface="Open Sans" pitchFamily="34" charset="-122"/>
                  <a:cs typeface="Open Sans" pitchFamily="34" charset="-120"/>
                </a:rPr>
                <a:t>↑ </a:t>
              </a:r>
              <a:r>
                <a:rPr kumimoji="0" lang="en-US" sz="28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15%</a:t>
              </a:r>
            </a:p>
          </p:txBody>
        </p:sp>
      </p:grpSp>
      <p:grpSp>
        <p:nvGrpSpPr>
          <p:cNvPr id="80" name="Group 79">
            <a:extLst>
              <a:ext uri="{FF2B5EF4-FFF2-40B4-BE49-F238E27FC236}">
                <a16:creationId xmlns:a16="http://schemas.microsoft.com/office/drawing/2014/main" id="{40FA1DAC-2A52-3798-1EC0-8A758D20036D}"/>
              </a:ext>
            </a:extLst>
          </p:cNvPr>
          <p:cNvGrpSpPr/>
          <p:nvPr/>
        </p:nvGrpSpPr>
        <p:grpSpPr>
          <a:xfrm>
            <a:off x="1784503" y="5231950"/>
            <a:ext cx="874003" cy="641277"/>
            <a:chOff x="4556669" y="2514600"/>
            <a:chExt cx="1110782" cy="590702"/>
          </a:xfrm>
          <a:noFill/>
        </p:grpSpPr>
        <p:sp>
          <p:nvSpPr>
            <p:cNvPr id="81" name="Shape 6">
              <a:extLst>
                <a:ext uri="{FF2B5EF4-FFF2-40B4-BE49-F238E27FC236}">
                  <a16:creationId xmlns:a16="http://schemas.microsoft.com/office/drawing/2014/main" id="{CF75BCA6-7E3C-CEA1-998E-89321A24F496}"/>
                </a:ext>
              </a:extLst>
            </p:cNvPr>
            <p:cNvSpPr/>
            <p:nvPr/>
          </p:nvSpPr>
          <p:spPr>
            <a:xfrm>
              <a:off x="4600346" y="2514600"/>
              <a:ext cx="1067105" cy="590702"/>
            </a:xfrm>
            <a:prstGeom prst="roundRect">
              <a:avLst>
                <a:gd name="adj" fmla="val 19900"/>
              </a:avLst>
            </a:prstGeom>
            <a:grpFill/>
            <a:ln w="12700">
              <a:no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82" name="Text 45">
              <a:extLst>
                <a:ext uri="{FF2B5EF4-FFF2-40B4-BE49-F238E27FC236}">
                  <a16:creationId xmlns:a16="http://schemas.microsoft.com/office/drawing/2014/main" id="{F4EB4FC9-FA27-31E7-9049-21429D65BF62}"/>
                </a:ext>
              </a:extLst>
            </p:cNvPr>
            <p:cNvSpPr txBox="1"/>
            <p:nvPr/>
          </p:nvSpPr>
          <p:spPr>
            <a:xfrm>
              <a:off x="4704122" y="2836677"/>
              <a:ext cx="743407" cy="162763"/>
            </a:xfrm>
            <a:prstGeom prst="rect">
              <a:avLst/>
            </a:prstGeom>
            <a:grpFill/>
            <a:ln>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AI VALUE</a:t>
              </a: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3" name="Text 46">
              <a:extLst>
                <a:ext uri="{FF2B5EF4-FFF2-40B4-BE49-F238E27FC236}">
                  <a16:creationId xmlns:a16="http://schemas.microsoft.com/office/drawing/2014/main" id="{370C90E4-AA2F-9578-9F83-002B26945C51}"/>
                </a:ext>
              </a:extLst>
            </p:cNvPr>
            <p:cNvSpPr txBox="1"/>
            <p:nvPr/>
          </p:nvSpPr>
          <p:spPr>
            <a:xfrm>
              <a:off x="4556669" y="2626190"/>
              <a:ext cx="1067105" cy="257861"/>
            </a:xfrm>
            <a:prstGeom prst="rect">
              <a:avLst/>
            </a:prstGeom>
            <a:grpFill/>
            <a:ln>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59669"/>
                  </a:solidFill>
                  <a:effectLst/>
                  <a:uLnTx/>
                  <a:uFillTx/>
                  <a:latin typeface="Open Sans" pitchFamily="34" charset="0"/>
                  <a:ea typeface="Open Sans" pitchFamily="34" charset="-122"/>
                  <a:cs typeface="Open Sans" pitchFamily="34" charset="-120"/>
                </a:rPr>
                <a:t>85%</a:t>
              </a:r>
              <a:endParaRPr kumimoji="0" lang="en-US" sz="1600" b="0" i="0" u="none" strike="noStrike" kern="1200" cap="none" spc="0" normalizeH="0" baseline="0" noProof="0" dirty="0">
                <a:ln>
                  <a:noFill/>
                </a:ln>
                <a:solidFill>
                  <a:srgbClr val="059669"/>
                </a:solidFill>
                <a:effectLst/>
                <a:uLnTx/>
                <a:uFillTx/>
                <a:latin typeface="Calibri" panose="020F0502020204030204"/>
                <a:ea typeface="+mn-ea"/>
                <a:cs typeface="+mn-cs"/>
              </a:endParaRPr>
            </a:p>
          </p:txBody>
        </p:sp>
      </p:grpSp>
      <p:pic>
        <p:nvPicPr>
          <p:cNvPr id="3074" name="Picture 2">
            <a:extLst>
              <a:ext uri="{FF2B5EF4-FFF2-40B4-BE49-F238E27FC236}">
                <a16:creationId xmlns:a16="http://schemas.microsoft.com/office/drawing/2014/main" id="{5D115C16-78D3-2F9E-31D3-5AF3796D0F0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32244" y="2271845"/>
            <a:ext cx="2574035" cy="14514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4A7FBE8-E348-1324-7BE3-7304B107367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20130" y="3162251"/>
            <a:ext cx="2659248" cy="148585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596D2D1E-699E-AD83-6AC2-A433B0D35D1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05634" y="4063424"/>
            <a:ext cx="2743200" cy="153686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2E71C188-201D-721E-E2C2-2DD85941F64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652476" y="4784624"/>
            <a:ext cx="1393334" cy="16472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EE83EA4-C3EF-464E-DCE9-831B02352470}"/>
              </a:ext>
            </a:extLst>
          </p:cNvPr>
          <p:cNvSpPr txBox="1"/>
          <p:nvPr/>
        </p:nvSpPr>
        <p:spPr>
          <a:xfrm>
            <a:off x="572474" y="900281"/>
            <a:ext cx="6102350" cy="353943"/>
          </a:xfrm>
          <a:prstGeom prst="rect">
            <a:avLst/>
          </a:prstGeom>
          <a:noFill/>
          <a:ln w="12700">
            <a:miter lim="400000"/>
          </a:ln>
          <a:effectLst>
            <a:outerShdw blurRad="660400" dist="226044" dir="5400000" rotWithShape="0">
              <a:srgbClr val="000000">
                <a:alpha val="18157"/>
              </a:srgbClr>
            </a:outerShdw>
          </a:effectLst>
        </p:spPr>
        <p:txBody>
          <a:bodyPr lIns="25400" tIns="25400" rIns="25400" bIns="25400" anchor="ctr"/>
          <a:lstStyle>
            <a:defPPr>
              <a:defRPr lang="en-US"/>
            </a:defPPr>
            <a:lvl1pPr marR="76200" lvl="0" algn="just">
              <a:lnSpc>
                <a:spcPct val="80000"/>
              </a:lnSpc>
              <a:defRPr sz="2000" b="1" spc="53">
                <a:solidFill>
                  <a:srgbClr val="FFFFFF"/>
                </a:solidFill>
                <a:latin typeface="Dubai Medium"/>
                <a:ea typeface="Dubai Medium"/>
                <a:cs typeface="Dubai Medium"/>
              </a:defRPr>
            </a:lvl1pPr>
          </a:lstStyle>
          <a:p>
            <a:pPr marL="0" marR="76200" lvl="0" indent="0" algn="just" defTabSz="4572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53" normalizeH="0" baseline="0" noProof="0" dirty="0">
                <a:ln>
                  <a:noFill/>
                </a:ln>
                <a:solidFill>
                  <a:srgbClr val="FFFFFF"/>
                </a:solidFill>
                <a:effectLst/>
                <a:uLnTx/>
                <a:uFillTx/>
                <a:latin typeface="Dubai Medium"/>
                <a:cs typeface="Dubai Medium"/>
              </a:rPr>
              <a:t>Autonomous HR Attendance Control Ai Agent</a:t>
            </a:r>
          </a:p>
        </p:txBody>
      </p:sp>
    </p:spTree>
    <p:extLst>
      <p:ext uri="{BB962C8B-B14F-4D97-AF65-F5344CB8AC3E}">
        <p14:creationId xmlns:p14="http://schemas.microsoft.com/office/powerpoint/2010/main" val="280006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7C0BE-0A0F-9A29-63B7-227DC068738C}"/>
            </a:ext>
          </a:extLst>
        </p:cNvPr>
        <p:cNvGrpSpPr/>
        <p:nvPr/>
      </p:nvGrpSpPr>
      <p:grpSpPr>
        <a:xfrm>
          <a:off x="0" y="0"/>
          <a:ext cx="0" cy="0"/>
          <a:chOff x="0" y="0"/>
          <a:chExt cx="0" cy="0"/>
        </a:xfrm>
      </p:grpSpPr>
      <p:sp>
        <p:nvSpPr>
          <p:cNvPr id="244" name="Shape 3">
            <a:extLst>
              <a:ext uri="{FF2B5EF4-FFF2-40B4-BE49-F238E27FC236}">
                <a16:creationId xmlns:a16="http://schemas.microsoft.com/office/drawing/2014/main" id="{5132C20B-AC47-F80C-CA11-1280B0CA9D67}"/>
              </a:ext>
            </a:extLst>
          </p:cNvPr>
          <p:cNvSpPr/>
          <p:nvPr/>
        </p:nvSpPr>
        <p:spPr>
          <a:xfrm>
            <a:off x="5961808" y="2144300"/>
            <a:ext cx="5850602" cy="4231100"/>
          </a:xfrm>
          <a:prstGeom prst="roundRect">
            <a:avLst>
              <a:gd name="adj" fmla="val 3325"/>
            </a:avLst>
          </a:prstGeom>
          <a:solidFill>
            <a:srgbClr val="FFFFFF">
              <a:alpha val="5000"/>
            </a:srgbClr>
          </a:solidFill>
          <a:ln w="12700">
            <a:solidFill>
              <a:srgbClr val="FFFFFF">
                <a:alpha val="1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E79157FC-09CA-A473-D31C-A6EE008DF619}"/>
              </a:ext>
            </a:extLst>
          </p:cNvPr>
          <p:cNvSpPr>
            <a:spLocks noGrp="1" noRot="1" noMove="1" noResize="1" noEditPoints="1" noAdjustHandles="1" noChangeArrowheads="1" noChangeShapeType="1"/>
          </p:cNvSpPr>
          <p:nvPr/>
        </p:nvSpPr>
        <p:spPr>
          <a:xfrm>
            <a:off x="0" y="740230"/>
            <a:ext cx="12192000" cy="591228"/>
          </a:xfrm>
          <a:prstGeom prst="rect">
            <a:avLst/>
          </a:prstGeom>
          <a:solidFill>
            <a:srgbClr val="2F4754"/>
          </a:solidFill>
          <a:ln>
            <a:solidFill>
              <a:srgbClr val="2F47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1" name="The project aims develop a corporate wide digital transformation strategy that shall define DEWA digital aspiration, key areas of action and the roadmap to achieve effective and value adding digital transformation across all divisions to support our stak">
            <a:extLst>
              <a:ext uri="{FF2B5EF4-FFF2-40B4-BE49-F238E27FC236}">
                <a16:creationId xmlns:a16="http://schemas.microsoft.com/office/drawing/2014/main" id="{9C824F37-487F-902A-AA5C-CF23B3173F16}"/>
              </a:ext>
            </a:extLst>
          </p:cNvPr>
          <p:cNvSpPr>
            <a:spLocks noGrp="1" noRot="1" noMove="1" noResize="1" noEditPoints="1" noAdjustHandles="1" noChangeArrowheads="1" noChangeShapeType="1"/>
          </p:cNvSpPr>
          <p:nvPr/>
        </p:nvSpPr>
        <p:spPr>
          <a:xfrm>
            <a:off x="993124" y="869671"/>
            <a:ext cx="10819286" cy="520910"/>
          </a:xfrm>
          <a:prstGeom prst="rect">
            <a:avLst/>
          </a:prstGeom>
          <a:noFill/>
          <a:ln w="12700">
            <a:miter lim="400000"/>
          </a:ln>
          <a:effectLst>
            <a:outerShdw blurRad="660400" dist="226044" dir="5400000" rotWithShape="0">
              <a:srgbClr val="000000">
                <a:alpha val="1815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marR="76200" algn="just">
              <a:lnSpc>
                <a:spcPct val="80000"/>
              </a:lnSpc>
              <a:defRPr sz="2700" spc="53">
                <a:latin typeface="Dubai Medium"/>
                <a:ea typeface="Dubai Medium"/>
                <a:cs typeface="Dubai Medium"/>
                <a:sym typeface="Dubai Medium"/>
              </a:defRPr>
            </a:lvl1pPr>
          </a:lstStyle>
          <a:p>
            <a:pPr marL="0" marR="76200" lvl="0" indent="0" algn="just" defTabSz="457200" rtl="0" eaLnBrk="1" fontAlgn="auto" latinLnBrk="0" hangingPunct="1">
              <a:lnSpc>
                <a:spcPct val="80000"/>
              </a:lnSpc>
              <a:spcBef>
                <a:spcPts val="0"/>
              </a:spcBef>
              <a:spcAft>
                <a:spcPts val="0"/>
              </a:spcAft>
              <a:buClrTx/>
              <a:buSzTx/>
              <a:buFontTx/>
              <a:buNone/>
              <a:tabLst/>
              <a:defRPr/>
            </a:pPr>
            <a:endParaRPr kumimoji="0" lang="en-US" sz="2000" b="1" i="0" u="none" strike="noStrike" kern="1200" cap="none" spc="53" normalizeH="0" baseline="0" noProof="0" dirty="0">
              <a:ln>
                <a:noFill/>
              </a:ln>
              <a:solidFill>
                <a:srgbClr val="FFFFFF"/>
              </a:solidFill>
              <a:effectLst/>
              <a:uLnTx/>
              <a:uFillTx/>
              <a:latin typeface="Dubai Medium"/>
              <a:cs typeface="Dubai Medium"/>
              <a:sym typeface="Dubai Medium"/>
            </a:endParaRPr>
          </a:p>
        </p:txBody>
      </p:sp>
      <p:sp>
        <p:nvSpPr>
          <p:cNvPr id="31" name="Slide Number Placeholder 1">
            <a:extLst>
              <a:ext uri="{FF2B5EF4-FFF2-40B4-BE49-F238E27FC236}">
                <a16:creationId xmlns:a16="http://schemas.microsoft.com/office/drawing/2014/main" id="{6CC34C64-3851-20BC-E8F0-D6342BF39A29}"/>
              </a:ext>
            </a:extLst>
          </p:cNvPr>
          <p:cNvSpPr>
            <a:spLocks noGrp="1"/>
          </p:cNvSpPr>
          <p:nvPr>
            <p:ph type="sldNum" sz="quarter" idx="12"/>
          </p:nvPr>
        </p:nvSpPr>
        <p:spPr>
          <a:xfrm>
            <a:off x="9448800" y="6492875"/>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C3E25A-822A-49F0-BBA0-EEFC5F580B13}" type="slidenum">
              <a:rPr kumimoji="0" lang="en-US" sz="1200" b="0" i="0" u="none" strike="noStrike" kern="1200" cap="none" spc="0" normalizeH="0" baseline="0" noProof="0" smtClean="0">
                <a:ln>
                  <a:noFill/>
                </a:ln>
                <a:solidFill>
                  <a:srgbClr val="05686C">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05686C">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05B5C6D3-5DE2-48AE-F99A-685037ABBB2A}"/>
              </a:ext>
            </a:extLst>
          </p:cNvPr>
          <p:cNvGrpSpPr/>
          <p:nvPr/>
        </p:nvGrpSpPr>
        <p:grpSpPr>
          <a:xfrm>
            <a:off x="2118551" y="158229"/>
            <a:ext cx="7221229" cy="375846"/>
            <a:chOff x="1097061" y="158024"/>
            <a:chExt cx="7221229" cy="375846"/>
          </a:xfrm>
        </p:grpSpPr>
        <p:grpSp>
          <p:nvGrpSpPr>
            <p:cNvPr id="9" name="Group 8">
              <a:extLst>
                <a:ext uri="{FF2B5EF4-FFF2-40B4-BE49-F238E27FC236}">
                  <a16:creationId xmlns:a16="http://schemas.microsoft.com/office/drawing/2014/main" id="{03BC82A5-7BB6-166C-C57B-F5010F610378}"/>
                </a:ext>
              </a:extLst>
            </p:cNvPr>
            <p:cNvGrpSpPr/>
            <p:nvPr/>
          </p:nvGrpSpPr>
          <p:grpSpPr>
            <a:xfrm>
              <a:off x="3116677" y="158024"/>
              <a:ext cx="2637926" cy="375846"/>
              <a:chOff x="13338508" y="3004710"/>
              <a:chExt cx="2453443" cy="375846"/>
            </a:xfrm>
          </p:grpSpPr>
          <p:pic>
            <p:nvPicPr>
              <p:cNvPr id="44" name="Picture 43" descr="Icon&#10;&#10;Description automatically generated">
                <a:extLst>
                  <a:ext uri="{FF2B5EF4-FFF2-40B4-BE49-F238E27FC236}">
                    <a16:creationId xmlns:a16="http://schemas.microsoft.com/office/drawing/2014/main" id="{C000BA3F-B470-9829-18F8-6C29D7429DA7}"/>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foregroundMark x1="60948" y1="26797" x2="60948" y2="26797"/>
                            <a14:foregroundMark x1="65033" y1="36438" x2="65033" y2="36438"/>
                            <a14:foregroundMark x1="59150" y1="49837" x2="59150" y2="49837"/>
                            <a14:foregroundMark x1="61111" y1="66503" x2="61111" y2="66503"/>
                            <a14:foregroundMark x1="62908" y1="75000" x2="62908" y2="75000"/>
                            <a14:backgroundMark x1="62745" y1="37908" x2="62745" y2="37908"/>
                          </a14:backgroundRemoval>
                        </a14:imgEffect>
                      </a14:imgLayer>
                    </a14:imgProps>
                  </a:ext>
                  <a:ext uri="{28A0092B-C50C-407E-A947-70E740481C1C}">
                    <a14:useLocalDpi xmlns:a14="http://schemas.microsoft.com/office/drawing/2010/main" val="0"/>
                  </a:ext>
                </a:extLst>
              </a:blip>
              <a:stretch>
                <a:fillRect/>
              </a:stretch>
            </p:blipFill>
            <p:spPr>
              <a:xfrm>
                <a:off x="13338508" y="3004710"/>
                <a:ext cx="376459" cy="375846"/>
              </a:xfrm>
              <a:prstGeom prst="rect">
                <a:avLst/>
              </a:prstGeom>
            </p:spPr>
          </p:pic>
          <p:sp>
            <p:nvSpPr>
              <p:cNvPr id="49" name="TextBox 48">
                <a:extLst>
                  <a:ext uri="{FF2B5EF4-FFF2-40B4-BE49-F238E27FC236}">
                    <a16:creationId xmlns:a16="http://schemas.microsoft.com/office/drawing/2014/main" id="{61E4BF49-29F0-5632-EC6D-A9321995DE9F}"/>
                  </a:ext>
                </a:extLst>
              </p:cNvPr>
              <p:cNvSpPr txBox="1"/>
              <p:nvPr/>
            </p:nvSpPr>
            <p:spPr>
              <a:xfrm>
                <a:off x="13692873" y="3063832"/>
                <a:ext cx="209907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Dubai" panose="020B0503030403030204" pitchFamily="34" charset="-78"/>
                    <a:ea typeface="+mn-ea"/>
                    <a:cs typeface="Dubai" panose="020B0503030403030204" pitchFamily="34" charset="-78"/>
                  </a:rPr>
                  <a:t>DIGITAL TRANSFORMATION</a:t>
                </a:r>
              </a:p>
            </p:txBody>
          </p:sp>
        </p:grpSp>
        <p:grpSp>
          <p:nvGrpSpPr>
            <p:cNvPr id="12" name="Group 11">
              <a:extLst>
                <a:ext uri="{FF2B5EF4-FFF2-40B4-BE49-F238E27FC236}">
                  <a16:creationId xmlns:a16="http://schemas.microsoft.com/office/drawing/2014/main" id="{17242BBA-8A69-5F22-CE57-36C0B46D17AC}"/>
                </a:ext>
              </a:extLst>
            </p:cNvPr>
            <p:cNvGrpSpPr/>
            <p:nvPr/>
          </p:nvGrpSpPr>
          <p:grpSpPr>
            <a:xfrm>
              <a:off x="6315147" y="180211"/>
              <a:ext cx="2003143" cy="325943"/>
              <a:chOff x="3605554" y="3277514"/>
              <a:chExt cx="1863054" cy="325943"/>
            </a:xfrm>
          </p:grpSpPr>
          <p:pic>
            <p:nvPicPr>
              <p:cNvPr id="22" name="Picture 21">
                <a:extLst>
                  <a:ext uri="{FF2B5EF4-FFF2-40B4-BE49-F238E27FC236}">
                    <a16:creationId xmlns:a16="http://schemas.microsoft.com/office/drawing/2014/main" id="{6E4B4E2E-0218-8C8E-544D-EB377321C6A5}"/>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backgroundRemoval t="8036" b="96429" l="6250" r="93750">
                            <a14:foregroundMark x1="6250" y1="42411" x2="6250" y2="42411"/>
                            <a14:foregroundMark x1="50000" y1="8036" x2="50000" y2="8036"/>
                            <a14:foregroundMark x1="94196" y1="41071" x2="94196" y2="41071"/>
                            <a14:foregroundMark x1="74554" y1="92411" x2="74554" y2="92411"/>
                            <a14:foregroundMark x1="22768" y1="94196" x2="22768" y2="94196"/>
                            <a14:foregroundMark x1="78125" y1="96429" x2="78125" y2="96429"/>
                          </a14:backgroundRemoval>
                        </a14:imgEffect>
                      </a14:imgLayer>
                    </a14:imgProps>
                  </a:ext>
                  <a:ext uri="{28A0092B-C50C-407E-A947-70E740481C1C}">
                    <a14:useLocalDpi xmlns:a14="http://schemas.microsoft.com/office/drawing/2010/main" val="0"/>
                  </a:ext>
                </a:extLst>
              </a:blip>
              <a:stretch>
                <a:fillRect/>
              </a:stretch>
            </p:blipFill>
            <p:spPr>
              <a:xfrm rot="10800000" flipV="1">
                <a:off x="3605554" y="3277514"/>
                <a:ext cx="325943" cy="325943"/>
              </a:xfrm>
              <a:prstGeom prst="rect">
                <a:avLst/>
              </a:prstGeom>
            </p:spPr>
          </p:pic>
          <p:sp>
            <p:nvSpPr>
              <p:cNvPr id="38" name="Rectangle 37">
                <a:extLst>
                  <a:ext uri="{FF2B5EF4-FFF2-40B4-BE49-F238E27FC236}">
                    <a16:creationId xmlns:a16="http://schemas.microsoft.com/office/drawing/2014/main" id="{F4A964E1-90C8-43F3-5C7C-3A4E458B3414}"/>
                  </a:ext>
                </a:extLst>
              </p:cNvPr>
              <p:cNvSpPr/>
              <p:nvPr/>
            </p:nvSpPr>
            <p:spPr>
              <a:xfrm>
                <a:off x="3928749" y="3323288"/>
                <a:ext cx="1539859"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FUTURE LEADERSHIP</a:t>
                </a:r>
              </a:p>
            </p:txBody>
          </p:sp>
        </p:grpSp>
        <p:grpSp>
          <p:nvGrpSpPr>
            <p:cNvPr id="18" name="Group 17">
              <a:extLst>
                <a:ext uri="{FF2B5EF4-FFF2-40B4-BE49-F238E27FC236}">
                  <a16:creationId xmlns:a16="http://schemas.microsoft.com/office/drawing/2014/main" id="{7EB94457-D42A-A89F-4EE5-EFCA611D96E3}"/>
                </a:ext>
              </a:extLst>
            </p:cNvPr>
            <p:cNvGrpSpPr/>
            <p:nvPr/>
          </p:nvGrpSpPr>
          <p:grpSpPr>
            <a:xfrm>
              <a:off x="1097061" y="173304"/>
              <a:ext cx="1487794" cy="316757"/>
              <a:chOff x="13200596" y="-1743353"/>
              <a:chExt cx="1383746" cy="316757"/>
            </a:xfrm>
          </p:grpSpPr>
          <p:sp>
            <p:nvSpPr>
              <p:cNvPr id="19" name="TextBox 18">
                <a:extLst>
                  <a:ext uri="{FF2B5EF4-FFF2-40B4-BE49-F238E27FC236}">
                    <a16:creationId xmlns:a16="http://schemas.microsoft.com/office/drawing/2014/main" id="{20FF843D-7E59-00A9-D55E-F70F934E7CA2}"/>
                  </a:ext>
                </a:extLst>
              </p:cNvPr>
              <p:cNvSpPr txBox="1"/>
              <p:nvPr/>
            </p:nvSpPr>
            <p:spPr>
              <a:xfrm>
                <a:off x="13532222" y="-1703595"/>
                <a:ext cx="105212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Dubai" panose="020B0503030403030204" pitchFamily="34" charset="-78"/>
                    <a:ea typeface="+mn-ea"/>
                    <a:cs typeface="Dubai" panose="020B0503030403030204" pitchFamily="34" charset="-78"/>
                  </a:rPr>
                  <a:t>HIGHLIGHTS </a:t>
                </a:r>
              </a:p>
            </p:txBody>
          </p:sp>
          <p:pic>
            <p:nvPicPr>
              <p:cNvPr id="21" name="Picture 20" descr="A picture containing icon&#10;&#10;Description automatically generated">
                <a:extLst>
                  <a:ext uri="{FF2B5EF4-FFF2-40B4-BE49-F238E27FC236}">
                    <a16:creationId xmlns:a16="http://schemas.microsoft.com/office/drawing/2014/main" id="{5E4079A3-BCE1-B720-CC12-F34F2064FEFC}"/>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1429" b="94184" l="4022" r="96957">
                            <a14:foregroundMark x1="23913" y1="2857" x2="23913" y2="2857"/>
                            <a14:foregroundMark x1="21522" y1="1429" x2="21522" y2="1429"/>
                            <a14:foregroundMark x1="4239" y1="7347" x2="4239" y2="7347"/>
                            <a14:foregroundMark x1="97065" y1="8776" x2="97065" y2="8776"/>
                            <a14:foregroundMark x1="25543" y1="94184" x2="25543" y2="94184"/>
                            <a14:foregroundMark x1="32065" y1="87041" x2="32065" y2="87041"/>
                            <a14:backgroundMark x1="33043" y1="16327" x2="33043" y2="16327"/>
                          </a14:backgroundRemoval>
                        </a14:imgEffect>
                      </a14:imgLayer>
                    </a14:imgProps>
                  </a:ext>
                  <a:ext uri="{28A0092B-C50C-407E-A947-70E740481C1C}">
                    <a14:useLocalDpi xmlns:a14="http://schemas.microsoft.com/office/drawing/2010/main" val="0"/>
                  </a:ext>
                </a:extLst>
              </a:blip>
              <a:stretch>
                <a:fillRect/>
              </a:stretch>
            </p:blipFill>
            <p:spPr>
              <a:xfrm>
                <a:off x="13200596" y="-1743353"/>
                <a:ext cx="294692" cy="313911"/>
              </a:xfrm>
              <a:prstGeom prst="rect">
                <a:avLst/>
              </a:prstGeom>
            </p:spPr>
          </p:pic>
        </p:grpSp>
      </p:grpSp>
      <p:sp>
        <p:nvSpPr>
          <p:cNvPr id="190" name="Shape 3">
            <a:extLst>
              <a:ext uri="{FF2B5EF4-FFF2-40B4-BE49-F238E27FC236}">
                <a16:creationId xmlns:a16="http://schemas.microsoft.com/office/drawing/2014/main" id="{AF186D2D-EB48-1016-62CA-FB9AF4086395}"/>
              </a:ext>
            </a:extLst>
          </p:cNvPr>
          <p:cNvSpPr/>
          <p:nvPr/>
        </p:nvSpPr>
        <p:spPr>
          <a:xfrm>
            <a:off x="589312" y="4283961"/>
            <a:ext cx="2342204" cy="1773597"/>
          </a:xfrm>
          <a:prstGeom prst="roundRect">
            <a:avLst>
              <a:gd name="adj" fmla="val 3325"/>
            </a:avLst>
          </a:prstGeom>
          <a:solidFill>
            <a:srgbClr val="FFFFFF">
              <a:alpha val="5000"/>
            </a:srgbClr>
          </a:solidFill>
          <a:ln w="12700">
            <a:solidFill>
              <a:srgbClr val="FFFFFF">
                <a:alpha val="1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204" name="Shape 3">
            <a:extLst>
              <a:ext uri="{FF2B5EF4-FFF2-40B4-BE49-F238E27FC236}">
                <a16:creationId xmlns:a16="http://schemas.microsoft.com/office/drawing/2014/main" id="{34FFDC00-3DF2-94B2-52FC-2172B89D9CF7}"/>
              </a:ext>
            </a:extLst>
          </p:cNvPr>
          <p:cNvSpPr/>
          <p:nvPr/>
        </p:nvSpPr>
        <p:spPr>
          <a:xfrm>
            <a:off x="3277258" y="4290491"/>
            <a:ext cx="2342204" cy="1773597"/>
          </a:xfrm>
          <a:prstGeom prst="roundRect">
            <a:avLst>
              <a:gd name="adj" fmla="val 3325"/>
            </a:avLst>
          </a:prstGeom>
          <a:solidFill>
            <a:srgbClr val="FFFFFF">
              <a:alpha val="5000"/>
            </a:srgbClr>
          </a:solidFill>
          <a:ln w="12700">
            <a:solidFill>
              <a:srgbClr val="FFFFFF">
                <a:alpha val="1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163" name="Shape 3">
            <a:extLst>
              <a:ext uri="{FF2B5EF4-FFF2-40B4-BE49-F238E27FC236}">
                <a16:creationId xmlns:a16="http://schemas.microsoft.com/office/drawing/2014/main" id="{3A5D195B-4AC2-6191-471B-50114EA974C0}"/>
              </a:ext>
            </a:extLst>
          </p:cNvPr>
          <p:cNvSpPr/>
          <p:nvPr/>
        </p:nvSpPr>
        <p:spPr>
          <a:xfrm>
            <a:off x="1910386" y="2311942"/>
            <a:ext cx="2342204" cy="1773597"/>
          </a:xfrm>
          <a:prstGeom prst="roundRect">
            <a:avLst>
              <a:gd name="adj" fmla="val 3325"/>
            </a:avLst>
          </a:prstGeom>
          <a:solidFill>
            <a:srgbClr val="FFFFFF">
              <a:alpha val="5000"/>
            </a:srgbClr>
          </a:solidFill>
          <a:ln w="12700">
            <a:solidFill>
              <a:srgbClr val="FFFFFF">
                <a:alpha val="1000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243" name="Text 40">
            <a:extLst>
              <a:ext uri="{FF2B5EF4-FFF2-40B4-BE49-F238E27FC236}">
                <a16:creationId xmlns:a16="http://schemas.microsoft.com/office/drawing/2014/main" id="{876B2802-43C4-3D68-0A94-CF5208519783}"/>
              </a:ext>
            </a:extLst>
          </p:cNvPr>
          <p:cNvSpPr txBox="1"/>
          <p:nvPr/>
        </p:nvSpPr>
        <p:spPr>
          <a:xfrm>
            <a:off x="579400" y="1606049"/>
            <a:ext cx="10136470" cy="339514"/>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itchFamily="34" charset="0"/>
                <a:ea typeface="+mn-ea"/>
                <a:cs typeface="+mn-cs"/>
              </a:rPr>
              <a:t>Marketing Tracker application help marketing teams plan, organize, and manage campaigns and sub-campaigns efficiently</a:t>
            </a:r>
          </a:p>
        </p:txBody>
      </p:sp>
      <p:sp>
        <p:nvSpPr>
          <p:cNvPr id="8" name="Text 40">
            <a:extLst>
              <a:ext uri="{FF2B5EF4-FFF2-40B4-BE49-F238E27FC236}">
                <a16:creationId xmlns:a16="http://schemas.microsoft.com/office/drawing/2014/main" id="{95930E2A-DC03-B33B-4F9C-92FAB39CC7C0}"/>
              </a:ext>
            </a:extLst>
          </p:cNvPr>
          <p:cNvSpPr txBox="1"/>
          <p:nvPr/>
        </p:nvSpPr>
        <p:spPr>
          <a:xfrm>
            <a:off x="2128461" y="2562545"/>
            <a:ext cx="2117705" cy="274177"/>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itchFamily="34" charset="0"/>
                <a:ea typeface="+mn-ea"/>
                <a:cs typeface="+mn-cs"/>
              </a:rPr>
              <a:t>Efficiency Improvement</a:t>
            </a:r>
            <a:endParaRPr kumimoji="0" lang="en-US" sz="12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pic>
        <p:nvPicPr>
          <p:cNvPr id="11" name="Image 18" descr="preencoded.png">
            <a:extLst>
              <a:ext uri="{FF2B5EF4-FFF2-40B4-BE49-F238E27FC236}">
                <a16:creationId xmlns:a16="http://schemas.microsoft.com/office/drawing/2014/main" id="{DF447C3A-C0BE-E29E-D683-F40D1FE90C7E}"/>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rcRect l="-9880" r="-9880"/>
          <a:stretch/>
        </p:blipFill>
        <p:spPr>
          <a:xfrm>
            <a:off x="2075101" y="3050098"/>
            <a:ext cx="630144" cy="414512"/>
          </a:xfrm>
          <a:prstGeom prst="rect">
            <a:avLst/>
          </a:prstGeom>
        </p:spPr>
      </p:pic>
      <p:sp>
        <p:nvSpPr>
          <p:cNvPr id="13" name="Text 44">
            <a:extLst>
              <a:ext uri="{FF2B5EF4-FFF2-40B4-BE49-F238E27FC236}">
                <a16:creationId xmlns:a16="http://schemas.microsoft.com/office/drawing/2014/main" id="{7CCCCA96-9224-884B-02C7-3593E6C24961}"/>
              </a:ext>
            </a:extLst>
          </p:cNvPr>
          <p:cNvSpPr txBox="1"/>
          <p:nvPr/>
        </p:nvSpPr>
        <p:spPr>
          <a:xfrm>
            <a:off x="2533154" y="2775952"/>
            <a:ext cx="1719436" cy="959557"/>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59669"/>
                </a:solidFill>
                <a:effectLst/>
                <a:uLnTx/>
                <a:uFillTx/>
                <a:latin typeface="Open Sans" pitchFamily="34" charset="0"/>
                <a:ea typeface="Open Sans" pitchFamily="34" charset="-122"/>
                <a:cs typeface="Open Sans" pitchFamily="34" charset="-120"/>
              </a:rPr>
              <a:t>↑ </a:t>
            </a:r>
            <a:r>
              <a:rPr kumimoji="0" lang="en-US" sz="28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100%</a:t>
            </a:r>
          </a:p>
        </p:txBody>
      </p:sp>
      <p:sp>
        <p:nvSpPr>
          <p:cNvPr id="15" name="Shape 4">
            <a:extLst>
              <a:ext uri="{FF2B5EF4-FFF2-40B4-BE49-F238E27FC236}">
                <a16:creationId xmlns:a16="http://schemas.microsoft.com/office/drawing/2014/main" id="{FDE5E245-1CDB-603E-FDD7-3339EE305D41}"/>
              </a:ext>
            </a:extLst>
          </p:cNvPr>
          <p:cNvSpPr/>
          <p:nvPr/>
        </p:nvSpPr>
        <p:spPr>
          <a:xfrm>
            <a:off x="1998751" y="3260063"/>
            <a:ext cx="782845" cy="485787"/>
          </a:xfrm>
          <a:prstGeom prst="roundRect">
            <a:avLst>
              <a:gd name="adj" fmla="val 25556"/>
            </a:avLst>
          </a:prstGeom>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24" name="Shape 6">
            <a:extLst>
              <a:ext uri="{FF2B5EF4-FFF2-40B4-BE49-F238E27FC236}">
                <a16:creationId xmlns:a16="http://schemas.microsoft.com/office/drawing/2014/main" id="{0D7F9A5B-8DAB-CC90-2382-595CD13361C4}"/>
              </a:ext>
            </a:extLst>
          </p:cNvPr>
          <p:cNvSpPr/>
          <p:nvPr/>
        </p:nvSpPr>
        <p:spPr>
          <a:xfrm>
            <a:off x="3304739" y="3202704"/>
            <a:ext cx="839636" cy="641277"/>
          </a:xfrm>
          <a:prstGeom prst="roundRect">
            <a:avLst>
              <a:gd name="adj" fmla="val 19900"/>
            </a:avLst>
          </a:prstGeom>
          <a:noFill/>
          <a:ln w="12700">
            <a:no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pic>
        <p:nvPicPr>
          <p:cNvPr id="42" name="Image 3" descr="preencoded.png">
            <a:extLst>
              <a:ext uri="{FF2B5EF4-FFF2-40B4-BE49-F238E27FC236}">
                <a16:creationId xmlns:a16="http://schemas.microsoft.com/office/drawing/2014/main" id="{11B62CF8-1880-BD52-0113-A882FAF05BB1}"/>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Lst>
          </a:blip>
          <a:srcRect l="-24850" r="-24850"/>
          <a:stretch/>
        </p:blipFill>
        <p:spPr>
          <a:xfrm>
            <a:off x="3296300" y="4575022"/>
            <a:ext cx="1030547" cy="677900"/>
          </a:xfrm>
          <a:prstGeom prst="rect">
            <a:avLst/>
          </a:prstGeom>
        </p:spPr>
      </p:pic>
      <p:sp>
        <p:nvSpPr>
          <p:cNvPr id="43" name="Shape 4">
            <a:extLst>
              <a:ext uri="{FF2B5EF4-FFF2-40B4-BE49-F238E27FC236}">
                <a16:creationId xmlns:a16="http://schemas.microsoft.com/office/drawing/2014/main" id="{7DE15080-1C07-2DA4-B132-AC597E5F0365}"/>
              </a:ext>
            </a:extLst>
          </p:cNvPr>
          <p:cNvSpPr/>
          <p:nvPr/>
        </p:nvSpPr>
        <p:spPr>
          <a:xfrm>
            <a:off x="3405905" y="5127848"/>
            <a:ext cx="782845" cy="485787"/>
          </a:xfrm>
          <a:prstGeom prst="roundRect">
            <a:avLst>
              <a:gd name="adj" fmla="val 25556"/>
            </a:avLst>
          </a:prstGeom>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pic>
        <p:nvPicPr>
          <p:cNvPr id="45" name="Image 2" descr="preencoded.png">
            <a:extLst>
              <a:ext uri="{FF2B5EF4-FFF2-40B4-BE49-F238E27FC236}">
                <a16:creationId xmlns:a16="http://schemas.microsoft.com/office/drawing/2014/main" id="{4E8CF26C-CC86-6F4B-A276-7300B58817BA}"/>
              </a:ext>
            </a:extLst>
          </p:cNvPr>
          <p:cNvPicPr>
            <a:picLocks noChangeAspect="1"/>
          </p:cNvPicPr>
          <p:nvPr/>
        </p:nvPicPr>
        <p:blipFill>
          <a:blip r:embed="rId13"/>
          <a:srcRect l="-1082" r="-1082"/>
          <a:stretch/>
        </p:blipFill>
        <p:spPr>
          <a:xfrm>
            <a:off x="4343926" y="5272210"/>
            <a:ext cx="139707" cy="153897"/>
          </a:xfrm>
          <a:prstGeom prst="rect">
            <a:avLst/>
          </a:prstGeom>
        </p:spPr>
      </p:pic>
      <p:sp>
        <p:nvSpPr>
          <p:cNvPr id="46" name="Text 40">
            <a:extLst>
              <a:ext uri="{FF2B5EF4-FFF2-40B4-BE49-F238E27FC236}">
                <a16:creationId xmlns:a16="http://schemas.microsoft.com/office/drawing/2014/main" id="{3654E0B4-7A66-EEAB-ADF0-AB832B84E6C3}"/>
              </a:ext>
            </a:extLst>
          </p:cNvPr>
          <p:cNvSpPr txBox="1"/>
          <p:nvPr/>
        </p:nvSpPr>
        <p:spPr>
          <a:xfrm>
            <a:off x="3418098" y="4410738"/>
            <a:ext cx="2117705" cy="178769"/>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Average Processing Time</a:t>
            </a:r>
            <a:endParaRPr kumimoji="0" lang="en-US" sz="12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47" name="Text 41">
            <a:extLst>
              <a:ext uri="{FF2B5EF4-FFF2-40B4-BE49-F238E27FC236}">
                <a16:creationId xmlns:a16="http://schemas.microsoft.com/office/drawing/2014/main" id="{77170AF9-E455-6FF3-243B-455E36ADA1AE}"/>
              </a:ext>
            </a:extLst>
          </p:cNvPr>
          <p:cNvSpPr txBox="1"/>
          <p:nvPr/>
        </p:nvSpPr>
        <p:spPr>
          <a:xfrm>
            <a:off x="3516480" y="5471910"/>
            <a:ext cx="535149" cy="138352"/>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CA3AF"/>
                </a:solidFill>
                <a:effectLst/>
                <a:uLnTx/>
                <a:uFillTx/>
                <a:latin typeface="Open Sans" pitchFamily="34" charset="0"/>
                <a:ea typeface="Open Sans" pitchFamily="34" charset="-122"/>
                <a:cs typeface="Open Sans" pitchFamily="34" charset="-120"/>
              </a:rPr>
              <a:t>BASELINE</a:t>
            </a:r>
            <a:endParaRPr kumimoji="0" lang="en-US" sz="9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48" name="Text 42">
            <a:extLst>
              <a:ext uri="{FF2B5EF4-FFF2-40B4-BE49-F238E27FC236}">
                <a16:creationId xmlns:a16="http://schemas.microsoft.com/office/drawing/2014/main" id="{1490123A-E2F4-3F14-8AD6-8EAFB91FA525}"/>
              </a:ext>
            </a:extLst>
          </p:cNvPr>
          <p:cNvSpPr txBox="1"/>
          <p:nvPr/>
        </p:nvSpPr>
        <p:spPr>
          <a:xfrm>
            <a:off x="3504398" y="5275027"/>
            <a:ext cx="600661" cy="219187"/>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2-3h</a:t>
            </a:r>
            <a:endParaRPr kumimoji="0" lang="en-US" sz="18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grpSp>
        <p:nvGrpSpPr>
          <p:cNvPr id="50" name="Group 49">
            <a:extLst>
              <a:ext uri="{FF2B5EF4-FFF2-40B4-BE49-F238E27FC236}">
                <a16:creationId xmlns:a16="http://schemas.microsoft.com/office/drawing/2014/main" id="{ECE7A90B-7294-EE44-C418-D501CA3A26D0}"/>
              </a:ext>
            </a:extLst>
          </p:cNvPr>
          <p:cNvGrpSpPr/>
          <p:nvPr/>
        </p:nvGrpSpPr>
        <p:grpSpPr>
          <a:xfrm>
            <a:off x="3934338" y="4786310"/>
            <a:ext cx="1719436" cy="485787"/>
            <a:chOff x="2297407" y="2523744"/>
            <a:chExt cx="1495107" cy="571500"/>
          </a:xfrm>
          <a:noFill/>
        </p:grpSpPr>
        <p:sp>
          <p:nvSpPr>
            <p:cNvPr id="51" name="Shape 5">
              <a:extLst>
                <a:ext uri="{FF2B5EF4-FFF2-40B4-BE49-F238E27FC236}">
                  <a16:creationId xmlns:a16="http://schemas.microsoft.com/office/drawing/2014/main" id="{6731AEF6-3B3F-634D-8E47-F849EB189CE7}"/>
                </a:ext>
              </a:extLst>
            </p:cNvPr>
            <p:cNvSpPr/>
            <p:nvPr/>
          </p:nvSpPr>
          <p:spPr>
            <a:xfrm>
              <a:off x="2514600" y="2523744"/>
              <a:ext cx="1218895" cy="571500"/>
            </a:xfrm>
            <a:prstGeom prst="roundRect">
              <a:avLst>
                <a:gd name="adj" fmla="val 16000"/>
              </a:avLst>
            </a:prstGeom>
            <a:grpFill/>
            <a:ln/>
            <a:effectLst>
              <a:outerShdw blurRad="63500" dist="38100" dir="5400000" algn="bl" rotWithShape="0">
                <a:srgbClr val="000000">
                  <a:alpha val="10000"/>
                </a:srgb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52" name="Text 44">
              <a:extLst>
                <a:ext uri="{FF2B5EF4-FFF2-40B4-BE49-F238E27FC236}">
                  <a16:creationId xmlns:a16="http://schemas.microsoft.com/office/drawing/2014/main" id="{3FCD0160-0DA3-49A9-0D35-8034A484DE39}"/>
                </a:ext>
              </a:extLst>
            </p:cNvPr>
            <p:cNvSpPr txBox="1"/>
            <p:nvPr/>
          </p:nvSpPr>
          <p:spPr>
            <a:xfrm>
              <a:off x="2297407" y="2526074"/>
              <a:ext cx="1495107" cy="283380"/>
            </a:xfrm>
            <a:prstGeom prst="rect">
              <a:avLst/>
            </a:prstGeom>
            <a:grp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59669"/>
                  </a:solidFill>
                  <a:effectLst/>
                  <a:uLnTx/>
                  <a:uFillTx/>
                  <a:latin typeface="Open Sans" pitchFamily="34" charset="0"/>
                  <a:ea typeface="Open Sans" pitchFamily="34" charset="-122"/>
                  <a:cs typeface="Open Sans" pitchFamily="34" charset="-120"/>
                </a:rPr>
                <a:t>↓ </a:t>
              </a:r>
              <a:r>
                <a:rPr kumimoji="0" lang="en-US" sz="28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90%</a:t>
              </a:r>
            </a:p>
          </p:txBody>
        </p:sp>
      </p:grpSp>
      <p:grpSp>
        <p:nvGrpSpPr>
          <p:cNvPr id="53" name="Group 52">
            <a:extLst>
              <a:ext uri="{FF2B5EF4-FFF2-40B4-BE49-F238E27FC236}">
                <a16:creationId xmlns:a16="http://schemas.microsoft.com/office/drawing/2014/main" id="{072D5971-7DCA-FD37-F785-AEA7C72A66E7}"/>
              </a:ext>
            </a:extLst>
          </p:cNvPr>
          <p:cNvGrpSpPr/>
          <p:nvPr/>
        </p:nvGrpSpPr>
        <p:grpSpPr>
          <a:xfrm>
            <a:off x="4576660" y="5092737"/>
            <a:ext cx="874003" cy="641277"/>
            <a:chOff x="4556669" y="2514600"/>
            <a:chExt cx="1110782" cy="590702"/>
          </a:xfrm>
          <a:noFill/>
        </p:grpSpPr>
        <p:sp>
          <p:nvSpPr>
            <p:cNvPr id="54" name="Shape 6">
              <a:extLst>
                <a:ext uri="{FF2B5EF4-FFF2-40B4-BE49-F238E27FC236}">
                  <a16:creationId xmlns:a16="http://schemas.microsoft.com/office/drawing/2014/main" id="{571FFEDB-9ACC-BF57-F16A-2C9BC494FAF5}"/>
                </a:ext>
              </a:extLst>
            </p:cNvPr>
            <p:cNvSpPr/>
            <p:nvPr/>
          </p:nvSpPr>
          <p:spPr>
            <a:xfrm>
              <a:off x="4600346" y="2514600"/>
              <a:ext cx="1067105" cy="590702"/>
            </a:xfrm>
            <a:prstGeom prst="roundRect">
              <a:avLst>
                <a:gd name="adj" fmla="val 19900"/>
              </a:avLst>
            </a:prstGeom>
            <a:grpFill/>
            <a:ln w="12700">
              <a:no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56" name="Text 45">
              <a:extLst>
                <a:ext uri="{FF2B5EF4-FFF2-40B4-BE49-F238E27FC236}">
                  <a16:creationId xmlns:a16="http://schemas.microsoft.com/office/drawing/2014/main" id="{5F81A6F1-2A1E-97C4-05F6-3B2027D500A5}"/>
                </a:ext>
              </a:extLst>
            </p:cNvPr>
            <p:cNvSpPr txBox="1"/>
            <p:nvPr/>
          </p:nvSpPr>
          <p:spPr>
            <a:xfrm>
              <a:off x="4704122" y="2836677"/>
              <a:ext cx="743407" cy="162763"/>
            </a:xfrm>
            <a:prstGeom prst="rect">
              <a:avLst/>
            </a:prstGeom>
            <a:grpFill/>
            <a:ln>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AI VALUE</a:t>
              </a: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Text 46">
              <a:extLst>
                <a:ext uri="{FF2B5EF4-FFF2-40B4-BE49-F238E27FC236}">
                  <a16:creationId xmlns:a16="http://schemas.microsoft.com/office/drawing/2014/main" id="{941DE3C9-8309-2620-A01A-E2EE26938F0E}"/>
                </a:ext>
              </a:extLst>
            </p:cNvPr>
            <p:cNvSpPr txBox="1"/>
            <p:nvPr/>
          </p:nvSpPr>
          <p:spPr>
            <a:xfrm>
              <a:off x="4556669" y="2626190"/>
              <a:ext cx="1067105" cy="257861"/>
            </a:xfrm>
            <a:prstGeom prst="rect">
              <a:avLst/>
            </a:prstGeom>
            <a:grpFill/>
            <a:ln>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9669"/>
                  </a:solidFill>
                  <a:effectLst/>
                  <a:uLnTx/>
                  <a:uFillTx/>
                  <a:latin typeface="Open Sans" pitchFamily="34" charset="0"/>
                  <a:ea typeface="Open Sans" pitchFamily="34" charset="-122"/>
                  <a:cs typeface="Open Sans" pitchFamily="34" charset="-120"/>
                </a:rPr>
                <a:t>5 min</a:t>
              </a:r>
              <a:endParaRPr kumimoji="0" lang="en-US" sz="1600" b="0" i="0" u="none" strike="noStrike" kern="1200" cap="none" spc="0" normalizeH="0" baseline="0" noProof="0" dirty="0">
                <a:ln>
                  <a:noFill/>
                </a:ln>
                <a:solidFill>
                  <a:srgbClr val="059669"/>
                </a:solidFill>
                <a:effectLst/>
                <a:uLnTx/>
                <a:uFillTx/>
                <a:latin typeface="Calibri" panose="020F0502020204030204"/>
                <a:ea typeface="+mn-ea"/>
                <a:cs typeface="+mn-cs"/>
              </a:endParaRPr>
            </a:p>
          </p:txBody>
        </p:sp>
      </p:grpSp>
      <p:pic>
        <p:nvPicPr>
          <p:cNvPr id="71" name="Image 12" descr="preencoded.png">
            <a:extLst>
              <a:ext uri="{FF2B5EF4-FFF2-40B4-BE49-F238E27FC236}">
                <a16:creationId xmlns:a16="http://schemas.microsoft.com/office/drawing/2014/main" id="{F6D84994-1288-1D98-9D09-CB8B8DEAEFFA}"/>
              </a:ext>
            </a:extLst>
          </p:cNvPr>
          <p:cNvPicPr>
            <a:picLocks noChangeAspect="1"/>
          </p:cNvPicPr>
          <p:nvPr/>
        </p:nvPicPr>
        <p:blipFill>
          <a:blip r:embed="rId14">
            <a:extLst>
              <a:ext uri="{BEBA8EAE-BF5A-486C-A8C5-ECC9F3942E4B}">
                <a14:imgProps xmlns:a14="http://schemas.microsoft.com/office/drawing/2010/main">
                  <a14:imgLayer r:embed="rId15">
                    <a14:imgEffect>
                      <a14:saturation sat="0"/>
                    </a14:imgEffect>
                  </a14:imgLayer>
                </a14:imgProps>
              </a:ext>
            </a:extLst>
          </a:blip>
          <a:srcRect l="-24850" r="-24850"/>
          <a:stretch/>
        </p:blipFill>
        <p:spPr>
          <a:xfrm>
            <a:off x="463891" y="4567496"/>
            <a:ext cx="989228" cy="650719"/>
          </a:xfrm>
          <a:prstGeom prst="rect">
            <a:avLst/>
          </a:prstGeom>
        </p:spPr>
      </p:pic>
      <p:sp>
        <p:nvSpPr>
          <p:cNvPr id="72" name="Shape 4">
            <a:extLst>
              <a:ext uri="{FF2B5EF4-FFF2-40B4-BE49-F238E27FC236}">
                <a16:creationId xmlns:a16="http://schemas.microsoft.com/office/drawing/2014/main" id="{6F9D5705-6227-0B78-A6AF-CEBC444C80E7}"/>
              </a:ext>
            </a:extLst>
          </p:cNvPr>
          <p:cNvSpPr/>
          <p:nvPr/>
        </p:nvSpPr>
        <p:spPr>
          <a:xfrm>
            <a:off x="551525" y="5122483"/>
            <a:ext cx="782845" cy="485787"/>
          </a:xfrm>
          <a:prstGeom prst="roundRect">
            <a:avLst>
              <a:gd name="adj" fmla="val 25556"/>
            </a:avLst>
          </a:prstGeom>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pic>
        <p:nvPicPr>
          <p:cNvPr id="73" name="Image 2" descr="preencoded.png">
            <a:extLst>
              <a:ext uri="{FF2B5EF4-FFF2-40B4-BE49-F238E27FC236}">
                <a16:creationId xmlns:a16="http://schemas.microsoft.com/office/drawing/2014/main" id="{40AEA6FA-10F4-8741-EBDF-35499904A777}"/>
              </a:ext>
            </a:extLst>
          </p:cNvPr>
          <p:cNvPicPr>
            <a:picLocks noChangeAspect="1"/>
          </p:cNvPicPr>
          <p:nvPr/>
        </p:nvPicPr>
        <p:blipFill>
          <a:blip r:embed="rId13"/>
          <a:srcRect l="-1082" r="-1082"/>
          <a:stretch/>
        </p:blipFill>
        <p:spPr>
          <a:xfrm>
            <a:off x="1524862" y="5243543"/>
            <a:ext cx="139707" cy="153897"/>
          </a:xfrm>
          <a:prstGeom prst="rect">
            <a:avLst/>
          </a:prstGeom>
        </p:spPr>
      </p:pic>
      <p:sp>
        <p:nvSpPr>
          <p:cNvPr id="74" name="Text 40">
            <a:extLst>
              <a:ext uri="{FF2B5EF4-FFF2-40B4-BE49-F238E27FC236}">
                <a16:creationId xmlns:a16="http://schemas.microsoft.com/office/drawing/2014/main" id="{2EED82AC-0C65-9E92-2B63-9F40226AA16C}"/>
              </a:ext>
            </a:extLst>
          </p:cNvPr>
          <p:cNvSpPr txBox="1"/>
          <p:nvPr/>
        </p:nvSpPr>
        <p:spPr>
          <a:xfrm>
            <a:off x="798598" y="4436131"/>
            <a:ext cx="2117705" cy="178769"/>
          </a:xfrm>
          <a:prstGeom prst="rect">
            <a:avLst/>
          </a:prstGeom>
          <a:noFill/>
          <a:ln/>
        </p:spPr>
        <p:txBody>
          <a:bodyPr wrap="square"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User Satisfaction Score</a:t>
            </a:r>
            <a:endParaRPr kumimoji="0" lang="en-US" sz="12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75" name="Text 41">
            <a:extLst>
              <a:ext uri="{FF2B5EF4-FFF2-40B4-BE49-F238E27FC236}">
                <a16:creationId xmlns:a16="http://schemas.microsoft.com/office/drawing/2014/main" id="{37F4596D-A3CE-2173-2BFC-C5C69E81B742}"/>
              </a:ext>
            </a:extLst>
          </p:cNvPr>
          <p:cNvSpPr txBox="1"/>
          <p:nvPr/>
        </p:nvSpPr>
        <p:spPr>
          <a:xfrm>
            <a:off x="662100" y="5444875"/>
            <a:ext cx="535149" cy="138352"/>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CA3AF"/>
                </a:solidFill>
                <a:effectLst/>
                <a:uLnTx/>
                <a:uFillTx/>
                <a:latin typeface="Open Sans" pitchFamily="34" charset="0"/>
                <a:ea typeface="Open Sans" pitchFamily="34" charset="-122"/>
                <a:cs typeface="Open Sans" pitchFamily="34" charset="-120"/>
              </a:rPr>
              <a:t>BASELINE</a:t>
            </a:r>
            <a:endParaRPr kumimoji="0" lang="en-US" sz="9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sp>
        <p:nvSpPr>
          <p:cNvPr id="76" name="Text 42">
            <a:extLst>
              <a:ext uri="{FF2B5EF4-FFF2-40B4-BE49-F238E27FC236}">
                <a16:creationId xmlns:a16="http://schemas.microsoft.com/office/drawing/2014/main" id="{7EF970CD-E350-8CAF-0974-24698D3138C7}"/>
              </a:ext>
            </a:extLst>
          </p:cNvPr>
          <p:cNvSpPr txBox="1"/>
          <p:nvPr/>
        </p:nvSpPr>
        <p:spPr>
          <a:xfrm>
            <a:off x="570590" y="5247992"/>
            <a:ext cx="794927" cy="219187"/>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70%</a:t>
            </a:r>
            <a:endParaRPr kumimoji="0" lang="en-US" sz="1800" b="0" i="0" u="none" strike="noStrike" kern="1200" cap="none" spc="0" normalizeH="0" baseline="0" noProof="0" dirty="0">
              <a:ln>
                <a:noFill/>
              </a:ln>
              <a:solidFill>
                <a:srgbClr val="05686C"/>
              </a:solidFill>
              <a:effectLst/>
              <a:uLnTx/>
              <a:uFillTx/>
              <a:latin typeface="Calibri" panose="020F0502020204030204"/>
              <a:ea typeface="+mn-ea"/>
              <a:cs typeface="+mn-cs"/>
            </a:endParaRPr>
          </a:p>
        </p:txBody>
      </p:sp>
      <p:grpSp>
        <p:nvGrpSpPr>
          <p:cNvPr id="77" name="Group 76">
            <a:extLst>
              <a:ext uri="{FF2B5EF4-FFF2-40B4-BE49-F238E27FC236}">
                <a16:creationId xmlns:a16="http://schemas.microsoft.com/office/drawing/2014/main" id="{4D45AECB-BC3D-4F88-6595-51B9A08CE33D}"/>
              </a:ext>
            </a:extLst>
          </p:cNvPr>
          <p:cNvGrpSpPr/>
          <p:nvPr/>
        </p:nvGrpSpPr>
        <p:grpSpPr>
          <a:xfrm>
            <a:off x="1075624" y="4763609"/>
            <a:ext cx="1719436" cy="485787"/>
            <a:chOff x="2297407" y="2523744"/>
            <a:chExt cx="1495107" cy="571500"/>
          </a:xfrm>
          <a:noFill/>
        </p:grpSpPr>
        <p:sp>
          <p:nvSpPr>
            <p:cNvPr id="78" name="Shape 5">
              <a:extLst>
                <a:ext uri="{FF2B5EF4-FFF2-40B4-BE49-F238E27FC236}">
                  <a16:creationId xmlns:a16="http://schemas.microsoft.com/office/drawing/2014/main" id="{A1574779-A0B1-DE33-BA56-C5E81BADD519}"/>
                </a:ext>
              </a:extLst>
            </p:cNvPr>
            <p:cNvSpPr/>
            <p:nvPr/>
          </p:nvSpPr>
          <p:spPr>
            <a:xfrm>
              <a:off x="2514600" y="2523744"/>
              <a:ext cx="1218895" cy="571500"/>
            </a:xfrm>
            <a:prstGeom prst="roundRect">
              <a:avLst>
                <a:gd name="adj" fmla="val 16000"/>
              </a:avLst>
            </a:prstGeom>
            <a:grpFill/>
            <a:ln/>
            <a:effectLst>
              <a:outerShdw blurRad="63500" dist="38100" dir="5400000" algn="bl" rotWithShape="0">
                <a:srgbClr val="000000">
                  <a:alpha val="10000"/>
                </a:srgb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79" name="Text 44">
              <a:extLst>
                <a:ext uri="{FF2B5EF4-FFF2-40B4-BE49-F238E27FC236}">
                  <a16:creationId xmlns:a16="http://schemas.microsoft.com/office/drawing/2014/main" id="{3457C5E8-9D62-C6F6-DF97-44A7793B7153}"/>
                </a:ext>
              </a:extLst>
            </p:cNvPr>
            <p:cNvSpPr txBox="1"/>
            <p:nvPr/>
          </p:nvSpPr>
          <p:spPr>
            <a:xfrm>
              <a:off x="2297407" y="2526074"/>
              <a:ext cx="1495107" cy="283380"/>
            </a:xfrm>
            <a:prstGeom prst="rect">
              <a:avLst/>
            </a:prstGeom>
            <a:grp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59669"/>
                  </a:solidFill>
                  <a:effectLst/>
                  <a:uLnTx/>
                  <a:uFillTx/>
                  <a:latin typeface="Open Sans" pitchFamily="34" charset="0"/>
                  <a:ea typeface="Open Sans" pitchFamily="34" charset="-122"/>
                  <a:cs typeface="Open Sans" pitchFamily="34" charset="-120"/>
                </a:rPr>
                <a:t>↑ </a:t>
              </a:r>
              <a:r>
                <a:rPr kumimoji="0" lang="en-US" sz="28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15%</a:t>
              </a:r>
            </a:p>
          </p:txBody>
        </p:sp>
      </p:grpSp>
      <p:grpSp>
        <p:nvGrpSpPr>
          <p:cNvPr id="80" name="Group 79">
            <a:extLst>
              <a:ext uri="{FF2B5EF4-FFF2-40B4-BE49-F238E27FC236}">
                <a16:creationId xmlns:a16="http://schemas.microsoft.com/office/drawing/2014/main" id="{971D059F-A33A-26C1-0F5D-746ED941BD92}"/>
              </a:ext>
            </a:extLst>
          </p:cNvPr>
          <p:cNvGrpSpPr/>
          <p:nvPr/>
        </p:nvGrpSpPr>
        <p:grpSpPr>
          <a:xfrm>
            <a:off x="1818815" y="5047787"/>
            <a:ext cx="874003" cy="641277"/>
            <a:chOff x="4556669" y="2514600"/>
            <a:chExt cx="1110782" cy="590702"/>
          </a:xfrm>
          <a:noFill/>
        </p:grpSpPr>
        <p:sp>
          <p:nvSpPr>
            <p:cNvPr id="81" name="Shape 6">
              <a:extLst>
                <a:ext uri="{FF2B5EF4-FFF2-40B4-BE49-F238E27FC236}">
                  <a16:creationId xmlns:a16="http://schemas.microsoft.com/office/drawing/2014/main" id="{9CB42F84-85FB-C79C-D309-E6CBE8D7183F}"/>
                </a:ext>
              </a:extLst>
            </p:cNvPr>
            <p:cNvSpPr/>
            <p:nvPr/>
          </p:nvSpPr>
          <p:spPr>
            <a:xfrm>
              <a:off x="4600346" y="2514600"/>
              <a:ext cx="1067105" cy="590702"/>
            </a:xfrm>
            <a:prstGeom prst="roundRect">
              <a:avLst>
                <a:gd name="adj" fmla="val 19900"/>
              </a:avLst>
            </a:prstGeom>
            <a:grpFill/>
            <a:ln w="12700">
              <a:no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686C"/>
                </a:solidFill>
                <a:effectLst/>
                <a:uLnTx/>
                <a:uFillTx/>
                <a:latin typeface="Calibri" panose="020F0502020204030204"/>
                <a:ea typeface="+mn-ea"/>
                <a:cs typeface="+mn-cs"/>
              </a:endParaRPr>
            </a:p>
          </p:txBody>
        </p:sp>
        <p:sp>
          <p:nvSpPr>
            <p:cNvPr id="82" name="Text 45">
              <a:extLst>
                <a:ext uri="{FF2B5EF4-FFF2-40B4-BE49-F238E27FC236}">
                  <a16:creationId xmlns:a16="http://schemas.microsoft.com/office/drawing/2014/main" id="{3903F758-82FF-69D6-3BDE-A67554C19DBB}"/>
                </a:ext>
              </a:extLst>
            </p:cNvPr>
            <p:cNvSpPr txBox="1"/>
            <p:nvPr/>
          </p:nvSpPr>
          <p:spPr>
            <a:xfrm>
              <a:off x="4704122" y="2836677"/>
              <a:ext cx="743407" cy="162763"/>
            </a:xfrm>
            <a:prstGeom prst="rect">
              <a:avLst/>
            </a:prstGeom>
            <a:grpFill/>
            <a:ln>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Open Sans" pitchFamily="34" charset="0"/>
                  <a:ea typeface="Open Sans" pitchFamily="34" charset="-122"/>
                  <a:cs typeface="Open Sans" pitchFamily="34" charset="-120"/>
                </a:rPr>
                <a:t>AI VALUE</a:t>
              </a: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3" name="Text 46">
              <a:extLst>
                <a:ext uri="{FF2B5EF4-FFF2-40B4-BE49-F238E27FC236}">
                  <a16:creationId xmlns:a16="http://schemas.microsoft.com/office/drawing/2014/main" id="{69131F4F-0F50-CD35-53F3-9CD4783C7B6D}"/>
                </a:ext>
              </a:extLst>
            </p:cNvPr>
            <p:cNvSpPr txBox="1"/>
            <p:nvPr/>
          </p:nvSpPr>
          <p:spPr>
            <a:xfrm>
              <a:off x="4556669" y="2626190"/>
              <a:ext cx="1067105" cy="257861"/>
            </a:xfrm>
            <a:prstGeom prst="rect">
              <a:avLst/>
            </a:prstGeom>
            <a:grpFill/>
            <a:ln>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59669"/>
                  </a:solidFill>
                  <a:effectLst/>
                  <a:uLnTx/>
                  <a:uFillTx/>
                  <a:latin typeface="Open Sans" pitchFamily="34" charset="0"/>
                  <a:ea typeface="Open Sans" pitchFamily="34" charset="-122"/>
                  <a:cs typeface="Open Sans" pitchFamily="34" charset="-120"/>
                </a:rPr>
                <a:t>85%</a:t>
              </a:r>
              <a:endParaRPr kumimoji="0" lang="en-US" sz="1600" b="0" i="0" u="none" strike="noStrike" kern="1200" cap="none" spc="0" normalizeH="0" baseline="0" noProof="0" dirty="0">
                <a:ln>
                  <a:noFill/>
                </a:ln>
                <a:solidFill>
                  <a:srgbClr val="059669"/>
                </a:solidFill>
                <a:effectLst/>
                <a:uLnTx/>
                <a:uFillTx/>
                <a:latin typeface="Calibri" panose="020F0502020204030204"/>
                <a:ea typeface="+mn-ea"/>
                <a:cs typeface="+mn-cs"/>
              </a:endParaRPr>
            </a:p>
          </p:txBody>
        </p:sp>
      </p:grpSp>
      <p:pic>
        <p:nvPicPr>
          <p:cNvPr id="2056" name="Picture 8">
            <a:extLst>
              <a:ext uri="{FF2B5EF4-FFF2-40B4-BE49-F238E27FC236}">
                <a16:creationId xmlns:a16="http://schemas.microsoft.com/office/drawing/2014/main" id="{909FE462-669D-26B1-4768-AAF4656E63E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40364" y="2256836"/>
            <a:ext cx="2557281" cy="121790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3953AEA2-798A-298C-62CB-B0F0464AF5C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44010" y="2847211"/>
            <a:ext cx="3161017" cy="15055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EC9B966-0D7D-61AB-465C-FA5B79C2FA5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32004" y="3550603"/>
            <a:ext cx="3237646" cy="15458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708B3034-9A95-19F0-5942-AB4F8D36A23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446588" y="4719477"/>
            <a:ext cx="3334056" cy="1577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BE61A86-54C5-F0FA-4DAF-9EFDCBFCA003}"/>
              </a:ext>
            </a:extLst>
          </p:cNvPr>
          <p:cNvSpPr txBox="1"/>
          <p:nvPr/>
        </p:nvSpPr>
        <p:spPr>
          <a:xfrm>
            <a:off x="453223" y="935523"/>
            <a:ext cx="6102350" cy="353943"/>
          </a:xfrm>
          <a:prstGeom prst="rect">
            <a:avLst/>
          </a:prstGeom>
          <a:noFill/>
        </p:spPr>
        <p:txBody>
          <a:bodyPr wrap="square">
            <a:spAutoFit/>
          </a:bodyPr>
          <a:lstStyle/>
          <a:p>
            <a:pPr marL="0" marR="76200" lvl="0" indent="0" algn="just" defTabSz="4572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53" normalizeH="0" baseline="0" noProof="0" dirty="0">
                <a:ln>
                  <a:noFill/>
                </a:ln>
                <a:solidFill>
                  <a:srgbClr val="FFFFFF"/>
                </a:solidFill>
                <a:effectLst/>
                <a:uLnTx/>
                <a:uFillTx/>
                <a:latin typeface="Dubai Medium"/>
                <a:ea typeface="+mn-ea"/>
                <a:cs typeface="Dubai Medium"/>
              </a:rPr>
              <a:t>S&amp;GC Marketing Tracker App </a:t>
            </a:r>
          </a:p>
        </p:txBody>
      </p:sp>
    </p:spTree>
    <p:extLst>
      <p:ext uri="{BB962C8B-B14F-4D97-AF65-F5344CB8AC3E}">
        <p14:creationId xmlns:p14="http://schemas.microsoft.com/office/powerpoint/2010/main" val="598640151"/>
      </p:ext>
    </p:extLst>
  </p:cSld>
  <p:clrMapOvr>
    <a:masterClrMapping/>
  </p:clrMapOvr>
</p:sld>
</file>

<file path=ppt/theme/theme1.xml><?xml version="1.0" encoding="utf-8"?>
<a:theme xmlns:a="http://schemas.openxmlformats.org/drawingml/2006/main" name="Office Theme">
  <a:themeElements>
    <a:clrScheme name="Custom 1">
      <a:dk1>
        <a:srgbClr val="05686C"/>
      </a:dk1>
      <a:lt1>
        <a:srgbClr val="FFFFFF"/>
      </a:lt1>
      <a:dk2>
        <a:srgbClr val="004E6C"/>
      </a:dk2>
      <a:lt2>
        <a:srgbClr val="DBEFF9"/>
      </a:lt2>
      <a:accent1>
        <a:srgbClr val="FFFFFF"/>
      </a:accent1>
      <a:accent2>
        <a:srgbClr val="7F7F7F"/>
      </a:accent2>
      <a:accent3>
        <a:srgbClr val="59A9F2"/>
      </a:accent3>
      <a:accent4>
        <a:srgbClr val="438AD7"/>
      </a:accent4>
      <a:accent5>
        <a:srgbClr val="7CCA62"/>
      </a:accent5>
      <a:accent6>
        <a:srgbClr val="3ECCB4"/>
      </a:accent6>
      <a:hlink>
        <a:srgbClr val="F49100"/>
      </a:hlink>
      <a:folHlink>
        <a:srgbClr val="FFBE5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145442</TotalTime>
  <Words>3661</Words>
  <Application>Microsoft Office PowerPoint</Application>
  <PresentationFormat>Widescreen</PresentationFormat>
  <Paragraphs>854</Paragraphs>
  <Slides>21</Slides>
  <Notes>16</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21</vt:i4>
      </vt:variant>
    </vt:vector>
  </HeadingPairs>
  <TitlesOfParts>
    <vt:vector size="42" baseType="lpstr">
      <vt:lpstr>Aptos</vt:lpstr>
      <vt:lpstr>Arial</vt:lpstr>
      <vt:lpstr>Calibri</vt:lpstr>
      <vt:lpstr>Calibri Light</vt:lpstr>
      <vt:lpstr>Dubai</vt:lpstr>
      <vt:lpstr>Dubai Bold</vt:lpstr>
      <vt:lpstr>Dubai Medium</vt:lpstr>
      <vt:lpstr>Dubai Regular</vt:lpstr>
      <vt:lpstr>Helvetica Light</vt:lpstr>
      <vt:lpstr>Helvetica Neue light</vt:lpstr>
      <vt:lpstr>Helvetica Neue light</vt:lpstr>
      <vt:lpstr>Helvetica Neue Medium</vt:lpstr>
      <vt:lpstr>Inter</vt:lpstr>
      <vt:lpstr>Liberation Sans</vt:lpstr>
      <vt:lpstr>Montserrat</vt:lpstr>
      <vt:lpstr>Open Sans</vt:lpstr>
      <vt:lpstr>Roboto</vt:lpstr>
      <vt:lpstr>Segoe UI</vt:lpstr>
      <vt:lpstr>Times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Mooza Atiq Hassan</dc:creator>
  <cp:lastModifiedBy>Aysha Hassan Al Dhuhoori</cp:lastModifiedBy>
  <cp:revision>1089</cp:revision>
  <dcterms:created xsi:type="dcterms:W3CDTF">2022-05-26T06:50:48Z</dcterms:created>
  <dcterms:modified xsi:type="dcterms:W3CDTF">2026-04-02T07:49:42Z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5dd8829-88e8-4e27-a0c9-5d2bc799f97c_Enabled">
    <vt:lpwstr>true</vt:lpwstr>
  </property>
  <property fmtid="{D5CDD505-2E9C-101B-9397-08002B2CF9AE}" pid="3" name="MSIP_Label_45dd8829-88e8-4e27-a0c9-5d2bc799f97c_SetDate">
    <vt:lpwstr>2024-06-25T05:23:32Z</vt:lpwstr>
  </property>
  <property fmtid="{D5CDD505-2E9C-101B-9397-08002B2CF9AE}" pid="4" name="MSIP_Label_45dd8829-88e8-4e27-a0c9-5d2bc799f97c_Method">
    <vt:lpwstr>Standard</vt:lpwstr>
  </property>
  <property fmtid="{D5CDD505-2E9C-101B-9397-08002B2CF9AE}" pid="5" name="MSIP_Label_45dd8829-88e8-4e27-a0c9-5d2bc799f97c_Name">
    <vt:lpwstr>Confidential</vt:lpwstr>
  </property>
  <property fmtid="{D5CDD505-2E9C-101B-9397-08002B2CF9AE}" pid="6" name="MSIP_Label_45dd8829-88e8-4e27-a0c9-5d2bc799f97c_SiteId">
    <vt:lpwstr>a1104cac-3f3e-4e9d-a251-a93724b1727b</vt:lpwstr>
  </property>
  <property fmtid="{D5CDD505-2E9C-101B-9397-08002B2CF9AE}" pid="7" name="MSIP_Label_45dd8829-88e8-4e27-a0c9-5d2bc799f97c_ActionId">
    <vt:lpwstr>873e622e-0c82-4a55-a752-b72a59f31285</vt:lpwstr>
  </property>
  <property fmtid="{D5CDD505-2E9C-101B-9397-08002B2CF9AE}" pid="8" name="MSIP_Label_45dd8829-88e8-4e27-a0c9-5d2bc799f97c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DEWA-Confidential</vt:lpwstr>
  </property>
</Properties>
</file>